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439" r:id="rId3"/>
    <p:sldId id="440" r:id="rId4"/>
    <p:sldId id="442" r:id="rId5"/>
    <p:sldId id="443" r:id="rId6"/>
    <p:sldId id="441" r:id="rId7"/>
    <p:sldId id="288" r:id="rId8"/>
    <p:sldId id="271" r:id="rId9"/>
    <p:sldId id="258" r:id="rId10"/>
    <p:sldId id="323" r:id="rId11"/>
    <p:sldId id="272" r:id="rId12"/>
    <p:sldId id="273" r:id="rId13"/>
    <p:sldId id="274" r:id="rId14"/>
    <p:sldId id="275" r:id="rId15"/>
    <p:sldId id="276" r:id="rId16"/>
    <p:sldId id="277" r:id="rId17"/>
    <p:sldId id="279" r:id="rId18"/>
    <p:sldId id="280" r:id="rId19"/>
    <p:sldId id="281" r:id="rId20"/>
    <p:sldId id="282" r:id="rId21"/>
    <p:sldId id="283" r:id="rId22"/>
    <p:sldId id="436" r:id="rId23"/>
    <p:sldId id="437" r:id="rId24"/>
    <p:sldId id="438" r:id="rId25"/>
    <p:sldId id="284" r:id="rId26"/>
    <p:sldId id="285" r:id="rId27"/>
    <p:sldId id="287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7" r:id="rId36"/>
    <p:sldId id="296" r:id="rId37"/>
    <p:sldId id="298" r:id="rId38"/>
    <p:sldId id="299" r:id="rId39"/>
    <p:sldId id="300" r:id="rId40"/>
    <p:sldId id="324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444" r:id="rId49"/>
    <p:sldId id="257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22"/>
    <p:restoredTop sz="94672"/>
  </p:normalViewPr>
  <p:slideViewPr>
    <p:cSldViewPr snapToGrid="0" snapToObjects="1">
      <p:cViewPr varScale="1">
        <p:scale>
          <a:sx n="62" d="100"/>
          <a:sy n="62" d="100"/>
        </p:scale>
        <p:origin x="4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89EB3-5D00-A54A-A47B-0B1F4F8FB6F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63A87-D216-3949-BCB2-553697715B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757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3A87-D216-3949-BCB2-553697715B9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175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963A87-D216-3949-BCB2-553697715B9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72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63A87-D216-3949-BCB2-553697715B90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3381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2C203-9397-E640-A925-490D3E0A0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99D95-72E4-074C-8787-1ACCA1746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8D0AE-ED55-644B-98B6-900A262E8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EC8D26-0613-9547-B5AE-C0BE98CD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0F945-1217-024D-B0C0-3C9101EBF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325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82A2-CB67-544E-B770-669A30BF9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B8273A-F78E-EB46-ADEA-5C2AD43087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F491F-B3DA-C641-87CC-25946C51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0C329-5938-FE4B-87FF-8F9F0FDB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71DC7-9FAC-824E-9104-151E0F3E8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15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722E68-3584-9641-9CE4-FC338C1150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13FD47-8CD3-A344-90AC-94A94D4F5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C607D-C833-3849-8F9B-84C239E10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2BF29-43AD-E440-A1A8-425B47EF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4E737-6636-DE43-8544-4CCF14BE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9DCAA-2D6E-8340-B2A3-A1ACF5FA5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89416-851B-9D46-B18C-CD273C411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FBFEC-F1BC-324B-87A7-E55AF32C8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67494-B508-114D-AD60-6212AF679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D6784-C228-7043-BFFC-F0A009B2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399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24DC6-73EC-674A-8F72-AFFBCA9D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8CCF-9050-5043-BB17-EDD26202E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C15D4-DF73-3B4E-8AA3-6AAD19BC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B5C05-1559-B942-A491-A5A0E0E13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EC239-1F82-2F4D-BFE2-015F76A40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82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57EE-EE99-8947-9818-53E9973D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3B52A-558F-4B48-BE05-778F3425F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02DF48-7138-F442-82EA-CCE8F48D5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42D1E-2714-B142-B638-A69801868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586FC3-8BFB-B843-B754-1CA30CEE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4509E7-66C0-9245-A310-6DCBE2FDD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55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2CE05-5C83-A942-AF6A-6FF2DFF46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EBE1C-86CA-B244-83C7-FC08A162B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670E5-0524-E84F-8A47-9C83A4BA2D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314BA-FFF0-4E46-A948-1D507E14D5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C988D7-2A45-5648-AD84-DDE0D8EA7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C659C4-2292-5446-B240-B5FB8D5DE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778DE3-0286-7B47-B120-7B6E74D56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72F113-32A5-AE4C-9D39-8ED2E458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25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8436A-9123-894D-A16C-5BADE411A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6664CF-4CFE-1846-846A-3E96FFEDE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0303D-4BF3-B445-B548-A3BBB583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4F621-BDF9-234A-A8D2-7706E5DF8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03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056D51-E6C6-A848-A05D-E8B264AC0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9B18B-621F-2446-99F8-8BDA41D84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482B8-BDC8-D242-B181-AE8550DAC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17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7F531-6ECA-2F4A-8431-99B8AFAC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06E44-CC7E-294E-A65A-D622BCEC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8D24A4-C4A2-DE46-89B0-06DA7BCE81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3B144-9DBD-6B45-A29B-FD0EDC65C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7C35B-231B-FE40-8179-9FD3AED8D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A9166-0BE6-984F-88A3-C0C319BF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0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4B5A6-ED44-244F-8E9D-8708DC205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087CCE-9951-6348-89E5-031A6FBC0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53F4B3-C0E0-F44E-8CB6-7BA2DC5F68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E7D22-E8C4-5148-A08F-6D3D1909D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49551-F35B-A244-BDCB-A6BF12AFC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51D762-7F2E-514A-A244-FBD093124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51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76A626-889E-7842-8619-0C07C7D6E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BF348-38AC-1C44-A4AF-4490D8FD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9EF879-12DA-D04F-8A4E-7A2157CEA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7702D-BB54-EF40-933B-1C3A71FCB926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2929F-BC0B-8642-86E5-5938F9BFC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84C60-5F00-A24D-8F77-6B478D7F05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6A9510-608C-7441-B550-42816244EE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69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emf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12" Type="http://schemas.openxmlformats.org/officeDocument/2006/relationships/image" Target="../media/image2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emf"/><Relationship Id="rId11" Type="http://schemas.openxmlformats.org/officeDocument/2006/relationships/image" Target="../media/image13.jpg"/><Relationship Id="rId5" Type="http://schemas.openxmlformats.org/officeDocument/2006/relationships/image" Target="../media/image7.emf"/><Relationship Id="rId10" Type="http://schemas.openxmlformats.org/officeDocument/2006/relationships/image" Target="../media/image12.emf"/><Relationship Id="rId4" Type="http://schemas.openxmlformats.org/officeDocument/2006/relationships/image" Target="../media/image6.emf"/><Relationship Id="rId9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emf"/><Relationship Id="rId5" Type="http://schemas.openxmlformats.org/officeDocument/2006/relationships/image" Target="../media/image13.jpg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1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2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5.emf"/><Relationship Id="rId4" Type="http://schemas.openxmlformats.org/officeDocument/2006/relationships/notesSlide" Target="../notesSlides/notesSl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26.emf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2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28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image" Target="../media/image30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umbc.webex.com/recordingservice/sites/umbc/recording/playback/e21531f4c3b54d8ba30b489839a09395" TargetMode="External"/><Relationship Id="rId2" Type="http://schemas.openxmlformats.org/officeDocument/2006/relationships/hyperlink" Target="https://www.byzgame.com/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0C3A-3D79-F54C-BAA5-73B7DF5EEB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651:</a:t>
            </a:r>
            <a:r>
              <a:rPr lang="zh-CN" altLang="en-US" dirty="0"/>
              <a:t> </a:t>
            </a:r>
            <a:r>
              <a:rPr lang="en-US" altLang="zh-CN" dirty="0"/>
              <a:t>Distributed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  <a:br>
              <a:rPr lang="en-US" altLang="zh-CN" dirty="0"/>
            </a:b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Fault</a:t>
            </a:r>
            <a:r>
              <a:rPr lang="zh-CN" altLang="en-US" dirty="0"/>
              <a:t> </a:t>
            </a:r>
            <a:r>
              <a:rPr lang="en-US" altLang="zh-CN" dirty="0"/>
              <a:t>Tolerance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C2F67-F984-714D-8BBF-F64A3B40E5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CN" dirty="0" err="1"/>
              <a:t>Sisi</a:t>
            </a:r>
            <a:r>
              <a:rPr lang="zh-CN" altLang="en-US" dirty="0"/>
              <a:t> </a:t>
            </a:r>
            <a:r>
              <a:rPr lang="en-US" altLang="zh-CN" dirty="0" err="1"/>
              <a:t>Duan</a:t>
            </a:r>
            <a:endParaRPr lang="en-US" altLang="zh-CN" dirty="0"/>
          </a:p>
          <a:p>
            <a:r>
              <a:rPr lang="en-US" altLang="zh-CN" dirty="0"/>
              <a:t>Assistant</a:t>
            </a:r>
            <a:r>
              <a:rPr lang="zh-CN" altLang="en-US" dirty="0"/>
              <a:t> </a:t>
            </a:r>
            <a:r>
              <a:rPr lang="en-US" altLang="zh-CN" dirty="0"/>
              <a:t>Professor</a:t>
            </a:r>
          </a:p>
          <a:p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Systems</a:t>
            </a:r>
          </a:p>
          <a:p>
            <a:r>
              <a:rPr lang="en-US" altLang="zh-CN" dirty="0" err="1"/>
              <a:t>sduan@umbc.edu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286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9227D-8E7E-B242-B388-E52AB51D8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History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BA81B-F54C-9445-907A-37C9FFEBE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 err="1"/>
              <a:t>Lamport’s</a:t>
            </a:r>
            <a:r>
              <a:rPr lang="zh-CN" altLang="en-US" dirty="0"/>
              <a:t> </a:t>
            </a:r>
            <a:r>
              <a:rPr lang="en-US" altLang="zh-CN" dirty="0"/>
              <a:t>reason</a:t>
            </a:r>
          </a:p>
          <a:p>
            <a:pPr lvl="1"/>
            <a:r>
              <a:rPr lang="en-US" dirty="0"/>
              <a:t>I have long felt that, because it was posed as a cute problem about philosophers seated around a table, Dijkstra's dining philosopher's problem received much more attention than it deserves. </a:t>
            </a:r>
          </a:p>
          <a:p>
            <a:pPr lvl="1"/>
            <a:r>
              <a:rPr lang="en-US" dirty="0"/>
              <a:t>There is a problem in distributed computing that is sometimes called the Chinese Generals Problem, in which two generals have to come to a common agreement on whether to attack or retreat, but can communicate only by sending messengers who might never arrive.  I stole the idea of the generals and posed the problem in terms of a group of generals, some of whom may be traitors, who have to reach a common decision.  I wanted to assign the generals a nationality that would not offend any readers.  At the time, Albania was a completely closed society, and I felt it unlikely that there would be any Albanians around to object, so the original title of this paper was </a:t>
            </a:r>
            <a:r>
              <a:rPr lang="en-US" i="1" dirty="0"/>
              <a:t>The Albanian Generals Problem</a:t>
            </a:r>
            <a:r>
              <a:rPr lang="en-US" dirty="0"/>
              <a:t>.  Jack Goldberg was smart enough to realize that there were Albanians in the world outside Albania, and Albania might not always be a black hole, so he suggested that I find another name.  The obviously more appropriate Byzantine generals then occurred to me.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lamport.azurewebsites.net</a:t>
            </a:r>
            <a:r>
              <a:rPr lang="en-US" dirty="0"/>
              <a:t>/pubs/</a:t>
            </a:r>
            <a:r>
              <a:rPr lang="en-US" dirty="0" err="1"/>
              <a:t>pubs.html#byz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14732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1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FB791-1DA8-5246-8BAB-046859A4A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Generals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0E897-DB39-2C46-87C4-56194D499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army</a:t>
            </a:r>
          </a:p>
          <a:p>
            <a:pPr lvl="1"/>
            <a:r>
              <a:rPr lang="en-US" altLang="zh-CN" dirty="0"/>
              <a:t>Generals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traitors</a:t>
            </a:r>
          </a:p>
          <a:p>
            <a:pPr lvl="1"/>
            <a:r>
              <a:rPr lang="en-US" altLang="zh-CN" dirty="0"/>
              <a:t>Decide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common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actions</a:t>
            </a:r>
          </a:p>
          <a:p>
            <a:r>
              <a:rPr lang="en-US" altLang="zh-CN" dirty="0"/>
              <a:t>Agreement</a:t>
            </a:r>
          </a:p>
          <a:p>
            <a:pPr lvl="1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loyal</a:t>
            </a:r>
            <a:r>
              <a:rPr lang="zh-CN" altLang="en-US" dirty="0"/>
              <a:t> </a:t>
            </a:r>
            <a:r>
              <a:rPr lang="en-US" altLang="zh-CN" dirty="0"/>
              <a:t>generals</a:t>
            </a:r>
            <a:r>
              <a:rPr lang="zh-CN" altLang="en-US" dirty="0"/>
              <a:t> </a:t>
            </a:r>
            <a:r>
              <a:rPr lang="en-US" altLang="zh-CN" dirty="0"/>
              <a:t>decide</a:t>
            </a:r>
            <a:r>
              <a:rPr lang="zh-CN" altLang="en-US" dirty="0"/>
              <a:t> </a:t>
            </a:r>
            <a:r>
              <a:rPr lang="en-US" altLang="zh-CN" dirty="0"/>
              <a:t>upon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action</a:t>
            </a:r>
          </a:p>
          <a:p>
            <a:pPr lvl="1"/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traitors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cause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loyal</a:t>
            </a:r>
            <a:r>
              <a:rPr lang="zh-CN" altLang="en-US" dirty="0"/>
              <a:t> </a:t>
            </a:r>
            <a:r>
              <a:rPr lang="en-US" altLang="zh-CN" dirty="0"/>
              <a:t>generals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adopt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bad</a:t>
            </a:r>
            <a:r>
              <a:rPr lang="zh-CN" altLang="en-US" dirty="0"/>
              <a:t> </a:t>
            </a:r>
            <a:r>
              <a:rPr lang="en-US" altLang="zh-CN" dirty="0"/>
              <a:t>plan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7488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95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AC8B-B959-234B-8E20-B443045F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Generals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  <a:r>
              <a:rPr lang="zh-CN" altLang="en-US" dirty="0"/>
              <a:t>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CC11C1-446E-D142-836F-884C7C27F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Concerned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(binary)</a:t>
            </a:r>
            <a:r>
              <a:rPr lang="zh-CN" altLang="en-US" dirty="0"/>
              <a:t> </a:t>
            </a:r>
            <a:r>
              <a:rPr lang="en-US" altLang="zh-CN" dirty="0"/>
              <a:t>atomic</a:t>
            </a:r>
            <a:r>
              <a:rPr lang="zh-CN" altLang="en-US" dirty="0"/>
              <a:t> </a:t>
            </a:r>
            <a:r>
              <a:rPr lang="en-US" altLang="zh-CN" dirty="0"/>
              <a:t>broadcast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  <a:r>
              <a:rPr lang="zh-CN" altLang="en-US" dirty="0"/>
              <a:t> </a:t>
            </a:r>
            <a:r>
              <a:rPr lang="en-US" altLang="zh-CN" dirty="0"/>
              <a:t>receive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broadcaster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correct,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  <a:r>
              <a:rPr lang="zh-CN" altLang="en-US" dirty="0"/>
              <a:t> </a:t>
            </a:r>
            <a:r>
              <a:rPr lang="en-US" altLang="zh-CN" dirty="0"/>
              <a:t>receive</a:t>
            </a:r>
            <a:r>
              <a:rPr lang="zh-CN" altLang="en-US" dirty="0"/>
              <a:t> </a:t>
            </a:r>
            <a:r>
              <a:rPr lang="en-US" altLang="zh-CN" dirty="0"/>
              <a:t>broadcasted</a:t>
            </a:r>
            <a:r>
              <a:rPr lang="zh-CN" altLang="en-US" dirty="0"/>
              <a:t> </a:t>
            </a:r>
            <a:r>
              <a:rPr lang="en-US" altLang="zh-CN" dirty="0"/>
              <a:t>value</a:t>
            </a:r>
          </a:p>
          <a:p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build</a:t>
            </a:r>
            <a:r>
              <a:rPr lang="zh-CN" altLang="en-US" dirty="0"/>
              <a:t> </a:t>
            </a:r>
            <a:r>
              <a:rPr lang="en-US" altLang="zh-CN" dirty="0"/>
              <a:t>consensus/agreement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</a:p>
          <a:p>
            <a:pPr lvl="1"/>
            <a:r>
              <a:rPr lang="en-US" altLang="zh-CN" dirty="0"/>
              <a:t>BFT</a:t>
            </a:r>
            <a:r>
              <a:rPr lang="zh-CN" altLang="en-US" dirty="0"/>
              <a:t> </a:t>
            </a:r>
            <a:r>
              <a:rPr lang="en-US" altLang="zh-CN" dirty="0" err="1"/>
              <a:t>Paxos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90778" y="9243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9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C7D135-D8BA-5A40-B78B-567796897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Practical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Fault</a:t>
            </a:r>
            <a:r>
              <a:rPr lang="zh-CN" altLang="en-US" dirty="0"/>
              <a:t> </a:t>
            </a:r>
            <a:r>
              <a:rPr lang="en-US" altLang="zh-CN" dirty="0"/>
              <a:t>Tolerance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AD9E0-B807-4E4D-9B1D-D559AEEC38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Asynchronous</a:t>
            </a:r>
            <a:r>
              <a:rPr lang="zh-CN" altLang="en-US" dirty="0"/>
              <a:t> </a:t>
            </a:r>
            <a:r>
              <a:rPr lang="en-US" altLang="zh-CN" dirty="0"/>
              <a:t>BFT?</a:t>
            </a:r>
          </a:p>
          <a:p>
            <a:pPr lvl="1"/>
            <a:r>
              <a:rPr lang="en-US" altLang="zh-CN" dirty="0"/>
              <a:t>FLP</a:t>
            </a:r>
            <a:r>
              <a:rPr lang="zh-CN" altLang="en-US" dirty="0"/>
              <a:t> </a:t>
            </a:r>
            <a:r>
              <a:rPr lang="en-US" altLang="zh-CN" dirty="0"/>
              <a:t>impossibility:</a:t>
            </a:r>
            <a:r>
              <a:rPr lang="zh-CN" altLang="en-US" dirty="0"/>
              <a:t> </a:t>
            </a:r>
            <a:r>
              <a:rPr lang="en-US" altLang="zh-CN" dirty="0"/>
              <a:t>Asynchronous</a:t>
            </a:r>
            <a:r>
              <a:rPr lang="zh-CN" altLang="en-US" dirty="0"/>
              <a:t> </a:t>
            </a:r>
            <a:r>
              <a:rPr lang="en-US" altLang="zh-CN" dirty="0"/>
              <a:t>consensus</a:t>
            </a:r>
            <a:r>
              <a:rPr lang="zh-CN" altLang="en-US" dirty="0"/>
              <a:t> </a:t>
            </a:r>
            <a:r>
              <a:rPr lang="en-US" altLang="zh-CN" dirty="0"/>
              <a:t>may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terminate</a:t>
            </a:r>
          </a:p>
          <a:p>
            <a:pPr lvl="1"/>
            <a:r>
              <a:rPr lang="en-US" altLang="zh-CN" dirty="0"/>
              <a:t>Holds</a:t>
            </a:r>
            <a:r>
              <a:rPr lang="zh-CN" altLang="en-US" dirty="0"/>
              <a:t> </a:t>
            </a:r>
            <a:r>
              <a:rPr lang="en-US" altLang="zh-CN" dirty="0"/>
              <a:t>even</a:t>
            </a:r>
            <a:r>
              <a:rPr lang="zh-CN" altLang="en-US" dirty="0"/>
              <a:t> </a:t>
            </a:r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servers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crash!</a:t>
            </a:r>
          </a:p>
          <a:p>
            <a:pPr lvl="1"/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always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live</a:t>
            </a:r>
            <a:r>
              <a:rPr lang="zh-CN" altLang="en-US" dirty="0"/>
              <a:t> </a:t>
            </a:r>
            <a:r>
              <a:rPr lang="en-US" altLang="zh-CN" dirty="0"/>
              <a:t>(but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exist</a:t>
            </a:r>
            <a:r>
              <a:rPr lang="zh-CN" altLang="en-US" dirty="0"/>
              <a:t> </a:t>
            </a:r>
            <a:r>
              <a:rPr lang="en-US" altLang="zh-CN" dirty="0"/>
              <a:t>randomized</a:t>
            </a:r>
            <a:r>
              <a:rPr lang="zh-CN" altLang="en-US" dirty="0"/>
              <a:t> </a:t>
            </a:r>
            <a:r>
              <a:rPr lang="en-US" altLang="zh-CN" dirty="0"/>
              <a:t>BFT</a:t>
            </a:r>
            <a:r>
              <a:rPr lang="zh-CN" altLang="en-US" dirty="0"/>
              <a:t> </a:t>
            </a:r>
            <a:r>
              <a:rPr lang="en-US" altLang="zh-CN" dirty="0"/>
              <a:t>variants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live)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consider</a:t>
            </a:r>
            <a:r>
              <a:rPr lang="zh-CN" altLang="en-US" dirty="0"/>
              <a:t> </a:t>
            </a:r>
            <a:r>
              <a:rPr lang="en-US" altLang="zh-CN" dirty="0"/>
              <a:t>partially</a:t>
            </a:r>
            <a:r>
              <a:rPr lang="zh-CN" altLang="en-US" dirty="0"/>
              <a:t> </a:t>
            </a:r>
            <a:r>
              <a:rPr lang="en-US" altLang="zh-CN" dirty="0"/>
              <a:t>synchronous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class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33951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5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DFDC-7C6D-3847-B15E-2079ADA6E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OK,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we’ve</a:t>
            </a:r>
            <a:r>
              <a:rPr lang="zh-CN" altLang="en-US" dirty="0"/>
              <a:t> </a:t>
            </a:r>
            <a:r>
              <a:rPr lang="en-US" altLang="zh-CN" dirty="0"/>
              <a:t>learned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far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37366-437C-434A-9D0D-A200F8CEB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Traditional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  <a:r>
              <a:rPr lang="zh-CN" altLang="en-US" dirty="0"/>
              <a:t> </a:t>
            </a:r>
            <a:r>
              <a:rPr lang="en-US" altLang="zh-CN" dirty="0"/>
              <a:t>machine</a:t>
            </a:r>
            <a:r>
              <a:rPr lang="zh-CN" altLang="en-US" dirty="0"/>
              <a:t> </a:t>
            </a:r>
            <a:r>
              <a:rPr lang="en-US" altLang="zh-CN" dirty="0"/>
              <a:t>replicated</a:t>
            </a:r>
            <a:r>
              <a:rPr lang="zh-CN" altLang="en-US" dirty="0"/>
              <a:t> </a:t>
            </a:r>
            <a:r>
              <a:rPr lang="en-US" altLang="zh-CN" dirty="0"/>
              <a:t>protocols</a:t>
            </a:r>
            <a:r>
              <a:rPr lang="zh-CN" altLang="en-US" dirty="0"/>
              <a:t> </a:t>
            </a:r>
            <a:r>
              <a:rPr lang="en-US" altLang="zh-CN" dirty="0"/>
              <a:t>tolerate</a:t>
            </a:r>
            <a:r>
              <a:rPr lang="zh-CN" altLang="en-US" dirty="0"/>
              <a:t> </a:t>
            </a:r>
            <a:r>
              <a:rPr lang="en-US" altLang="zh-CN" dirty="0"/>
              <a:t>benign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  <a:p>
            <a:pPr lvl="1"/>
            <a:r>
              <a:rPr lang="en-US" altLang="zh-CN" dirty="0" err="1"/>
              <a:t>Paxos</a:t>
            </a:r>
            <a:endParaRPr lang="en-US" altLang="zh-CN" dirty="0"/>
          </a:p>
          <a:p>
            <a:pPr lvl="1"/>
            <a:r>
              <a:rPr lang="en-US" altLang="zh-CN" dirty="0"/>
              <a:t>Node</a:t>
            </a:r>
            <a:r>
              <a:rPr lang="zh-CN" altLang="en-US" dirty="0"/>
              <a:t> </a:t>
            </a:r>
            <a:r>
              <a:rPr lang="en-US" altLang="zh-CN" dirty="0"/>
              <a:t>crashes</a:t>
            </a:r>
          </a:p>
          <a:p>
            <a:pPr lvl="1"/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partitions</a:t>
            </a:r>
          </a:p>
          <a:p>
            <a:r>
              <a:rPr lang="en-US" altLang="zh-CN" dirty="0"/>
              <a:t>2f+1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tolerate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81888" y="729180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EB7F5B-D400-7547-885A-98C49AC7A5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9842" y="4389790"/>
            <a:ext cx="7377446" cy="208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3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8F3E-D5C8-D84F-BA11-57B998A95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faults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B90E3-14A3-1441-8ACB-F4A420E8D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Arbitrary</a:t>
            </a:r>
            <a:r>
              <a:rPr lang="zh-CN" altLang="en-US" dirty="0"/>
              <a:t> </a:t>
            </a:r>
            <a:r>
              <a:rPr lang="en-US" altLang="zh-CN" dirty="0"/>
              <a:t>failures?</a:t>
            </a:r>
          </a:p>
          <a:p>
            <a:pPr lvl="1"/>
            <a:r>
              <a:rPr lang="en-US" altLang="zh-CN" dirty="0"/>
              <a:t>Faulty</a:t>
            </a:r>
            <a:r>
              <a:rPr lang="zh-CN" altLang="en-US" dirty="0"/>
              <a:t> </a:t>
            </a:r>
            <a:r>
              <a:rPr lang="en-US" altLang="zh-CN" dirty="0"/>
              <a:t>node</a:t>
            </a:r>
            <a:r>
              <a:rPr lang="zh-CN" altLang="en-US" dirty="0"/>
              <a:t> </a:t>
            </a:r>
            <a:r>
              <a:rPr lang="en-US" altLang="zh-CN" dirty="0"/>
              <a:t>performs</a:t>
            </a:r>
            <a:r>
              <a:rPr lang="zh-CN" altLang="en-US" dirty="0"/>
              <a:t> </a:t>
            </a:r>
            <a:r>
              <a:rPr lang="en-US" altLang="zh-CN" dirty="0"/>
              <a:t>incorrect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</a:p>
          <a:p>
            <a:pPr lvl="1"/>
            <a:r>
              <a:rPr lang="en-US" altLang="zh-CN" dirty="0"/>
              <a:t>Faulty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collude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479FD-7353-6C45-9509-FEC486427D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982" y="3302538"/>
            <a:ext cx="5324089" cy="2605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DE981E-F928-054E-B961-96F3032A4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947" y="4429545"/>
            <a:ext cx="1925522" cy="1008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15704F-9B90-254A-A777-35AB4CEDAD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387" y="4033220"/>
            <a:ext cx="381000" cy="292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D3926C-5CD0-994A-B222-CD7749EC1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2387" y="4033220"/>
            <a:ext cx="3810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5F590-94EE-B34E-A6FD-CBFC459CA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3787" y="4338519"/>
            <a:ext cx="1817392" cy="1546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96D07-0C7D-8E47-BBC7-E0C0FFC490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3785" y="5011154"/>
            <a:ext cx="381000" cy="292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A13DD-CC8C-8A45-A4D6-8B44CC70C5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98860" y="5884863"/>
            <a:ext cx="381000" cy="292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78418E-9EBA-C643-92B5-FF15E2105D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83" y="3974831"/>
            <a:ext cx="423789" cy="4088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EB7F5B-D400-7547-885A-98C49AC7A57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17011" y="167111"/>
            <a:ext cx="7377446" cy="2085885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99334" y="25745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1.11111E-6 L -0.06581 0.20972 L -0.06581 0.20972 " pathEditMode="relative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0.07917 0.20648 L 0.07917 0.20648 " pathEditMode="relative" ptsTypes="AAA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28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F84F-92F5-6C4F-9D16-3D6BCC49C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2f+1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tolerate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failures?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D380-27B1-AB48-BB03-A5A2D4459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013633-269F-844C-9472-B30445C91343}"/>
              </a:ext>
            </a:extLst>
          </p:cNvPr>
          <p:cNvSpPr/>
          <p:nvPr/>
        </p:nvSpPr>
        <p:spPr>
          <a:xfrm>
            <a:off x="5404848" y="3061113"/>
            <a:ext cx="16728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pc="-100">
                <a:solidFill>
                  <a:srgbClr val="C00000"/>
                </a:solidFill>
              </a:rPr>
              <a:t>indistinguishable</a:t>
            </a:r>
            <a:endParaRPr lang="zh-CN" altLang="en-US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5D8C8A-D7C8-4745-8B78-6EE979047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663" y="2508818"/>
            <a:ext cx="4165200" cy="2373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BAB9E8-F267-D244-A43E-A1EC7593A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72" y="2616096"/>
            <a:ext cx="423789" cy="408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B9FEC0-685C-214D-87F2-0D8AC5E743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323" y="2508818"/>
            <a:ext cx="4090822" cy="2373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0C0498-F713-0C4B-B715-8B64CA1B8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711" y="4163098"/>
            <a:ext cx="423789" cy="408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2814CA-3CFD-084B-9285-3AB407B5B0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6332" y="3225506"/>
            <a:ext cx="2599202" cy="20497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F7F097-ECAB-F643-8F8C-DF90B0BFD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3712" y="3214170"/>
            <a:ext cx="2599202" cy="2049777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50699" y="15826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7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61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3BDD0-0F0B-2F45-8B6E-83E96C0B5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PBFT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25843-44F6-944C-855D-98B993AF4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Practical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Fault</a:t>
            </a:r>
            <a:r>
              <a:rPr lang="zh-CN" altLang="en-US" dirty="0"/>
              <a:t> </a:t>
            </a:r>
            <a:r>
              <a:rPr lang="en-US" altLang="zh-CN" dirty="0"/>
              <a:t>Tolerance.</a:t>
            </a:r>
            <a:r>
              <a:rPr lang="zh-CN" altLang="en-US" dirty="0"/>
              <a:t> </a:t>
            </a:r>
            <a:r>
              <a:rPr lang="en-US" altLang="zh-CN" dirty="0"/>
              <a:t>M.</a:t>
            </a:r>
            <a:r>
              <a:rPr lang="zh-CN" altLang="en-US" dirty="0"/>
              <a:t> </a:t>
            </a:r>
            <a:r>
              <a:rPr lang="en-US" altLang="zh-CN" dirty="0"/>
              <a:t>Castro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B.</a:t>
            </a:r>
            <a:r>
              <a:rPr lang="zh-CN" altLang="en-US" dirty="0"/>
              <a:t> </a:t>
            </a:r>
            <a:r>
              <a:rPr lang="en-US" altLang="zh-CN" dirty="0" err="1"/>
              <a:t>Liskov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OSDI</a:t>
            </a:r>
            <a:r>
              <a:rPr lang="zh-CN" altLang="en-US" dirty="0"/>
              <a:t> </a:t>
            </a:r>
            <a:r>
              <a:rPr lang="en-US" altLang="zh-CN" dirty="0"/>
              <a:t>1999.</a:t>
            </a:r>
          </a:p>
          <a:p>
            <a:r>
              <a:rPr lang="en-US" altLang="zh-CN" dirty="0"/>
              <a:t>Replicate</a:t>
            </a:r>
            <a:r>
              <a:rPr lang="zh-CN" altLang="en-US" dirty="0"/>
              <a:t> </a:t>
            </a:r>
            <a:r>
              <a:rPr lang="en-US" altLang="zh-CN" dirty="0"/>
              <a:t>services</a:t>
            </a:r>
            <a:r>
              <a:rPr lang="zh-CN" altLang="en-US" dirty="0"/>
              <a:t> </a:t>
            </a:r>
            <a:r>
              <a:rPr lang="en-US" altLang="zh-CN" dirty="0"/>
              <a:t>across</a:t>
            </a:r>
            <a:r>
              <a:rPr lang="zh-CN" altLang="en-US" dirty="0"/>
              <a:t> </a:t>
            </a:r>
            <a:r>
              <a:rPr lang="en-US" altLang="zh-CN" dirty="0"/>
              <a:t>many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</a:p>
          <a:p>
            <a:pPr lvl="1"/>
            <a:r>
              <a:rPr lang="en-US" altLang="zh-CN" dirty="0"/>
              <a:t>Assumption: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small</a:t>
            </a:r>
            <a:r>
              <a:rPr lang="zh-CN" altLang="en-US" dirty="0"/>
              <a:t> </a:t>
            </a:r>
            <a:r>
              <a:rPr lang="en-US" altLang="zh-CN" dirty="0"/>
              <a:t>fraction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</a:p>
          <a:p>
            <a:pPr lvl="1"/>
            <a:r>
              <a:rPr lang="en-US" altLang="zh-CN" dirty="0"/>
              <a:t>Rely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super-majority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votes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decide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computation</a:t>
            </a:r>
          </a:p>
          <a:p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least</a:t>
            </a:r>
            <a:r>
              <a:rPr lang="zh-CN" altLang="en-US" dirty="0"/>
              <a:t> </a:t>
            </a:r>
            <a:r>
              <a:rPr lang="en-US" altLang="zh-CN" dirty="0"/>
              <a:t>3f+1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tolerate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  <a:p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 err="1"/>
              <a:t>Paxos</a:t>
            </a:r>
            <a:r>
              <a:rPr lang="en-US" altLang="zh-CN" dirty="0"/>
              <a:t>!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2616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2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99491-782C-8847-9DEC-35D2FDC74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Challenges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2D3E7-E40B-6348-846F-487773DF7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rely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assign</a:t>
            </a:r>
            <a:r>
              <a:rPr lang="zh-CN" altLang="en-US" dirty="0"/>
              <a:t> </a:t>
            </a:r>
            <a:r>
              <a:rPr lang="en-US" altLang="zh-CN" dirty="0"/>
              <a:t>sequence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</a:p>
          <a:p>
            <a:pPr lvl="1"/>
            <a:r>
              <a:rPr lang="en-US" altLang="zh-CN" dirty="0"/>
              <a:t>Malicious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assign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sequence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requests</a:t>
            </a:r>
          </a:p>
          <a:p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changes</a:t>
            </a:r>
          </a:p>
          <a:p>
            <a:pPr lvl="1"/>
            <a:r>
              <a:rPr lang="en-US" altLang="zh-CN" dirty="0"/>
              <a:t>Complicated</a:t>
            </a:r>
          </a:p>
          <a:p>
            <a:pPr lvl="1"/>
            <a:r>
              <a:rPr lang="en-US" altLang="zh-CN" dirty="0"/>
              <a:t>Think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  <a:r>
              <a:rPr lang="zh-CN" altLang="en-US" dirty="0"/>
              <a:t> </a:t>
            </a:r>
            <a:r>
              <a:rPr lang="en-US" altLang="zh-CN" dirty="0"/>
              <a:t>where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lie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their</a:t>
            </a:r>
            <a:r>
              <a:rPr lang="zh-CN" altLang="en-US" dirty="0"/>
              <a:t> </a:t>
            </a:r>
            <a:r>
              <a:rPr lang="en-US" altLang="zh-CN" dirty="0"/>
              <a:t>logs..</a:t>
            </a:r>
          </a:p>
          <a:p>
            <a:pPr lvl="1"/>
            <a:r>
              <a:rPr lang="en-US" altLang="zh-CN" dirty="0"/>
              <a:t>Bad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  <a:r>
              <a:rPr lang="zh-CN" altLang="en-US" dirty="0"/>
              <a:t> </a:t>
            </a:r>
            <a:r>
              <a:rPr lang="en-US" altLang="zh-CN" dirty="0"/>
              <a:t>tell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things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different</a:t>
            </a:r>
            <a:r>
              <a:rPr lang="zh-CN" altLang="en-US" dirty="0"/>
              <a:t> </a:t>
            </a:r>
            <a:r>
              <a:rPr lang="en-US" altLang="zh-CN" dirty="0"/>
              <a:t>nodes…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071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2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E51E-F69F-5144-83B3-B5AD8B5B4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FB5A4-8177-BB42-98C1-234AA5D6E0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Static</a:t>
            </a:r>
            <a:r>
              <a:rPr lang="zh-CN" altLang="en-US" dirty="0"/>
              <a:t> </a:t>
            </a:r>
            <a:r>
              <a:rPr lang="en-US" altLang="zh-CN" dirty="0"/>
              <a:t>configuration</a:t>
            </a:r>
            <a:r>
              <a:rPr lang="zh-CN" altLang="en-US" dirty="0"/>
              <a:t> </a:t>
            </a:r>
            <a:r>
              <a:rPr lang="en-US" altLang="zh-CN" dirty="0"/>
              <a:t>(3f+1</a:t>
            </a:r>
            <a:r>
              <a:rPr lang="zh-CN" altLang="en-US" dirty="0"/>
              <a:t> </a:t>
            </a:r>
            <a:r>
              <a:rPr lang="en-US" altLang="zh-CN" dirty="0"/>
              <a:t>replicas)</a:t>
            </a:r>
          </a:p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malicious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</a:p>
          <a:p>
            <a:pPr lvl="1"/>
            <a:r>
              <a:rPr lang="en-US" altLang="zh-CN" dirty="0"/>
              <a:t>3-phase</a:t>
            </a:r>
            <a:r>
              <a:rPr lang="zh-CN" altLang="en-US" dirty="0"/>
              <a:t> </a:t>
            </a:r>
            <a:r>
              <a:rPr lang="en-US" altLang="zh-CN" dirty="0"/>
              <a:t>agreement</a:t>
            </a:r>
          </a:p>
          <a:p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deal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loss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agreement</a:t>
            </a:r>
          </a:p>
          <a:p>
            <a:pPr lvl="1"/>
            <a:r>
              <a:rPr lang="en-US" altLang="zh-CN" dirty="0"/>
              <a:t>Use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bigger</a:t>
            </a:r>
            <a:r>
              <a:rPr lang="zh-CN" altLang="en-US" dirty="0"/>
              <a:t> </a:t>
            </a:r>
            <a:r>
              <a:rPr lang="en-US" altLang="zh-CN" dirty="0"/>
              <a:t>quorum</a:t>
            </a:r>
            <a:r>
              <a:rPr lang="zh-CN" altLang="en-US" dirty="0"/>
              <a:t> </a:t>
            </a:r>
            <a:r>
              <a:rPr lang="en-US" altLang="zh-CN" dirty="0"/>
              <a:t>(2f+1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3f+1)</a:t>
            </a:r>
          </a:p>
          <a:p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authenticate</a:t>
            </a:r>
            <a:r>
              <a:rPr lang="zh-CN" altLang="en-US" dirty="0"/>
              <a:t> </a:t>
            </a:r>
            <a:r>
              <a:rPr lang="en-US" altLang="zh-CN" dirty="0"/>
              <a:t>communications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5529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14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7C885-B00C-DC40-ABF3-7EFB5FE57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Recall:</a:t>
            </a:r>
            <a:r>
              <a:rPr lang="zh-CN" altLang="en-US" dirty="0"/>
              <a:t> </a:t>
            </a:r>
            <a:r>
              <a:rPr lang="en-US" altLang="zh-CN" dirty="0" err="1"/>
              <a:t>Paxos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81A690-25C3-C843-A94D-82AF2C3419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Tolerates</a:t>
            </a:r>
            <a:r>
              <a:rPr lang="zh-CN" altLang="en-US" dirty="0"/>
              <a:t> </a:t>
            </a:r>
            <a:r>
              <a:rPr lang="en-US" altLang="zh-CN" dirty="0"/>
              <a:t>crash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  <a:p>
            <a:r>
              <a:rPr lang="en-US" altLang="zh-CN" dirty="0"/>
              <a:t>Completely-safe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largely-live</a:t>
            </a:r>
            <a:r>
              <a:rPr lang="zh-CN" altLang="en-US" dirty="0"/>
              <a:t> </a:t>
            </a:r>
            <a:r>
              <a:rPr lang="en-US" altLang="zh-CN" dirty="0"/>
              <a:t>agreement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</a:p>
          <a:p>
            <a:r>
              <a:rPr lang="en-US" altLang="zh-CN" dirty="0"/>
              <a:t>Proposer,</a:t>
            </a:r>
            <a:r>
              <a:rPr lang="zh-CN" altLang="en-US" dirty="0"/>
              <a:t> </a:t>
            </a:r>
            <a:r>
              <a:rPr lang="en-US" altLang="zh-CN" dirty="0"/>
              <a:t>acceptor,</a:t>
            </a:r>
            <a:r>
              <a:rPr lang="zh-CN" altLang="en-US" dirty="0"/>
              <a:t> </a:t>
            </a:r>
            <a:r>
              <a:rPr lang="en-US" altLang="zh-CN" dirty="0"/>
              <a:t>learners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proposer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time</a:t>
            </a:r>
            <a:r>
              <a:rPr lang="zh-CN" altLang="en-US" dirty="0"/>
              <a:t> </a:t>
            </a:r>
            <a:r>
              <a:rPr lang="en-US" altLang="zh-CN" dirty="0"/>
              <a:t>(</a:t>
            </a:r>
            <a:r>
              <a:rPr lang="en-US" altLang="zh-CN" dirty="0" err="1"/>
              <a:t>viewstamped</a:t>
            </a:r>
            <a:r>
              <a:rPr lang="zh-CN" altLang="en-US" dirty="0"/>
              <a:t> </a:t>
            </a:r>
            <a:r>
              <a:rPr lang="en-US" altLang="zh-CN" dirty="0"/>
              <a:t>replication)</a:t>
            </a:r>
          </a:p>
          <a:p>
            <a:r>
              <a:rPr lang="en-US" altLang="zh-CN" dirty="0"/>
              <a:t>Handle</a:t>
            </a:r>
            <a:r>
              <a:rPr lang="zh-CN" altLang="en-US" dirty="0"/>
              <a:t> </a:t>
            </a:r>
            <a:r>
              <a:rPr lang="en-US" altLang="zh-CN" dirty="0"/>
              <a:t>crash</a:t>
            </a:r>
            <a:r>
              <a:rPr lang="zh-CN" altLang="en-US" dirty="0"/>
              <a:t> </a:t>
            </a:r>
            <a:r>
              <a:rPr lang="en-US" altLang="zh-CN" dirty="0"/>
              <a:t>failures,</a:t>
            </a:r>
            <a:r>
              <a:rPr lang="zh-CN" altLang="en-US" dirty="0"/>
              <a:t> </a:t>
            </a:r>
            <a:r>
              <a:rPr lang="en-US" altLang="zh-CN" dirty="0"/>
              <a:t>network</a:t>
            </a:r>
            <a:r>
              <a:rPr lang="zh-CN" altLang="en-US" dirty="0"/>
              <a:t> </a:t>
            </a:r>
            <a:r>
              <a:rPr lang="en-US" altLang="zh-CN" dirty="0"/>
              <a:t>partitions,</a:t>
            </a:r>
            <a:r>
              <a:rPr lang="zh-CN" altLang="en-US" dirty="0"/>
              <a:t> </a:t>
            </a:r>
            <a:r>
              <a:rPr lang="en-US" altLang="zh-CN" dirty="0"/>
              <a:t>etc.</a:t>
            </a:r>
            <a:r>
              <a:rPr lang="zh-CN" altLang="en-US" dirty="0"/>
              <a:t> </a:t>
            </a:r>
            <a:r>
              <a:rPr lang="en-US" altLang="zh-CN" dirty="0"/>
              <a:t>(majority</a:t>
            </a:r>
            <a:r>
              <a:rPr lang="zh-CN" altLang="en-US" dirty="0"/>
              <a:t> </a:t>
            </a:r>
            <a:r>
              <a:rPr lang="en-US" altLang="zh-CN" dirty="0"/>
              <a:t>voting)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94823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F8C84-264C-9D47-A63A-1B1FC4536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Authentication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1046C7-C757-4049-A496-B2540212B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 err="1"/>
              <a:t>msg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B,</a:t>
            </a:r>
            <a:r>
              <a:rPr lang="zh-CN" altLang="en-US" dirty="0"/>
              <a:t> </a:t>
            </a:r>
            <a:r>
              <a:rPr lang="en-US" altLang="zh-CN" dirty="0"/>
              <a:t>how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you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received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indeed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sent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A?</a:t>
            </a:r>
          </a:p>
          <a:p>
            <a:r>
              <a:rPr lang="en-US" altLang="zh-CN" dirty="0"/>
              <a:t>Symmetric</a:t>
            </a:r>
            <a:r>
              <a:rPr lang="zh-CN" altLang="en-US" dirty="0"/>
              <a:t> </a:t>
            </a:r>
            <a:r>
              <a:rPr lang="en-US" altLang="zh-CN" dirty="0"/>
              <a:t>crypto</a:t>
            </a:r>
          </a:p>
          <a:p>
            <a:pPr lvl="1"/>
            <a:r>
              <a:rPr lang="en-US" altLang="zh-CN" dirty="0"/>
              <a:t>Secret</a:t>
            </a:r>
            <a:r>
              <a:rPr lang="zh-CN" altLang="en-US" dirty="0"/>
              <a:t> </a:t>
            </a:r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shared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B</a:t>
            </a:r>
          </a:p>
          <a:p>
            <a:pPr lvl="1"/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Authentication</a:t>
            </a:r>
            <a:r>
              <a:rPr lang="zh-CN" altLang="en-US" dirty="0"/>
              <a:t> </a:t>
            </a:r>
            <a:r>
              <a:rPr lang="en-US" altLang="zh-CN" dirty="0"/>
              <a:t>Code</a:t>
            </a:r>
            <a:r>
              <a:rPr lang="zh-CN" altLang="en-US" dirty="0"/>
              <a:t> </a:t>
            </a:r>
            <a:r>
              <a:rPr lang="en-US" altLang="zh-CN" dirty="0"/>
              <a:t>(MAC)</a:t>
            </a:r>
          </a:p>
          <a:p>
            <a:r>
              <a:rPr lang="en-US" altLang="zh-CN" dirty="0"/>
              <a:t>Asymmetric</a:t>
            </a:r>
            <a:r>
              <a:rPr lang="zh-CN" altLang="en-US" dirty="0"/>
              <a:t> </a:t>
            </a:r>
            <a:r>
              <a:rPr lang="en-US" altLang="zh-CN" dirty="0"/>
              <a:t>crypto</a:t>
            </a:r>
          </a:p>
          <a:p>
            <a:pPr lvl="1"/>
            <a:r>
              <a:rPr lang="en-US" altLang="zh-CN" dirty="0"/>
              <a:t>RSA</a:t>
            </a:r>
            <a:r>
              <a:rPr lang="zh-CN" altLang="en-US" dirty="0"/>
              <a:t> </a:t>
            </a:r>
            <a:r>
              <a:rPr lang="en-US" altLang="zh-CN" dirty="0"/>
              <a:t>based</a:t>
            </a:r>
            <a:r>
              <a:rPr lang="zh-CN" altLang="en-US" dirty="0"/>
              <a:t> </a:t>
            </a:r>
            <a:r>
              <a:rPr lang="en-US" altLang="zh-CN" dirty="0"/>
              <a:t>key,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node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public/private</a:t>
            </a:r>
            <a:r>
              <a:rPr lang="zh-CN" altLang="en-US" dirty="0"/>
              <a:t> </a:t>
            </a:r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pair.</a:t>
            </a:r>
          </a:p>
          <a:p>
            <a:pPr lvl="1"/>
            <a:r>
              <a:rPr lang="en-US" altLang="zh-CN" dirty="0"/>
              <a:t>Public</a:t>
            </a:r>
            <a:r>
              <a:rPr lang="zh-CN" altLang="en-US" dirty="0"/>
              <a:t> </a:t>
            </a:r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available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everyone.</a:t>
            </a:r>
            <a:r>
              <a:rPr lang="zh-CN" altLang="en-US" dirty="0"/>
              <a:t> </a:t>
            </a:r>
            <a:r>
              <a:rPr lang="en-US" altLang="zh-CN" dirty="0"/>
              <a:t>Private</a:t>
            </a:r>
            <a:r>
              <a:rPr lang="zh-CN" altLang="en-US" dirty="0"/>
              <a:t> </a:t>
            </a:r>
            <a:r>
              <a:rPr lang="en-US" altLang="zh-CN" dirty="0"/>
              <a:t>key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known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he</a:t>
            </a:r>
            <a:r>
              <a:rPr lang="zh-CN" altLang="en-US" dirty="0"/>
              <a:t> </a:t>
            </a:r>
            <a:r>
              <a:rPr lang="en-US" altLang="zh-CN" dirty="0"/>
              <a:t>node.</a:t>
            </a:r>
          </a:p>
          <a:p>
            <a:pPr lvl="1"/>
            <a:r>
              <a:rPr lang="en-US" altLang="zh-CN" dirty="0"/>
              <a:t>Digital</a:t>
            </a:r>
            <a:r>
              <a:rPr lang="zh-CN" altLang="en-US" dirty="0"/>
              <a:t> </a:t>
            </a:r>
            <a:r>
              <a:rPr lang="en-US" altLang="zh-CN" dirty="0"/>
              <a:t>signature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(m,</a:t>
            </a:r>
            <a:r>
              <a:rPr lang="zh-CN" altLang="en-US" dirty="0"/>
              <a:t> </a:t>
            </a:r>
            <a:r>
              <a:rPr lang="en-US" altLang="zh-CN" dirty="0" err="1"/>
              <a:t>auth</a:t>
            </a:r>
            <a:r>
              <a:rPr lang="en-US" altLang="zh-CN" dirty="0"/>
              <a:t>)</a:t>
            </a:r>
          </a:p>
          <a:p>
            <a:r>
              <a:rPr lang="en-US" altLang="zh-CN" dirty="0"/>
              <a:t>Integrity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42095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7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77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27B48-A3A7-7E43-8523-A2E59D54A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BFT</a:t>
            </a:r>
            <a:r>
              <a:rPr lang="zh-CN" altLang="en-US" dirty="0"/>
              <a:t> </a:t>
            </a:r>
            <a:r>
              <a:rPr lang="en-US" altLang="zh-CN" dirty="0"/>
              <a:t>Quorums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688EF-7297-4443-BA20-49DBB82D7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96342"/>
            <a:ext cx="10515600" cy="313802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/>
              <a:t>Quorum</a:t>
            </a:r>
            <a:r>
              <a:rPr lang="zh-CN" altLang="en-US" dirty="0"/>
              <a:t> </a:t>
            </a:r>
            <a:r>
              <a:rPr lang="en-US" altLang="zh-CN" dirty="0"/>
              <a:t>size:</a:t>
            </a:r>
            <a:r>
              <a:rPr lang="zh-CN" altLang="en-US" dirty="0"/>
              <a:t> </a:t>
            </a:r>
            <a:r>
              <a:rPr lang="en-US" altLang="zh-CN" dirty="0"/>
              <a:t>2f+1</a:t>
            </a:r>
            <a:r>
              <a:rPr lang="zh-CN" altLang="en-US" dirty="0"/>
              <a:t> </a:t>
            </a:r>
            <a:r>
              <a:rPr lang="en-US" altLang="zh-CN" dirty="0"/>
              <a:t>out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 smtClean="0"/>
              <a:t>3f+1</a:t>
            </a:r>
            <a:r>
              <a:rPr lang="en-US" altLang="zh-CN" dirty="0"/>
              <a:t> </a:t>
            </a:r>
            <a:endParaRPr lang="en-US" altLang="zh-CN" dirty="0" smtClean="0"/>
          </a:p>
          <a:p>
            <a:r>
              <a:rPr lang="en-US" altLang="zh-CN" dirty="0" smtClean="0"/>
              <a:t>Formally, f= floor((n-1)/3), quorum size = ceil((</a:t>
            </a:r>
            <a:r>
              <a:rPr lang="en-US" altLang="zh-CN" dirty="0"/>
              <a:t>n+f+1)/2)</a:t>
            </a:r>
          </a:p>
          <a:p>
            <a:r>
              <a:rPr lang="en-US" altLang="zh-CN" dirty="0"/>
              <a:t>Why?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Any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quorums</a:t>
            </a:r>
            <a:r>
              <a:rPr lang="zh-CN" altLang="en-US" dirty="0"/>
              <a:t> </a:t>
            </a:r>
            <a:r>
              <a:rPr lang="en-US" altLang="zh-CN" dirty="0"/>
              <a:t>intersect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least</a:t>
            </a:r>
            <a:r>
              <a:rPr lang="zh-CN" altLang="en-US" dirty="0"/>
              <a:t> </a:t>
            </a:r>
            <a:r>
              <a:rPr lang="en-US" altLang="zh-CN" dirty="0"/>
              <a:t>f+1</a:t>
            </a:r>
            <a:r>
              <a:rPr lang="zh-CN" altLang="en-US" dirty="0"/>
              <a:t> </a:t>
            </a:r>
            <a:r>
              <a:rPr lang="en-US" altLang="zh-CN" dirty="0"/>
              <a:t>nodes.</a:t>
            </a:r>
          </a:p>
          <a:p>
            <a:pPr lvl="1"/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quorum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2f+1,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quorums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4f+2,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3f+1</a:t>
            </a:r>
            <a:r>
              <a:rPr lang="zh-CN" altLang="en-US" dirty="0"/>
              <a:t> </a:t>
            </a:r>
            <a:r>
              <a:rPr lang="en-US" altLang="zh-CN" dirty="0"/>
              <a:t>nodes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</a:p>
          <a:p>
            <a:pPr lvl="1"/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most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r>
              <a:rPr lang="en-US" altLang="zh-CN" dirty="0"/>
              <a:t>faulty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</a:p>
          <a:p>
            <a:pPr lvl="1"/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intersection,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at</a:t>
            </a:r>
            <a:r>
              <a:rPr lang="zh-CN" altLang="en-US" dirty="0"/>
              <a:t> </a:t>
            </a:r>
            <a:r>
              <a:rPr lang="en-US" altLang="zh-CN" dirty="0"/>
              <a:t>least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replica!</a:t>
            </a:r>
          </a:p>
          <a:p>
            <a:pPr lvl="1"/>
            <a:r>
              <a:rPr lang="en-US" altLang="zh-CN" dirty="0"/>
              <a:t>Discussion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reminder:</a:t>
            </a:r>
            <a:r>
              <a:rPr lang="zh-CN" altLang="en-US" dirty="0"/>
              <a:t> </a:t>
            </a:r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replica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important?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D62FB-4748-9840-A3BC-921EF5BE5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7343" y="1690688"/>
            <a:ext cx="6635409" cy="149479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1951" y="8247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0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5CC0-0A57-954B-91B0-36C35FD9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Byzantine Quorum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6A4CF-0B7F-BB4D-8390-E5B4E8476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 nodes, tolerating 3 failures</a:t>
            </a:r>
          </a:p>
          <a:p>
            <a:r>
              <a:rPr lang="en-US" dirty="0"/>
              <a:t>Quorum size?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997438-599A-F248-88C6-E0D6D26D1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650" y="3136900"/>
            <a:ext cx="9156700" cy="58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0F998E-821F-BD4F-8920-9C1910FDF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150" y="4270375"/>
            <a:ext cx="9474200" cy="152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59577" y="1327984"/>
            <a:ext cx="7116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Formally, f= floor((n-1)/3), quorum size = ceil((n+f+1)/2)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8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86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5CC0-0A57-954B-91B0-36C35FD9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Byzantine Quorum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6A4CF-0B7F-BB4D-8390-E5B4E8476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11 nodes, tolerating 3 failures</a:t>
            </a:r>
          </a:p>
          <a:p>
            <a:r>
              <a:rPr lang="en-US" dirty="0"/>
              <a:t>Quorum size?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8A585-49D3-0945-98EF-49D80CE74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" y="3136900"/>
            <a:ext cx="10109200" cy="58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635D0-25B2-C445-805D-21F8BC89C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60" y="4617175"/>
            <a:ext cx="10401300" cy="133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59577" y="1327984"/>
            <a:ext cx="7116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Formally, f= floor((n-1)/3), quorum size = ceil((n+f+1)/2)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9215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6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5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85CC0-0A57-954B-91B0-36C35FD9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Byzantine Quorum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6A4CF-0B7F-BB4D-8390-E5B4E8476D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12 nodes, tolerating 3 failures</a:t>
            </a:r>
          </a:p>
          <a:p>
            <a:r>
              <a:rPr lang="en-US" dirty="0"/>
              <a:t>Quorum size?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930E8B-9CA3-F547-AA67-5A4EA5FBC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3136900"/>
            <a:ext cx="11049000" cy="584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AEFF0B-5722-014F-B65C-5F88BE7151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00" y="4295162"/>
            <a:ext cx="11290300" cy="1320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59577" y="1327984"/>
            <a:ext cx="7116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Formally, f= floor((n-1)/3), quorum size = ceil((n+f+1)/2)</a:t>
            </a:r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8950" y="82262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40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5CB7E-5D1D-1047-83AF-1CBBAD83A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Overview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B1192-C30A-804A-9747-648188999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runs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normal</a:t>
            </a:r>
            <a:r>
              <a:rPr lang="zh-CN" altLang="en-US" dirty="0"/>
              <a:t> </a:t>
            </a:r>
            <a:r>
              <a:rPr lang="en-US" altLang="zh-CN" dirty="0"/>
              <a:t>case</a:t>
            </a:r>
          </a:p>
          <a:p>
            <a:r>
              <a:rPr lang="en-US" altLang="zh-CN" dirty="0"/>
              <a:t>Replicas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vote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elect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(if</a:t>
            </a:r>
            <a:r>
              <a:rPr lang="zh-CN" altLang="en-US" dirty="0"/>
              <a:t> </a:t>
            </a:r>
            <a:r>
              <a:rPr lang="en-US" altLang="zh-CN" dirty="0"/>
              <a:t>they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enough</a:t>
            </a:r>
            <a:r>
              <a:rPr lang="zh-CN" altLang="en-US" dirty="0"/>
              <a:t> </a:t>
            </a:r>
            <a:r>
              <a:rPr lang="en-US" altLang="zh-CN" dirty="0" smtClean="0"/>
              <a:t>evidence</a:t>
            </a:r>
            <a:r>
              <a:rPr lang="zh-CN" altLang="en-US" dirty="0" smtClean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fails)</a:t>
            </a:r>
          </a:p>
          <a:p>
            <a:r>
              <a:rPr lang="en-US" altLang="zh-CN" dirty="0"/>
              <a:t>Replicas</a:t>
            </a:r>
            <a:r>
              <a:rPr lang="zh-CN" altLang="en-US" dirty="0"/>
              <a:t> </a:t>
            </a:r>
            <a:r>
              <a:rPr lang="en-US" altLang="zh-CN" dirty="0"/>
              <a:t>agree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order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requests</a:t>
            </a:r>
            <a:r>
              <a:rPr lang="zh-CN" altLang="en-US" dirty="0"/>
              <a:t> </a:t>
            </a:r>
            <a:r>
              <a:rPr lang="en-US" altLang="zh-CN" dirty="0"/>
              <a:t>(use</a:t>
            </a:r>
            <a:r>
              <a:rPr lang="zh-CN" altLang="en-US" dirty="0"/>
              <a:t> </a:t>
            </a:r>
            <a:r>
              <a:rPr lang="en-US" altLang="zh-CN" dirty="0"/>
              <a:t>sequence</a:t>
            </a:r>
            <a:r>
              <a:rPr lang="zh-CN" altLang="en-US" dirty="0"/>
              <a:t> </a:t>
            </a:r>
            <a:r>
              <a:rPr lang="en-US" altLang="zh-CN" dirty="0"/>
              <a:t>number)</a:t>
            </a:r>
          </a:p>
          <a:p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authenticated</a:t>
            </a:r>
            <a:r>
              <a:rPr lang="zh-CN" altLang="en-US" dirty="0"/>
              <a:t> </a:t>
            </a:r>
            <a:r>
              <a:rPr lang="en-US" altLang="zh-CN" dirty="0"/>
              <a:t>using</a:t>
            </a:r>
            <a:r>
              <a:rPr lang="zh-CN" altLang="en-US" dirty="0"/>
              <a:t> </a:t>
            </a:r>
            <a:r>
              <a:rPr lang="en-US" altLang="zh-CN" dirty="0"/>
              <a:t>MACs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digital</a:t>
            </a:r>
            <a:r>
              <a:rPr lang="zh-CN" altLang="en-US" dirty="0"/>
              <a:t> </a:t>
            </a:r>
            <a:r>
              <a:rPr lang="en-US" altLang="zh-CN" dirty="0"/>
              <a:t>signatures</a:t>
            </a:r>
          </a:p>
          <a:p>
            <a:r>
              <a:rPr lang="en-US" altLang="zh-CN" dirty="0"/>
              <a:t>Note: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going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ignore</a:t>
            </a:r>
            <a:r>
              <a:rPr lang="zh-CN" altLang="en-US" dirty="0"/>
              <a:t> </a:t>
            </a:r>
            <a:r>
              <a:rPr lang="en-US" altLang="zh-CN" dirty="0"/>
              <a:t>some</a:t>
            </a:r>
            <a:r>
              <a:rPr lang="zh-CN" altLang="en-US" dirty="0"/>
              <a:t> </a:t>
            </a:r>
            <a:r>
              <a:rPr lang="en-US" altLang="zh-CN" dirty="0"/>
              <a:t>details...</a:t>
            </a:r>
            <a:r>
              <a:rPr lang="zh-CN" altLang="en-US" dirty="0"/>
              <a:t> </a:t>
            </a:r>
            <a:r>
              <a:rPr lang="en-US" altLang="zh-CN" dirty="0"/>
              <a:t>So</a:t>
            </a:r>
            <a:r>
              <a:rPr lang="zh-CN" altLang="en-US" dirty="0"/>
              <a:t> </a:t>
            </a:r>
            <a:r>
              <a:rPr lang="en-US" altLang="zh-CN" dirty="0"/>
              <a:t>it’s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simplified</a:t>
            </a:r>
            <a:r>
              <a:rPr lang="zh-CN" altLang="en-US" dirty="0"/>
              <a:t> </a:t>
            </a:r>
            <a:r>
              <a:rPr lang="en-US" altLang="zh-CN" dirty="0"/>
              <a:t>version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31821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2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0802F-ACAD-B54D-965D-EE6AB4EE4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Replica’s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6D89E8-84BE-CD40-9BDB-3524AD3E15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Replica</a:t>
            </a:r>
            <a:r>
              <a:rPr lang="zh-CN" altLang="en-US" dirty="0"/>
              <a:t> </a:t>
            </a:r>
            <a:r>
              <a:rPr lang="en-US" altLang="zh-CN" dirty="0"/>
              <a:t>id</a:t>
            </a:r>
            <a:r>
              <a:rPr lang="zh-CN" altLang="en-US" dirty="0"/>
              <a:t> </a:t>
            </a:r>
            <a:r>
              <a:rPr lang="en-US" altLang="zh-CN" dirty="0" err="1"/>
              <a:t>i</a:t>
            </a:r>
            <a:r>
              <a:rPr lang="zh-CN" altLang="en-US" dirty="0"/>
              <a:t> </a:t>
            </a:r>
            <a:r>
              <a:rPr lang="en-US" altLang="zh-CN" dirty="0"/>
              <a:t>(0</a:t>
            </a:r>
            <a:r>
              <a:rPr lang="zh-CN" altLang="en-US" dirty="0"/>
              <a:t> </a:t>
            </a:r>
            <a:r>
              <a:rPr lang="en-US" altLang="zh-CN" dirty="0"/>
              <a:t>through</a:t>
            </a:r>
            <a:r>
              <a:rPr lang="zh-CN" altLang="en-US" dirty="0"/>
              <a:t> </a:t>
            </a:r>
            <a:r>
              <a:rPr lang="en-US" altLang="zh-CN" dirty="0"/>
              <a:t>n-1</a:t>
            </a:r>
            <a:r>
              <a:rPr lang="zh-CN" altLang="en-US" dirty="0"/>
              <a:t> </a:t>
            </a:r>
            <a:r>
              <a:rPr lang="en-US" altLang="zh-CN" dirty="0"/>
              <a:t>assuming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n=3f+1</a:t>
            </a:r>
            <a:r>
              <a:rPr lang="zh-CN" altLang="en-US" dirty="0"/>
              <a:t> </a:t>
            </a:r>
            <a:r>
              <a:rPr lang="en-US" altLang="zh-CN" dirty="0"/>
              <a:t>replicas)</a:t>
            </a:r>
          </a:p>
          <a:p>
            <a:pPr lvl="1"/>
            <a:r>
              <a:rPr lang="en-US" altLang="zh-CN" dirty="0"/>
              <a:t>0,1,2,…</a:t>
            </a:r>
          </a:p>
          <a:p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v,</a:t>
            </a:r>
            <a:r>
              <a:rPr lang="zh-CN" altLang="en-US" dirty="0"/>
              <a:t> </a:t>
            </a:r>
            <a:r>
              <a:rPr lang="en-US" altLang="zh-CN" dirty="0"/>
              <a:t>initially</a:t>
            </a:r>
            <a:r>
              <a:rPr lang="zh-CN" altLang="en-US" dirty="0"/>
              <a:t> </a:t>
            </a:r>
            <a:r>
              <a:rPr lang="en-US" altLang="zh-CN" dirty="0"/>
              <a:t>0</a:t>
            </a:r>
          </a:p>
          <a:p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has</a:t>
            </a:r>
            <a:r>
              <a:rPr lang="zh-CN" altLang="en-US" dirty="0"/>
              <a:t> </a:t>
            </a:r>
            <a:r>
              <a:rPr lang="en-US" altLang="zh-CN" dirty="0"/>
              <a:t>id</a:t>
            </a:r>
            <a:r>
              <a:rPr lang="zh-CN" altLang="en-US" dirty="0"/>
              <a:t> </a:t>
            </a:r>
            <a:r>
              <a:rPr lang="en-US" altLang="zh-CN" dirty="0" err="1"/>
              <a:t>i</a:t>
            </a:r>
            <a:r>
              <a:rPr lang="en-US" altLang="zh-CN" dirty="0"/>
              <a:t>=</a:t>
            </a:r>
            <a:r>
              <a:rPr lang="en-US" altLang="zh-CN" dirty="0" err="1"/>
              <a:t>v%n</a:t>
            </a:r>
            <a:endParaRPr lang="en-US" altLang="zh-CN" dirty="0"/>
          </a:p>
          <a:p>
            <a:r>
              <a:rPr lang="en-US" altLang="zh-CN" dirty="0"/>
              <a:t>Last</a:t>
            </a:r>
            <a:r>
              <a:rPr lang="zh-CN" altLang="en-US" dirty="0"/>
              <a:t> </a:t>
            </a:r>
            <a:r>
              <a:rPr lang="en-US" altLang="zh-CN" dirty="0"/>
              <a:t>accepted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sequence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s’</a:t>
            </a:r>
          </a:p>
          <a:p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each</a:t>
            </a:r>
            <a:r>
              <a:rPr lang="zh-CN" altLang="en-US" dirty="0"/>
              <a:t> </a:t>
            </a:r>
            <a:r>
              <a:rPr lang="en-US" altLang="zh-CN" dirty="0"/>
              <a:t>sequence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(PRE-PREPARE,</a:t>
            </a:r>
            <a:r>
              <a:rPr lang="zh-CN" altLang="en-US" dirty="0"/>
              <a:t> </a:t>
            </a:r>
            <a:r>
              <a:rPr lang="en-US" altLang="zh-CN" dirty="0"/>
              <a:t>PREPARED,</a:t>
            </a:r>
            <a:r>
              <a:rPr lang="zh-CN" altLang="en-US" dirty="0"/>
              <a:t> </a:t>
            </a:r>
            <a:r>
              <a:rPr lang="en-US" altLang="zh-CN" dirty="0"/>
              <a:t>COMMITTED)</a:t>
            </a:r>
          </a:p>
          <a:p>
            <a:endParaRPr lang="en-US" altLang="zh-CN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98256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7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20885-45DC-1945-B2C3-9C9A943DA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C6D88-EA22-5F4B-BF1A-113E71FB4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E63886-3971-3340-9CDC-257163472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129" y="2654663"/>
            <a:ext cx="8060625" cy="3001554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898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1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C9DA-B50F-784D-9ECA-D1240F39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39E4B-4E18-D843-BDC6-1C254EEDB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1:</a:t>
            </a:r>
            <a:r>
              <a:rPr lang="zh-CN" altLang="en-US" dirty="0"/>
              <a:t> </a:t>
            </a:r>
            <a:r>
              <a:rPr lang="en-US" altLang="zh-CN" dirty="0"/>
              <a:t>PRE-PREPARE</a:t>
            </a:r>
          </a:p>
          <a:p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selects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m,</a:t>
            </a:r>
            <a:r>
              <a:rPr lang="zh-CN" altLang="en-US" dirty="0"/>
              <a:t> </a:t>
            </a:r>
            <a:r>
              <a:rPr lang="en-US" altLang="zh-CN" dirty="0"/>
              <a:t>assigns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sequence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r>
              <a:rPr lang="zh-CN" altLang="en-US" dirty="0"/>
              <a:t> </a:t>
            </a:r>
            <a:r>
              <a:rPr lang="en-US" altLang="zh-CN" dirty="0"/>
              <a:t>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send</a:t>
            </a:r>
            <a:r>
              <a:rPr lang="zh-CN" altLang="en-US" dirty="0"/>
              <a:t> </a:t>
            </a:r>
            <a:r>
              <a:rPr lang="en-US" altLang="zh-CN" dirty="0"/>
              <a:t>&lt; PRE-</a:t>
            </a:r>
            <a:r>
              <a:rPr lang="en-US" altLang="zh-CN" dirty="0" err="1"/>
              <a:t>PREPARE,v,s,m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0DD1BC-4D9E-4C41-ADAA-165761677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1026" y="3503749"/>
            <a:ext cx="6727583" cy="250516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1617" y="7833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95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C9DA-B50F-784D-9ECA-D1240F39A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39E4B-4E18-D843-BDC6-1C254EEDB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r>
              <a:rPr lang="en-US" altLang="zh-CN" dirty="0"/>
              <a:t>PREPARE</a:t>
            </a:r>
          </a:p>
          <a:p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receiving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&lt;PRE-PREPARE,</a:t>
            </a:r>
            <a:r>
              <a:rPr lang="zh-CN" altLang="en-US" dirty="0"/>
              <a:t> </a:t>
            </a:r>
            <a:r>
              <a:rPr lang="en-US" altLang="zh-CN" dirty="0" err="1"/>
              <a:t>v,s,m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</a:p>
          <a:p>
            <a:pPr lvl="1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current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v,</a:t>
            </a:r>
            <a:r>
              <a:rPr lang="zh-CN" altLang="en-US" dirty="0"/>
              <a:t> </a:t>
            </a:r>
            <a:r>
              <a:rPr lang="en-US" altLang="zh-CN" dirty="0" smtClean="0"/>
              <a:t>s&gt;s</a:t>
            </a:r>
            <a:r>
              <a:rPr lang="en-US" altLang="zh-CN" dirty="0"/>
              <a:t>’,</a:t>
            </a:r>
            <a:r>
              <a:rPr lang="zh-CN" altLang="en-US" dirty="0"/>
              <a:t> </a:t>
            </a:r>
            <a:r>
              <a:rPr lang="en-US" altLang="zh-CN" dirty="0"/>
              <a:t>accept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order,</a:t>
            </a:r>
            <a:r>
              <a:rPr lang="zh-CN" altLang="en-US" dirty="0"/>
              <a:t> </a:t>
            </a:r>
            <a:r>
              <a:rPr lang="en-US" altLang="zh-CN" dirty="0"/>
              <a:t>update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s’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&lt;</a:t>
            </a:r>
            <a:r>
              <a:rPr lang="en-US" altLang="zh-CN" dirty="0" err="1"/>
              <a:t>PREPARE,v,s,m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7A1639-FF63-3344-BF63-025047A11C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932" y="3710254"/>
            <a:ext cx="6986678" cy="260164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8640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5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E2082-7141-FB4D-8B2A-E436BC52D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Recall:</a:t>
            </a:r>
            <a:r>
              <a:rPr lang="zh-CN" altLang="en-US" dirty="0"/>
              <a:t> </a:t>
            </a:r>
            <a:r>
              <a:rPr lang="en-US" altLang="zh-CN" dirty="0" err="1"/>
              <a:t>Paxos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EB7F5B-D400-7547-885A-98C49AC7A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77" y="1395156"/>
            <a:ext cx="7377446" cy="2085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8DA3DC-EB79-E844-A2BB-E6836682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6605" y="3744210"/>
            <a:ext cx="7225070" cy="2695922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9483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6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6BFB7-EF1E-1641-ABFE-A96C447A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0579E-E61B-5042-849A-1E42AD16FA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Phase</a:t>
            </a:r>
            <a:r>
              <a:rPr lang="zh-CN" altLang="en-US" dirty="0"/>
              <a:t> </a:t>
            </a:r>
            <a:r>
              <a:rPr lang="en-US" altLang="zh-CN" dirty="0"/>
              <a:t>3:</a:t>
            </a:r>
            <a:r>
              <a:rPr lang="zh-CN" altLang="en-US" dirty="0"/>
              <a:t> </a:t>
            </a:r>
            <a:r>
              <a:rPr lang="en-US" altLang="zh-CN" dirty="0"/>
              <a:t>COMMIT</a:t>
            </a:r>
          </a:p>
          <a:p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receiving</a:t>
            </a:r>
            <a:r>
              <a:rPr lang="zh-CN" altLang="en-US" dirty="0"/>
              <a:t> </a:t>
            </a:r>
            <a:r>
              <a:rPr lang="en-US" altLang="zh-CN" b="1" dirty="0"/>
              <a:t>2f</a:t>
            </a:r>
            <a:r>
              <a:rPr lang="zh-CN" altLang="en-US" b="1" dirty="0"/>
              <a:t> </a:t>
            </a:r>
            <a:r>
              <a:rPr lang="en-US" altLang="zh-CN" b="1" dirty="0"/>
              <a:t>matching</a:t>
            </a:r>
            <a:r>
              <a:rPr lang="zh-CN" altLang="en-US" b="1" dirty="0"/>
              <a:t> </a:t>
            </a:r>
            <a:r>
              <a:rPr lang="en-US" altLang="zh-CN" dirty="0"/>
              <a:t>&lt;</a:t>
            </a:r>
            <a:r>
              <a:rPr lang="en-US" altLang="zh-CN" dirty="0" err="1"/>
              <a:t>PREPARE,v,s,m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  <a:r>
              <a:rPr lang="zh-CN" altLang="en-US" dirty="0"/>
              <a:t> </a:t>
            </a:r>
            <a:r>
              <a:rPr lang="en-US" altLang="zh-CN" dirty="0"/>
              <a:t>(including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message),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replica</a:t>
            </a:r>
          </a:p>
          <a:p>
            <a:pPr lvl="1"/>
            <a:r>
              <a:rPr lang="en-US" altLang="zh-CN" dirty="0"/>
              <a:t>Sets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prepared</a:t>
            </a:r>
          </a:p>
          <a:p>
            <a:pPr lvl="1"/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COMMIT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DC639-66D0-3147-9791-1DB101971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188" y="4154805"/>
            <a:ext cx="6213803" cy="2313849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00332" y="1127534"/>
            <a:ext cx="406400" cy="406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98958" y="4302572"/>
            <a:ext cx="31561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/>
              <a:t>Note: the figure is not accurate.</a:t>
            </a:r>
          </a:p>
          <a:p>
            <a:r>
              <a:rPr lang="en-US" dirty="0" smtClean="0"/>
              <a:t>In the third step, the primary</a:t>
            </a:r>
          </a:p>
          <a:p>
            <a:r>
              <a:rPr lang="en-US" dirty="0"/>
              <a:t>a</a:t>
            </a:r>
            <a:r>
              <a:rPr lang="en-US" dirty="0" smtClean="0"/>
              <a:t>lso sends COMMIT messages</a:t>
            </a:r>
          </a:p>
          <a:p>
            <a:r>
              <a:rPr lang="en-US" dirty="0"/>
              <a:t>t</a:t>
            </a:r>
            <a:r>
              <a:rPr lang="en-US" dirty="0" smtClean="0"/>
              <a:t>o other nodes as well.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71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6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2DA-66DE-7F4A-AC2E-63A52526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118DE-7010-2448-871D-0154226C4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receiving</a:t>
            </a:r>
            <a:r>
              <a:rPr lang="zh-CN" altLang="en-US" dirty="0"/>
              <a:t> </a:t>
            </a:r>
            <a:r>
              <a:rPr lang="en-US" altLang="zh-CN" b="1" dirty="0"/>
              <a:t>2f+1</a:t>
            </a:r>
            <a:r>
              <a:rPr lang="zh-CN" altLang="en-US" b="1" dirty="0"/>
              <a:t> </a:t>
            </a:r>
            <a:r>
              <a:rPr lang="en-US" altLang="zh-CN" b="1" dirty="0"/>
              <a:t>matching</a:t>
            </a:r>
            <a:r>
              <a:rPr lang="zh-CN" altLang="en-US" b="1" dirty="0"/>
              <a:t> </a:t>
            </a:r>
            <a:r>
              <a:rPr lang="en-US" altLang="zh-CN" dirty="0"/>
              <a:t>&lt;</a:t>
            </a:r>
            <a:r>
              <a:rPr lang="en-US" altLang="zh-CN" dirty="0" err="1"/>
              <a:t>COMMIT,v,s,m</a:t>
            </a:r>
            <a:r>
              <a:rPr lang="en-US" altLang="zh-CN" dirty="0"/>
              <a:t>&gt;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  <a:r>
              <a:rPr lang="zh-CN" altLang="en-US" dirty="0"/>
              <a:t> </a:t>
            </a:r>
            <a:r>
              <a:rPr lang="en-US" altLang="zh-CN" dirty="0"/>
              <a:t>(including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own</a:t>
            </a:r>
            <a:r>
              <a:rPr lang="zh-CN" altLang="en-US" dirty="0"/>
              <a:t> </a:t>
            </a:r>
            <a:r>
              <a:rPr lang="en-US" altLang="zh-CN" dirty="0"/>
              <a:t>message),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replica</a:t>
            </a:r>
          </a:p>
          <a:p>
            <a:pPr lvl="1"/>
            <a:r>
              <a:rPr lang="en-US" altLang="zh-CN" dirty="0"/>
              <a:t>Sets</a:t>
            </a:r>
            <a:r>
              <a:rPr lang="zh-CN" altLang="en-US" dirty="0"/>
              <a:t> </a:t>
            </a:r>
            <a:r>
              <a:rPr lang="en-US" altLang="zh-CN" dirty="0"/>
              <a:t>its</a:t>
            </a:r>
            <a:r>
              <a:rPr lang="zh-CN" altLang="en-US" dirty="0"/>
              <a:t> </a:t>
            </a:r>
            <a:r>
              <a:rPr lang="en-US" altLang="zh-CN" dirty="0"/>
              <a:t>status</a:t>
            </a:r>
            <a:r>
              <a:rPr lang="zh-CN" altLang="en-US" dirty="0"/>
              <a:t> </a:t>
            </a:r>
            <a:r>
              <a:rPr lang="en-US" altLang="zh-CN" dirty="0"/>
              <a:t>as</a:t>
            </a:r>
            <a:r>
              <a:rPr lang="zh-CN" altLang="en-US" dirty="0"/>
              <a:t> </a:t>
            </a:r>
            <a:r>
              <a:rPr lang="en-US" altLang="zh-CN" dirty="0"/>
              <a:t>committed</a:t>
            </a:r>
          </a:p>
          <a:p>
            <a:pPr lvl="1"/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reply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8C38C-5DE9-4840-A52C-7678AAE0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963" y="3779202"/>
            <a:ext cx="6801845" cy="255324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7497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92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2DA-66DE-7F4A-AC2E-63A52526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118DE-7010-2448-871D-0154226C4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Discussion1: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send</a:t>
            </a:r>
            <a:r>
              <a:rPr lang="zh-CN" altLang="en-US" dirty="0"/>
              <a:t> </a:t>
            </a:r>
            <a:r>
              <a:rPr lang="en-US" altLang="zh-CN" dirty="0"/>
              <a:t>reply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client?</a:t>
            </a:r>
          </a:p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requirement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reply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correct?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8C38C-5DE9-4840-A52C-7678AAE0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963" y="3758654"/>
            <a:ext cx="6801845" cy="255324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3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2DA-66DE-7F4A-AC2E-63A52526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118DE-7010-2448-871D-0154226C4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needs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wait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b="1" dirty="0"/>
              <a:t>f+1</a:t>
            </a:r>
            <a:r>
              <a:rPr lang="zh-CN" altLang="en-US" b="1" dirty="0"/>
              <a:t> </a:t>
            </a:r>
            <a:r>
              <a:rPr lang="en-US" altLang="zh-CN" b="1" dirty="0"/>
              <a:t>matching</a:t>
            </a:r>
            <a:r>
              <a:rPr lang="zh-CN" altLang="en-US" dirty="0"/>
              <a:t> </a:t>
            </a:r>
            <a:r>
              <a:rPr lang="en-US" altLang="zh-CN" dirty="0"/>
              <a:t>replies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completed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agreed</a:t>
            </a:r>
            <a:r>
              <a:rPr lang="zh-CN" altLang="en-US" dirty="0"/>
              <a:t> </a:t>
            </a:r>
            <a:r>
              <a:rPr lang="en-US" altLang="zh-CN" dirty="0"/>
              <a:t>by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replicas.</a:t>
            </a:r>
          </a:p>
          <a:p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replicas!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8C38C-5DE9-4840-A52C-7678AAE0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963" y="3758654"/>
            <a:ext cx="6801845" cy="255324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2DA-66DE-7F4A-AC2E-63A52526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118DE-7010-2448-871D-0154226C4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Discussion</a:t>
            </a:r>
            <a:r>
              <a:rPr lang="zh-CN" altLang="en-US" dirty="0"/>
              <a:t> </a:t>
            </a:r>
            <a:r>
              <a:rPr lang="en-US" altLang="zh-CN" dirty="0"/>
              <a:t>2: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sufficient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8C38C-5DE9-4840-A52C-7678AAE0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963" y="3758654"/>
            <a:ext cx="6801845" cy="255324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8640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36712-5AB1-8641-B96F-66D8E2347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168EF-CE2C-CF4F-A222-3C9B14606A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No,</a:t>
            </a:r>
            <a:r>
              <a:rPr lang="zh-CN" altLang="en-US" dirty="0"/>
              <a:t> </a:t>
            </a:r>
            <a:r>
              <a:rPr lang="en-US" altLang="zh-CN" dirty="0"/>
              <a:t>because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replicas.</a:t>
            </a:r>
          </a:p>
          <a:p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simply</a:t>
            </a:r>
            <a:r>
              <a:rPr lang="zh-CN" altLang="en-US" dirty="0"/>
              <a:t> </a:t>
            </a:r>
            <a:r>
              <a:rPr lang="en-US" altLang="zh-CN" dirty="0"/>
              <a:t>ignore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request…</a:t>
            </a:r>
          </a:p>
          <a:p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options: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directly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replicas,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sets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timer…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8C5BDE-7CD9-704B-977B-60664F390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9403" y="4163603"/>
            <a:ext cx="6801845" cy="255324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7125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3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2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162DA-66DE-7F4A-AC2E-63A525264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118DE-7010-2448-871D-0154226C4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Discussion</a:t>
            </a:r>
            <a:r>
              <a:rPr lang="zh-CN" altLang="en-US" dirty="0"/>
              <a:t> </a:t>
            </a:r>
            <a:r>
              <a:rPr lang="en-US" altLang="zh-CN" dirty="0"/>
              <a:t>3: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correct,</a:t>
            </a:r>
            <a:r>
              <a:rPr lang="zh-CN" altLang="en-US" dirty="0"/>
              <a:t> </a:t>
            </a:r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could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wrong?</a:t>
            </a:r>
          </a:p>
          <a:p>
            <a:r>
              <a:rPr lang="en-US" dirty="0"/>
              <a:t>Assuming there are fewer than f failures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38C38C-5DE9-4840-A52C-7678AAE04D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963" y="3758654"/>
            <a:ext cx="6801845" cy="2553245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10607" y="7394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7789-FBA2-C043-B5C9-BEABECDED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PBFT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CFE21C-15A5-FC4E-9A34-78AEC7C32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Nope.</a:t>
            </a:r>
            <a:r>
              <a:rPr lang="zh-CN" altLang="en-US" dirty="0"/>
              <a:t> </a:t>
            </a:r>
            <a:r>
              <a:rPr lang="en-US" altLang="zh-CN" dirty="0"/>
              <a:t>But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can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partially</a:t>
            </a:r>
            <a:r>
              <a:rPr lang="zh-CN" altLang="en-US" dirty="0"/>
              <a:t> </a:t>
            </a:r>
            <a:r>
              <a:rPr lang="en-US" altLang="zh-CN" dirty="0"/>
              <a:t>faulty…</a:t>
            </a:r>
          </a:p>
          <a:p>
            <a:r>
              <a:rPr lang="en-US" altLang="zh-CN" dirty="0"/>
              <a:t>What’s</a:t>
            </a:r>
            <a:r>
              <a:rPr lang="zh-CN" altLang="en-US" dirty="0"/>
              <a:t> </a:t>
            </a:r>
            <a:r>
              <a:rPr lang="en-US" altLang="zh-CN" dirty="0"/>
              <a:t>good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protocol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case?</a:t>
            </a:r>
          </a:p>
          <a:p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call</a:t>
            </a:r>
            <a:r>
              <a:rPr lang="zh-CN" altLang="en-US" dirty="0"/>
              <a:t> </a:t>
            </a:r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reliable</a:t>
            </a:r>
            <a:r>
              <a:rPr lang="zh-CN" altLang="en-US" dirty="0"/>
              <a:t> </a:t>
            </a:r>
            <a:r>
              <a:rPr lang="en-US" altLang="zh-CN" dirty="0"/>
              <a:t>broadcast</a:t>
            </a:r>
            <a:r>
              <a:rPr lang="zh-CN" altLang="en-US" dirty="0"/>
              <a:t> </a:t>
            </a:r>
            <a:r>
              <a:rPr lang="en-US" altLang="zh-CN" dirty="0"/>
              <a:t>(considering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replicas)</a:t>
            </a:r>
          </a:p>
          <a:p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also</a:t>
            </a:r>
            <a:r>
              <a:rPr lang="zh-CN" altLang="en-US" dirty="0"/>
              <a:t> </a:t>
            </a:r>
            <a:r>
              <a:rPr lang="en-US" altLang="zh-CN" dirty="0"/>
              <a:t>why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need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prepare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commit</a:t>
            </a:r>
            <a:r>
              <a:rPr lang="zh-CN" altLang="en-US" dirty="0"/>
              <a:t> </a:t>
            </a:r>
            <a:r>
              <a:rPr lang="en-US" altLang="zh-CN" dirty="0"/>
              <a:t>phase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6392E9-9914-4142-AA1B-7CAAD1601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5713" y="3850094"/>
            <a:ext cx="6906242" cy="2592433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10279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97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A467D-C0A8-204B-A21F-496BB000B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Byzantine?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5F8EC-1373-7D43-AA77-B86009139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Replicas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reach</a:t>
            </a:r>
            <a:r>
              <a:rPr lang="zh-CN" altLang="en-US" dirty="0"/>
              <a:t> </a:t>
            </a:r>
            <a:r>
              <a:rPr lang="en-US" altLang="zh-CN" dirty="0"/>
              <a:t>an</a:t>
            </a:r>
            <a:r>
              <a:rPr lang="zh-CN" altLang="en-US" dirty="0"/>
              <a:t> </a:t>
            </a:r>
            <a:r>
              <a:rPr lang="en-US" altLang="zh-CN" dirty="0"/>
              <a:t>agreement!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Why?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AEB6CA-BFC7-A14E-A8DA-62FB387F8B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8330" y="3118574"/>
            <a:ext cx="7491064" cy="2811961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1613" y="7727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2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55692-B0A6-424C-A3AA-9D51784D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cannot</a:t>
            </a:r>
            <a:r>
              <a:rPr lang="zh-CN" altLang="en-US" dirty="0"/>
              <a:t> </a:t>
            </a:r>
            <a:r>
              <a:rPr lang="en-US" altLang="zh-CN" dirty="0"/>
              <a:t>violate</a:t>
            </a:r>
            <a:r>
              <a:rPr lang="zh-CN" altLang="en-US" dirty="0"/>
              <a:t> </a:t>
            </a:r>
            <a:r>
              <a:rPr lang="en-US" altLang="zh-CN" dirty="0"/>
              <a:t>safety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7DB783-A30B-344B-B415-1016A3F3D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replica</a:t>
            </a:r>
            <a:r>
              <a:rPr lang="zh-CN" altLang="en-US" dirty="0"/>
              <a:t> </a:t>
            </a:r>
            <a:r>
              <a:rPr lang="en-US" altLang="zh-CN" dirty="0"/>
              <a:t>commits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</a:p>
          <a:p>
            <a:pPr lvl="1"/>
            <a:r>
              <a:rPr lang="en-US" altLang="zh-CN" dirty="0"/>
              <a:t>It</a:t>
            </a:r>
            <a:r>
              <a:rPr lang="zh-CN" altLang="en-US" dirty="0"/>
              <a:t> </a:t>
            </a:r>
            <a:r>
              <a:rPr lang="en-US" altLang="zh-CN" dirty="0"/>
              <a:t>receives</a:t>
            </a:r>
            <a:r>
              <a:rPr lang="zh-CN" altLang="en-US" dirty="0"/>
              <a:t> </a:t>
            </a:r>
            <a:r>
              <a:rPr lang="en-US" altLang="zh-CN" dirty="0"/>
              <a:t>2f+1</a:t>
            </a:r>
            <a:r>
              <a:rPr lang="zh-CN" altLang="en-US" dirty="0"/>
              <a:t> </a:t>
            </a:r>
            <a:r>
              <a:rPr lang="en-US" altLang="zh-CN" dirty="0"/>
              <a:t>COMMIT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</a:p>
          <a:p>
            <a:pPr lvl="1"/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2f</a:t>
            </a:r>
            <a:r>
              <a:rPr lang="zh-CN" altLang="en-US" dirty="0"/>
              <a:t> </a:t>
            </a:r>
            <a:r>
              <a:rPr lang="en-US" altLang="zh-CN" dirty="0"/>
              <a:t>PREPARE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There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no</a:t>
            </a:r>
            <a:r>
              <a:rPr lang="zh-CN" altLang="en-US" dirty="0"/>
              <a:t> </a:t>
            </a:r>
            <a:r>
              <a:rPr lang="en-US" altLang="zh-CN" dirty="0"/>
              <a:t>two</a:t>
            </a:r>
            <a:r>
              <a:rPr lang="zh-CN" altLang="en-US" dirty="0"/>
              <a:t> </a:t>
            </a:r>
            <a:r>
              <a:rPr lang="en-US" altLang="zh-CN" dirty="0"/>
              <a:t>2f+1</a:t>
            </a:r>
            <a:r>
              <a:rPr lang="zh-CN" altLang="en-US" dirty="0"/>
              <a:t> </a:t>
            </a:r>
            <a:r>
              <a:rPr lang="en-US" altLang="zh-CN" dirty="0"/>
              <a:t>quorums</a:t>
            </a:r>
          </a:p>
          <a:p>
            <a:pPr lvl="1"/>
            <a:r>
              <a:rPr lang="en-US" altLang="zh-CN" dirty="0"/>
              <a:t>One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  <a:r>
              <a:rPr lang="zh-CN" altLang="en-US" dirty="0"/>
              <a:t> </a:t>
            </a:r>
            <a:r>
              <a:rPr lang="en-US" altLang="zh-CN" dirty="0"/>
              <a:t>must</a:t>
            </a:r>
            <a:r>
              <a:rPr lang="zh-CN" altLang="en-US" dirty="0"/>
              <a:t> </a:t>
            </a:r>
            <a:r>
              <a:rPr lang="en-US" altLang="zh-CN" dirty="0"/>
              <a:t>agree</a:t>
            </a:r>
            <a:r>
              <a:rPr lang="zh-CN" altLang="en-US" dirty="0"/>
              <a:t> </a:t>
            </a:r>
            <a:r>
              <a:rPr lang="en-US" altLang="zh-CN" dirty="0"/>
              <a:t>on</a:t>
            </a:r>
            <a:r>
              <a:rPr lang="zh-CN" altLang="en-US" dirty="0"/>
              <a:t> </a:t>
            </a:r>
            <a:r>
              <a:rPr lang="en-US" altLang="zh-CN" dirty="0"/>
              <a:t>both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m’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same</a:t>
            </a:r>
            <a:r>
              <a:rPr lang="zh-CN" altLang="en-US" dirty="0"/>
              <a:t> </a:t>
            </a:r>
            <a:r>
              <a:rPr lang="en-US" altLang="zh-CN" dirty="0"/>
              <a:t>sequence</a:t>
            </a:r>
            <a:r>
              <a:rPr lang="zh-CN" altLang="en-US" dirty="0"/>
              <a:t> </a:t>
            </a:r>
            <a:r>
              <a:rPr lang="en-US" altLang="zh-CN" dirty="0"/>
              <a:t>number!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18221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0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263" y="1690688"/>
            <a:ext cx="9841473" cy="3883631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83829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handle faulty primary?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</a:t>
            </a:r>
            <a:r>
              <a:rPr lang="en-US" dirty="0" err="1" smtClean="0"/>
              <a:t>Viewstamped</a:t>
            </a:r>
            <a:r>
              <a:rPr lang="en-US" dirty="0" smtClean="0"/>
              <a:t> </a:t>
            </a:r>
            <a:r>
              <a:rPr lang="en-US" dirty="0"/>
              <a:t>replication or </a:t>
            </a:r>
            <a:r>
              <a:rPr lang="en-US" dirty="0" err="1"/>
              <a:t>Paxos</a:t>
            </a:r>
            <a:r>
              <a:rPr lang="en-US" dirty="0"/>
              <a:t> detect faulty primary?</a:t>
            </a:r>
          </a:p>
          <a:p>
            <a:r>
              <a:rPr lang="en-US" dirty="0"/>
              <a:t>Will it work in Byzantine model?</a:t>
            </a:r>
          </a:p>
          <a:p>
            <a:r>
              <a:rPr lang="en-US" dirty="0"/>
              <a:t>How should we handle this in BFT?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94211" y="7497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5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DAEA2-5092-D140-B4F1-15591A3E8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happen</a:t>
            </a:r>
            <a:r>
              <a:rPr lang="zh-CN" altLang="en-US" dirty="0"/>
              <a:t> </a:t>
            </a:r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3CB07-C84F-114F-B646-52EDEA668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Every</a:t>
            </a:r>
            <a:r>
              <a:rPr lang="zh-CN" altLang="en-US" dirty="0"/>
              <a:t> </a:t>
            </a:r>
            <a:r>
              <a:rPr lang="en-US" altLang="zh-CN" dirty="0"/>
              <a:t>replica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set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timer</a:t>
            </a:r>
            <a:r>
              <a:rPr lang="zh-CN" altLang="en-US" dirty="0"/>
              <a:t> </a:t>
            </a:r>
            <a:r>
              <a:rPr lang="en-US" altLang="zh-CN" dirty="0"/>
              <a:t>upon</a:t>
            </a:r>
            <a:r>
              <a:rPr lang="zh-CN" altLang="en-US" dirty="0"/>
              <a:t> </a:t>
            </a:r>
            <a:r>
              <a:rPr lang="en-US" altLang="zh-CN" dirty="0"/>
              <a:t>receiving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</a:p>
          <a:p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hasn’t</a:t>
            </a:r>
            <a:r>
              <a:rPr lang="zh-CN" altLang="en-US" dirty="0"/>
              <a:t> </a:t>
            </a:r>
            <a:r>
              <a:rPr lang="en-US" altLang="zh-CN" dirty="0"/>
              <a:t>been</a:t>
            </a:r>
            <a:r>
              <a:rPr lang="zh-CN" altLang="en-US" dirty="0"/>
              <a:t> </a:t>
            </a:r>
            <a:r>
              <a:rPr lang="en-US" altLang="zh-CN" dirty="0"/>
              <a:t>processed</a:t>
            </a:r>
            <a:r>
              <a:rPr lang="zh-CN" altLang="en-US" dirty="0"/>
              <a:t> </a:t>
            </a:r>
            <a:r>
              <a:rPr lang="en-US" altLang="zh-CN" dirty="0"/>
              <a:t>before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timer</a:t>
            </a:r>
            <a:r>
              <a:rPr lang="zh-CN" altLang="en-US" dirty="0"/>
              <a:t> </a:t>
            </a:r>
            <a:r>
              <a:rPr lang="en-US" altLang="zh-CN" dirty="0"/>
              <a:t>expires</a:t>
            </a:r>
          </a:p>
          <a:p>
            <a:r>
              <a:rPr lang="en-US" altLang="zh-CN" dirty="0"/>
              <a:t>Send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&lt;VIEW-CHANGE,v+1&gt;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</a:p>
          <a:p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receiving</a:t>
            </a:r>
            <a:r>
              <a:rPr lang="zh-CN" altLang="en-US" dirty="0"/>
              <a:t> </a:t>
            </a:r>
            <a:r>
              <a:rPr lang="en-US" altLang="zh-CN" dirty="0"/>
              <a:t>f+1</a:t>
            </a:r>
            <a:r>
              <a:rPr lang="zh-CN" altLang="en-US" dirty="0"/>
              <a:t> </a:t>
            </a:r>
            <a:r>
              <a:rPr lang="en-US" altLang="zh-CN" dirty="0"/>
              <a:t>VIEW-CHANGE</a:t>
            </a:r>
            <a:r>
              <a:rPr lang="zh-CN" altLang="en-US" dirty="0"/>
              <a:t> </a:t>
            </a:r>
            <a:r>
              <a:rPr lang="en-US" altLang="zh-CN" dirty="0" smtClean="0"/>
              <a:t>messages</a:t>
            </a:r>
            <a:r>
              <a:rPr lang="zh-CN" altLang="en-US" dirty="0" smtClean="0"/>
              <a:t> </a:t>
            </a:r>
            <a:r>
              <a:rPr lang="en-US" altLang="zh-CN" dirty="0"/>
              <a:t>(if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replica</a:t>
            </a:r>
            <a:r>
              <a:rPr lang="zh-CN" altLang="en-US" dirty="0"/>
              <a:t> </a:t>
            </a:r>
            <a:r>
              <a:rPr lang="en-US" altLang="zh-CN" dirty="0"/>
              <a:t>hasn’t</a:t>
            </a:r>
            <a:r>
              <a:rPr lang="zh-CN" altLang="en-US" dirty="0"/>
              <a:t> </a:t>
            </a:r>
            <a:r>
              <a:rPr lang="en-US" altLang="zh-CN" dirty="0"/>
              <a:t>voted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change</a:t>
            </a:r>
            <a:r>
              <a:rPr lang="zh-CN" altLang="en-US" dirty="0"/>
              <a:t> </a:t>
            </a:r>
            <a:r>
              <a:rPr lang="en-US" altLang="zh-CN" dirty="0"/>
              <a:t>yet),</a:t>
            </a:r>
            <a:r>
              <a:rPr lang="zh-CN" altLang="en-US" dirty="0"/>
              <a:t> </a:t>
            </a:r>
            <a:r>
              <a:rPr lang="en-US" altLang="zh-CN" dirty="0"/>
              <a:t>sends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VIEW-CHANGE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</a:p>
          <a:p>
            <a:r>
              <a:rPr lang="en-US" altLang="zh-CN" dirty="0"/>
              <a:t>When</a:t>
            </a:r>
            <a:r>
              <a:rPr lang="zh-CN" altLang="en-US" dirty="0"/>
              <a:t> </a:t>
            </a:r>
            <a:r>
              <a:rPr lang="en-US" altLang="zh-CN" dirty="0"/>
              <a:t>receiving</a:t>
            </a:r>
            <a:r>
              <a:rPr lang="zh-CN" altLang="en-US" dirty="0"/>
              <a:t> </a:t>
            </a:r>
            <a:r>
              <a:rPr lang="en-US" altLang="zh-CN" dirty="0"/>
              <a:t>2f+1</a:t>
            </a:r>
            <a:r>
              <a:rPr lang="zh-CN" altLang="en-US" dirty="0"/>
              <a:t> </a:t>
            </a:r>
            <a:r>
              <a:rPr lang="en-US" altLang="zh-CN" dirty="0"/>
              <a:t>VIEW-CHANGE</a:t>
            </a:r>
            <a:r>
              <a:rPr lang="zh-CN" altLang="en-US" dirty="0"/>
              <a:t> </a:t>
            </a:r>
            <a:r>
              <a:rPr lang="en-US" altLang="zh-CN" dirty="0" smtClean="0"/>
              <a:t>messages,</a:t>
            </a:r>
            <a:r>
              <a:rPr lang="zh-CN" altLang="en-US" dirty="0" smtClean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correct</a:t>
            </a:r>
            <a:r>
              <a:rPr lang="zh-CN" altLang="en-US" dirty="0"/>
              <a:t> </a:t>
            </a:r>
            <a:r>
              <a:rPr lang="en-US" altLang="zh-CN" dirty="0"/>
              <a:t>replicas</a:t>
            </a:r>
            <a:r>
              <a:rPr lang="zh-CN" altLang="en-US" dirty="0"/>
              <a:t> </a:t>
            </a:r>
            <a:r>
              <a:rPr lang="en-US" altLang="zh-CN" dirty="0"/>
              <a:t>must</a:t>
            </a:r>
            <a:r>
              <a:rPr lang="zh-CN" altLang="en-US" dirty="0"/>
              <a:t> </a:t>
            </a:r>
            <a:r>
              <a:rPr lang="en-US" altLang="zh-CN" dirty="0"/>
              <a:t>know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going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change!</a:t>
            </a:r>
            <a:r>
              <a:rPr lang="zh-CN" altLang="en-US" dirty="0"/>
              <a:t> </a:t>
            </a:r>
            <a:r>
              <a:rPr lang="en-US" altLang="zh-CN" dirty="0"/>
              <a:t>(Why?)</a:t>
            </a:r>
          </a:p>
          <a:p>
            <a:r>
              <a:rPr lang="en-US" altLang="zh-CN" dirty="0"/>
              <a:t>Start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change!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51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309CE-BAE9-B443-B590-3E55FD3F6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VIEW-CHANGE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BCC85D-95DE-F24F-94B2-BEB252EFE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new</a:t>
            </a:r>
            <a:r>
              <a:rPr lang="zh-CN" altLang="en-US" dirty="0"/>
              <a:t> </a:t>
            </a:r>
            <a:r>
              <a:rPr lang="en-US" altLang="zh-CN" dirty="0"/>
              <a:t>primary</a:t>
            </a:r>
            <a:r>
              <a:rPr lang="zh-CN" altLang="en-US" dirty="0"/>
              <a:t> </a:t>
            </a:r>
            <a:r>
              <a:rPr lang="en-US" altLang="zh-CN" dirty="0"/>
              <a:t>re-orders</a:t>
            </a:r>
            <a:r>
              <a:rPr lang="zh-CN" altLang="en-US" dirty="0"/>
              <a:t> </a:t>
            </a:r>
            <a:r>
              <a:rPr lang="en-US" altLang="zh-CN" dirty="0"/>
              <a:t>all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client</a:t>
            </a:r>
            <a:r>
              <a:rPr lang="zh-CN" altLang="en-US" dirty="0"/>
              <a:t> </a:t>
            </a:r>
            <a:r>
              <a:rPr lang="en-US" altLang="zh-CN" dirty="0"/>
              <a:t>requests</a:t>
            </a:r>
            <a:r>
              <a:rPr lang="zh-CN" altLang="en-US" dirty="0"/>
              <a:t> </a:t>
            </a:r>
            <a:r>
              <a:rPr lang="en-US" altLang="zh-CN" dirty="0"/>
              <a:t>that</a:t>
            </a:r>
            <a:r>
              <a:rPr lang="zh-CN" altLang="en-US" dirty="0"/>
              <a:t> </a:t>
            </a:r>
            <a:r>
              <a:rPr lang="en-US" altLang="zh-CN" dirty="0"/>
              <a:t>have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  <a:r>
              <a:rPr lang="zh-CN" altLang="en-US" dirty="0"/>
              <a:t> </a:t>
            </a:r>
            <a:r>
              <a:rPr lang="en-US" altLang="zh-CN" dirty="0"/>
              <a:t>been</a:t>
            </a:r>
            <a:r>
              <a:rPr lang="zh-CN" altLang="en-US" dirty="0"/>
              <a:t> </a:t>
            </a:r>
            <a:r>
              <a:rPr lang="en-US" altLang="zh-CN" dirty="0"/>
              <a:t>agreed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start</a:t>
            </a:r>
            <a:r>
              <a:rPr lang="zh-CN" altLang="en-US" dirty="0"/>
              <a:t> </a:t>
            </a:r>
            <a:r>
              <a:rPr lang="en-US" altLang="zh-CN" dirty="0"/>
              <a:t>normal</a:t>
            </a:r>
            <a:r>
              <a:rPr lang="zh-CN" altLang="en-US" dirty="0"/>
              <a:t> </a:t>
            </a:r>
            <a:r>
              <a:rPr lang="en-US" altLang="zh-CN" dirty="0"/>
              <a:t>operations</a:t>
            </a:r>
            <a:r>
              <a:rPr lang="zh-CN" altLang="en-US" dirty="0"/>
              <a:t> </a:t>
            </a:r>
            <a:r>
              <a:rPr lang="en-US" altLang="zh-CN" dirty="0"/>
              <a:t>again</a:t>
            </a:r>
          </a:p>
          <a:p>
            <a:r>
              <a:rPr lang="en-US" altLang="zh-CN" dirty="0"/>
              <a:t>Way</a:t>
            </a:r>
            <a:r>
              <a:rPr lang="zh-CN" altLang="en-US" dirty="0"/>
              <a:t> </a:t>
            </a:r>
            <a:r>
              <a:rPr lang="en-US" altLang="zh-CN" dirty="0"/>
              <a:t>much</a:t>
            </a:r>
            <a:r>
              <a:rPr lang="zh-CN" altLang="en-US" dirty="0"/>
              <a:t> </a:t>
            </a:r>
            <a:r>
              <a:rPr lang="en-US" altLang="zh-CN" dirty="0"/>
              <a:t>trickier</a:t>
            </a:r>
            <a:r>
              <a:rPr lang="zh-CN" altLang="en-US" dirty="0"/>
              <a:t> </a:t>
            </a:r>
            <a:r>
              <a:rPr lang="en-US" altLang="zh-CN" dirty="0"/>
              <a:t>than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benign</a:t>
            </a:r>
            <a:r>
              <a:rPr lang="zh-CN" altLang="en-US" dirty="0"/>
              <a:t> </a:t>
            </a:r>
            <a:r>
              <a:rPr lang="en-US" altLang="zh-CN" dirty="0"/>
              <a:t>failure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(Think</a:t>
            </a:r>
            <a:r>
              <a:rPr lang="zh-CN" altLang="en-US" dirty="0"/>
              <a:t> </a:t>
            </a:r>
            <a:r>
              <a:rPr lang="en-US" altLang="zh-CN" dirty="0"/>
              <a:t>about</a:t>
            </a:r>
            <a:r>
              <a:rPr lang="zh-CN" altLang="en-US" dirty="0"/>
              <a:t> </a:t>
            </a:r>
            <a:r>
              <a:rPr lang="en-US" altLang="zh-CN" dirty="0" err="1" smtClean="0"/>
              <a:t>Viewstamped</a:t>
            </a:r>
            <a:r>
              <a:rPr lang="zh-CN" altLang="en-US" dirty="0" smtClean="0"/>
              <a:t> </a:t>
            </a:r>
            <a:r>
              <a:rPr lang="en-US" altLang="zh-CN" dirty="0"/>
              <a:t>Replication)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36611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1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C2ACC-FF6D-3243-A2CF-67C300D4B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components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FDD4D-992B-3D43-A99E-8762D57D7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State</a:t>
            </a:r>
            <a:r>
              <a:rPr lang="zh-CN" altLang="en-US" dirty="0"/>
              <a:t> </a:t>
            </a:r>
            <a:r>
              <a:rPr lang="en-US" altLang="zh-CN" dirty="0"/>
              <a:t>transfer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Checkpointing</a:t>
            </a:r>
          </a:p>
          <a:p>
            <a:r>
              <a:rPr lang="en-US" altLang="zh-CN" dirty="0"/>
              <a:t>Timing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view</a:t>
            </a:r>
            <a:r>
              <a:rPr lang="zh-CN" altLang="en-US" dirty="0"/>
              <a:t> </a:t>
            </a:r>
            <a:r>
              <a:rPr lang="en-US" altLang="zh-CN" dirty="0"/>
              <a:t>changes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9243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1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78BA8-BDBF-8744-BE29-ABCFEF8C1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Optimization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6C662-C118-A54C-90B7-38F26F797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PRE-PREARE</a:t>
            </a:r>
            <a:r>
              <a:rPr lang="zh-CN" altLang="en-US" dirty="0"/>
              <a:t> </a:t>
            </a:r>
            <a:r>
              <a:rPr lang="en-US" altLang="zh-CN" dirty="0"/>
              <a:t>message,</a:t>
            </a:r>
            <a:r>
              <a:rPr lang="zh-CN" altLang="en-US" dirty="0"/>
              <a:t> </a:t>
            </a:r>
            <a:r>
              <a:rPr lang="en-US" altLang="zh-CN" dirty="0"/>
              <a:t>original</a:t>
            </a:r>
            <a:r>
              <a:rPr lang="zh-CN" altLang="en-US" dirty="0"/>
              <a:t> </a:t>
            </a:r>
            <a:r>
              <a:rPr lang="en-US" altLang="zh-CN" dirty="0"/>
              <a:t>message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included.</a:t>
            </a:r>
          </a:p>
          <a:p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other</a:t>
            </a:r>
            <a:r>
              <a:rPr lang="zh-CN" altLang="en-US" dirty="0"/>
              <a:t> </a:t>
            </a:r>
            <a:r>
              <a:rPr lang="en-US" altLang="zh-CN" dirty="0"/>
              <a:t>messages,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hash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m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included</a:t>
            </a:r>
            <a:r>
              <a:rPr lang="zh-CN" altLang="en-US" dirty="0"/>
              <a:t> </a:t>
            </a:r>
            <a:r>
              <a:rPr lang="en-US" altLang="zh-CN" dirty="0"/>
              <a:t>(why?)</a:t>
            </a:r>
          </a:p>
          <a:p>
            <a:r>
              <a:rPr lang="en-US" altLang="zh-CN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</a:p>
          <a:p>
            <a:pPr lvl="1"/>
            <a:r>
              <a:rPr lang="en-US" altLang="zh-CN" dirty="0"/>
              <a:t>Remember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crash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r>
              <a:rPr lang="zh-CN" altLang="en-US" dirty="0"/>
              <a:t> </a:t>
            </a:r>
            <a:r>
              <a:rPr lang="en-US" altLang="zh-CN" dirty="0"/>
              <a:t>(like</a:t>
            </a:r>
            <a:r>
              <a:rPr lang="zh-CN" altLang="en-US" dirty="0"/>
              <a:t> </a:t>
            </a:r>
            <a:r>
              <a:rPr lang="en-US" altLang="zh-CN" dirty="0"/>
              <a:t>Chubby),</a:t>
            </a:r>
            <a:r>
              <a:rPr lang="zh-CN" altLang="en-US" dirty="0"/>
              <a:t> </a:t>
            </a:r>
            <a:r>
              <a:rPr lang="en-US" altLang="zh-CN" dirty="0"/>
              <a:t>only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master</a:t>
            </a:r>
            <a:r>
              <a:rPr lang="zh-CN" altLang="en-US" dirty="0"/>
              <a:t> </a:t>
            </a:r>
            <a:r>
              <a:rPr lang="en-US" altLang="zh-CN" dirty="0"/>
              <a:t>node</a:t>
            </a:r>
            <a:r>
              <a:rPr lang="zh-CN" altLang="en-US" dirty="0"/>
              <a:t> </a:t>
            </a:r>
            <a:r>
              <a:rPr lang="en-US" altLang="zh-CN" dirty="0"/>
              <a:t>replies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client’s</a:t>
            </a:r>
            <a:r>
              <a:rPr lang="zh-CN" altLang="en-US" dirty="0"/>
              <a:t> </a:t>
            </a:r>
            <a:r>
              <a:rPr lang="en-US" altLang="zh-CN" dirty="0"/>
              <a:t>read</a:t>
            </a:r>
            <a:r>
              <a:rPr lang="zh-CN" altLang="en-US" dirty="0"/>
              <a:t> </a:t>
            </a:r>
            <a:r>
              <a:rPr lang="en-US" altLang="zh-CN" dirty="0"/>
              <a:t>request.</a:t>
            </a:r>
          </a:p>
          <a:p>
            <a:pPr lvl="1"/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should</a:t>
            </a:r>
            <a:r>
              <a:rPr lang="zh-CN" altLang="en-US" dirty="0"/>
              <a:t> </a:t>
            </a:r>
            <a:r>
              <a:rPr lang="en-US" altLang="zh-CN" dirty="0"/>
              <a:t>we</a:t>
            </a:r>
            <a:r>
              <a:rPr lang="zh-CN" altLang="en-US" dirty="0"/>
              <a:t> </a:t>
            </a:r>
            <a:r>
              <a:rPr lang="en-US" altLang="zh-CN" dirty="0"/>
              <a:t>do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model?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8935" y="9449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8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D7EBB-7427-4244-A5D6-EF495CFFA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What</a:t>
            </a:r>
            <a:r>
              <a:rPr lang="zh-CN" altLang="en-US" dirty="0"/>
              <a:t> </a:t>
            </a:r>
            <a:r>
              <a:rPr lang="en-US" altLang="zh-CN" dirty="0"/>
              <a:t>does</a:t>
            </a:r>
            <a:r>
              <a:rPr lang="zh-CN" altLang="en-US" dirty="0"/>
              <a:t> </a:t>
            </a:r>
            <a:r>
              <a:rPr lang="en-US" altLang="zh-CN" dirty="0"/>
              <a:t>BFT</a:t>
            </a:r>
            <a:r>
              <a:rPr lang="zh-CN" altLang="en-US" dirty="0"/>
              <a:t> </a:t>
            </a:r>
            <a:r>
              <a:rPr lang="en-US" altLang="zh-CN" dirty="0"/>
              <a:t>provide?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92117-A7FC-DC46-9960-871867D66E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CIA triad – model for security</a:t>
            </a:r>
          </a:p>
          <a:p>
            <a:r>
              <a:rPr lang="en-US" altLang="zh-CN" dirty="0"/>
              <a:t>Availability</a:t>
            </a:r>
          </a:p>
          <a:p>
            <a:pPr lvl="1"/>
            <a:r>
              <a:rPr lang="en-US" altLang="zh-CN" dirty="0"/>
              <a:t>Reliable access to the service/information/data</a:t>
            </a:r>
          </a:p>
          <a:p>
            <a:r>
              <a:rPr lang="en-US" altLang="zh-CN" dirty="0"/>
              <a:t>Integrity</a:t>
            </a:r>
          </a:p>
          <a:p>
            <a:pPr lvl="1"/>
            <a:r>
              <a:rPr lang="en-US" altLang="zh-CN" dirty="0"/>
              <a:t>The information/data/service is trustworthy</a:t>
            </a:r>
          </a:p>
          <a:p>
            <a:r>
              <a:rPr lang="en-US" altLang="zh-CN" dirty="0"/>
              <a:t>Confidentiality</a:t>
            </a:r>
          </a:p>
          <a:p>
            <a:pPr lvl="1"/>
            <a:r>
              <a:rPr lang="en-US" altLang="zh-CN" dirty="0"/>
              <a:t>Roughly equals to privacy</a:t>
            </a:r>
          </a:p>
          <a:p>
            <a:pPr lvl="1"/>
            <a:r>
              <a:rPr lang="en-US" altLang="zh-CN" dirty="0"/>
              <a:t>Access of the information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6378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70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BABA5-3B31-3340-BA38-BA49CCAE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BFT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B6AB53-26B3-F54A-913A-5AE9C32FE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BFT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general</a:t>
            </a:r>
          </a:p>
          <a:p>
            <a:pPr lvl="1"/>
            <a:r>
              <a:rPr lang="en-US" altLang="zh-CN" dirty="0"/>
              <a:t>3f+1</a:t>
            </a:r>
            <a:r>
              <a:rPr lang="zh-CN" altLang="en-US" dirty="0"/>
              <a:t> </a:t>
            </a:r>
            <a:r>
              <a:rPr lang="en-US" altLang="zh-CN" dirty="0"/>
              <a:t>vs.</a:t>
            </a:r>
            <a:r>
              <a:rPr lang="zh-CN" altLang="en-US" dirty="0"/>
              <a:t> </a:t>
            </a:r>
            <a:r>
              <a:rPr lang="en-US" altLang="zh-CN" dirty="0"/>
              <a:t>f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Mask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  <a:p>
            <a:r>
              <a:rPr lang="en-US" altLang="zh-CN" dirty="0"/>
              <a:t>PBFT</a:t>
            </a:r>
          </a:p>
          <a:p>
            <a:pPr lvl="1"/>
            <a:r>
              <a:rPr lang="en-US" altLang="zh-CN" dirty="0"/>
              <a:t>3</a:t>
            </a:r>
            <a:r>
              <a:rPr lang="zh-CN" altLang="en-US" dirty="0"/>
              <a:t> </a:t>
            </a:r>
            <a:r>
              <a:rPr lang="en-US" altLang="zh-CN" dirty="0"/>
              <a:t>phases</a:t>
            </a:r>
          </a:p>
          <a:p>
            <a:pPr lvl="1"/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practical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fault</a:t>
            </a:r>
            <a:r>
              <a:rPr lang="zh-CN" altLang="en-US" dirty="0"/>
              <a:t> </a:t>
            </a:r>
            <a:r>
              <a:rPr lang="en-US" altLang="zh-CN" dirty="0"/>
              <a:t>tolerance</a:t>
            </a:r>
          </a:p>
          <a:p>
            <a:pPr lvl="1"/>
            <a:r>
              <a:rPr lang="en-US" altLang="zh-CN" dirty="0"/>
              <a:t>All-to-all</a:t>
            </a:r>
            <a:r>
              <a:rPr lang="zh-CN" altLang="en-US" dirty="0"/>
              <a:t> </a:t>
            </a:r>
            <a:r>
              <a:rPr lang="en-US" altLang="zh-CN" dirty="0"/>
              <a:t>communication</a:t>
            </a:r>
          </a:p>
          <a:p>
            <a:pPr lvl="1"/>
            <a:r>
              <a:rPr lang="en-US" altLang="zh-CN" dirty="0"/>
              <a:t>Widely</a:t>
            </a:r>
            <a:r>
              <a:rPr lang="zh-CN" altLang="en-US" dirty="0"/>
              <a:t> </a:t>
            </a:r>
            <a:r>
              <a:rPr lang="en-US" altLang="zh-CN" dirty="0"/>
              <a:t>used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/>
              <a:t>practice</a:t>
            </a:r>
            <a:endParaRPr lang="en-US" altLang="zh-CN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3739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25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98139-2ADE-A343-9A21-718DF0290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BFT</a:t>
            </a:r>
            <a:r>
              <a:rPr lang="zh-CN" altLang="en-US" dirty="0"/>
              <a:t> </a:t>
            </a:r>
            <a:r>
              <a:rPr lang="en-US" altLang="zh-CN" dirty="0"/>
              <a:t>in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real</a:t>
            </a:r>
            <a:r>
              <a:rPr lang="zh-CN" altLang="en-US" dirty="0"/>
              <a:t> </a:t>
            </a:r>
            <a:r>
              <a:rPr lang="en-US" altLang="zh-CN" dirty="0"/>
              <a:t>world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C70A-AA66-D94B-A37D-CD847C0457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Aircraft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</a:p>
          <a:p>
            <a:pPr lvl="1"/>
            <a:r>
              <a:rPr lang="en-US" altLang="zh-CN" dirty="0"/>
              <a:t>Boeing</a:t>
            </a:r>
            <a:r>
              <a:rPr lang="zh-CN" altLang="en-US" dirty="0"/>
              <a:t> </a:t>
            </a:r>
            <a:r>
              <a:rPr lang="en-US" altLang="zh-CN" dirty="0"/>
              <a:t>aircraft</a:t>
            </a:r>
            <a:r>
              <a:rPr lang="zh-CN" altLang="en-US" dirty="0"/>
              <a:t> </a:t>
            </a:r>
            <a:r>
              <a:rPr lang="en-US" altLang="zh-CN" dirty="0"/>
              <a:t>information</a:t>
            </a:r>
            <a:r>
              <a:rPr lang="zh-CN" altLang="en-US" dirty="0"/>
              <a:t> </a:t>
            </a:r>
            <a:r>
              <a:rPr lang="en-US" altLang="zh-CN" dirty="0"/>
              <a:t>system,</a:t>
            </a:r>
            <a:r>
              <a:rPr lang="zh-CN" altLang="en-US" dirty="0"/>
              <a:t> </a:t>
            </a:r>
            <a:r>
              <a:rPr lang="en-US" altLang="zh-CN" dirty="0"/>
              <a:t>flight</a:t>
            </a:r>
            <a:r>
              <a:rPr lang="zh-CN" altLang="en-US" dirty="0"/>
              <a:t> </a:t>
            </a:r>
            <a:r>
              <a:rPr lang="en-US" altLang="zh-CN" dirty="0"/>
              <a:t>control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</a:p>
          <a:p>
            <a:r>
              <a:rPr lang="en-US" altLang="zh-CN" dirty="0"/>
              <a:t>Spacecraft</a:t>
            </a:r>
          </a:p>
          <a:p>
            <a:pPr lvl="1"/>
            <a:r>
              <a:rPr lang="en-US" altLang="zh-CN" dirty="0"/>
              <a:t>SpaceX</a:t>
            </a:r>
            <a:r>
              <a:rPr lang="zh-CN" altLang="en-US" dirty="0"/>
              <a:t> </a:t>
            </a:r>
            <a:r>
              <a:rPr lang="en-US" altLang="zh-CN" dirty="0"/>
              <a:t>Dragon</a:t>
            </a:r>
            <a:r>
              <a:rPr lang="zh-CN" altLang="en-US" dirty="0"/>
              <a:t> </a:t>
            </a:r>
            <a:r>
              <a:rPr lang="en-US" altLang="zh-CN" dirty="0"/>
              <a:t>flight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</a:p>
          <a:p>
            <a:r>
              <a:rPr lang="en-US" altLang="zh-CN" dirty="0"/>
              <a:t>Blockchains</a:t>
            </a:r>
            <a:r>
              <a:rPr lang="zh-CN" altLang="en-US" dirty="0"/>
              <a:t> </a:t>
            </a:r>
            <a:r>
              <a:rPr lang="en-US" altLang="zh-CN" dirty="0"/>
              <a:t>(next</a:t>
            </a:r>
            <a:r>
              <a:rPr lang="zh-CN" altLang="en-US" dirty="0"/>
              <a:t> </a:t>
            </a:r>
            <a:r>
              <a:rPr lang="en-US" altLang="zh-CN" dirty="0"/>
              <a:t>week)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7497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1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ByzGame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Link to </a:t>
            </a:r>
            <a:r>
              <a:rPr lang="en-US" dirty="0" err="1" smtClean="0"/>
              <a:t>ByzGame</a:t>
            </a:r>
            <a:r>
              <a:rPr lang="en-US" dirty="0" smtClean="0"/>
              <a:t>: </a:t>
            </a:r>
            <a:r>
              <a:rPr lang="en-US" dirty="0">
                <a:hlinkClick r:id="rId2"/>
              </a:rPr>
              <a:t>https://www.byzgame.com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r>
              <a:rPr lang="en-US" dirty="0" smtClean="0"/>
              <a:t>Click the link to have a quick demo: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umbc.webex.com/recordingservice/sites/umbc/recording/playback/e21531f4c3b54d8ba30b489839a09395</a:t>
            </a:r>
            <a:endParaRPr lang="en-US" dirty="0" smtClean="0"/>
          </a:p>
          <a:p>
            <a:r>
              <a:rPr lang="en-US" dirty="0" smtClean="0"/>
              <a:t>Click ‘Presentation’ to get more information</a:t>
            </a:r>
          </a:p>
          <a:p>
            <a:r>
              <a:rPr lang="en-US" dirty="0" smtClean="0"/>
              <a:t>Instructions: </a:t>
            </a:r>
          </a:p>
          <a:p>
            <a:pPr lvl="1"/>
            <a:r>
              <a:rPr lang="en-US" dirty="0" smtClean="0"/>
              <a:t>Click Quiz #1 to take a quick quiz</a:t>
            </a:r>
          </a:p>
          <a:p>
            <a:pPr lvl="1"/>
            <a:r>
              <a:rPr lang="en-US" dirty="0" smtClean="0"/>
              <a:t>Play with </a:t>
            </a:r>
            <a:r>
              <a:rPr lang="en-US" dirty="0" err="1" smtClean="0"/>
              <a:t>ByzGame</a:t>
            </a:r>
            <a:r>
              <a:rPr lang="en-US" dirty="0" smtClean="0"/>
              <a:t> for as much time as you like</a:t>
            </a:r>
          </a:p>
          <a:p>
            <a:pPr lvl="1"/>
            <a:r>
              <a:rPr lang="en-US" dirty="0" smtClean="0"/>
              <a:t>Click Quiz #1 again to take the same quiz </a:t>
            </a:r>
          </a:p>
          <a:p>
            <a:pPr lvl="1"/>
            <a:r>
              <a:rPr lang="en-US" dirty="0" smtClean="0"/>
              <a:t>Click Quiz #2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32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0F8C-A992-6342-B023-766192968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Reading</a:t>
            </a:r>
            <a:r>
              <a:rPr lang="zh-CN" altLang="en-US" dirty="0"/>
              <a:t> </a:t>
            </a:r>
            <a:r>
              <a:rPr lang="en-US" altLang="zh-CN" dirty="0"/>
              <a:t>List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74A15-16B6-2447-9A07-E0955031FD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(Optional)</a:t>
            </a:r>
          </a:p>
          <a:p>
            <a:pPr lvl="1"/>
            <a:r>
              <a:rPr lang="en-US" altLang="zh-CN" dirty="0"/>
              <a:t>Leslie</a:t>
            </a:r>
            <a:r>
              <a:rPr lang="zh-CN" altLang="en-US" dirty="0"/>
              <a:t> </a:t>
            </a:r>
            <a:r>
              <a:rPr lang="en-US" altLang="zh-CN" dirty="0" err="1"/>
              <a:t>Lamport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Robert</a:t>
            </a:r>
            <a:r>
              <a:rPr lang="zh-CN" altLang="en-US" dirty="0"/>
              <a:t> </a:t>
            </a:r>
            <a:r>
              <a:rPr lang="en-US" altLang="zh-CN" dirty="0"/>
              <a:t>E.</a:t>
            </a:r>
            <a:r>
              <a:rPr lang="zh-CN" altLang="en-US" dirty="0"/>
              <a:t> </a:t>
            </a:r>
            <a:r>
              <a:rPr lang="en-US" altLang="zh-CN" dirty="0" err="1"/>
              <a:t>Shostak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Marshall</a:t>
            </a:r>
            <a:r>
              <a:rPr lang="zh-CN" altLang="en-US" dirty="0"/>
              <a:t> </a:t>
            </a:r>
            <a:r>
              <a:rPr lang="en-US" altLang="zh-CN" dirty="0"/>
              <a:t>C.</a:t>
            </a:r>
            <a:r>
              <a:rPr lang="zh-CN" altLang="en-US" dirty="0"/>
              <a:t> </a:t>
            </a:r>
            <a:r>
              <a:rPr lang="en-US" altLang="zh-CN" dirty="0"/>
              <a:t>Pease.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Generals</a:t>
            </a:r>
            <a:r>
              <a:rPr lang="zh-CN" altLang="en-US" dirty="0"/>
              <a:t> </a:t>
            </a:r>
            <a:r>
              <a:rPr lang="en-US" altLang="zh-CN" dirty="0"/>
              <a:t>Problem.</a:t>
            </a:r>
            <a:r>
              <a:rPr lang="zh-CN" altLang="en-US" dirty="0"/>
              <a:t> </a:t>
            </a:r>
            <a:r>
              <a:rPr lang="en-US" altLang="zh-CN" dirty="0"/>
              <a:t>ACM</a:t>
            </a:r>
            <a:r>
              <a:rPr lang="zh-CN" altLang="en-US" dirty="0"/>
              <a:t> </a:t>
            </a:r>
            <a:r>
              <a:rPr lang="en-US" altLang="zh-CN" dirty="0"/>
              <a:t>Trans.</a:t>
            </a:r>
            <a:r>
              <a:rPr lang="zh-CN" altLang="en-US" dirty="0"/>
              <a:t> </a:t>
            </a:r>
            <a:r>
              <a:rPr lang="en-US" altLang="zh-CN" dirty="0"/>
              <a:t>Program.</a:t>
            </a:r>
            <a:r>
              <a:rPr lang="zh-CN" altLang="en-US" dirty="0"/>
              <a:t> </a:t>
            </a:r>
            <a:r>
              <a:rPr lang="en-US" altLang="zh-CN" dirty="0"/>
              <a:t>Lang.</a:t>
            </a:r>
            <a:r>
              <a:rPr lang="zh-CN" altLang="en-US" dirty="0"/>
              <a:t> </a:t>
            </a:r>
            <a:r>
              <a:rPr lang="en-US" altLang="zh-CN" dirty="0"/>
              <a:t>Syst.</a:t>
            </a:r>
            <a:r>
              <a:rPr lang="zh-CN" altLang="en-US" dirty="0"/>
              <a:t> </a:t>
            </a:r>
            <a:r>
              <a:rPr lang="en-US" altLang="zh-CN" dirty="0"/>
              <a:t>4(3),</a:t>
            </a:r>
            <a:r>
              <a:rPr lang="zh-CN" altLang="en-US" dirty="0"/>
              <a:t> </a:t>
            </a:r>
            <a:r>
              <a:rPr lang="en-US" altLang="zh-CN" dirty="0"/>
              <a:t>1982.</a:t>
            </a:r>
          </a:p>
          <a:p>
            <a:pPr lvl="1"/>
            <a:r>
              <a:rPr lang="en-US" altLang="zh-CN" dirty="0"/>
              <a:t>Miguel</a:t>
            </a:r>
            <a:r>
              <a:rPr lang="zh-CN" altLang="en-US" dirty="0"/>
              <a:t> </a:t>
            </a:r>
            <a:r>
              <a:rPr lang="en-US" altLang="zh-CN" dirty="0"/>
              <a:t>Castro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Barbara</a:t>
            </a:r>
            <a:r>
              <a:rPr lang="zh-CN" altLang="en-US" dirty="0"/>
              <a:t> </a:t>
            </a:r>
            <a:r>
              <a:rPr lang="en-US" altLang="zh-CN" dirty="0" err="1"/>
              <a:t>Liskov</a:t>
            </a:r>
            <a:r>
              <a:rPr lang="en-US" altLang="zh-CN" dirty="0"/>
              <a:t>.</a:t>
            </a:r>
            <a:r>
              <a:rPr lang="zh-CN" altLang="en-US" dirty="0"/>
              <a:t> </a:t>
            </a:r>
            <a:r>
              <a:rPr lang="en-US" altLang="zh-CN" dirty="0"/>
              <a:t>Practical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Fault</a:t>
            </a:r>
            <a:r>
              <a:rPr lang="zh-CN" altLang="en-US" dirty="0"/>
              <a:t> </a:t>
            </a:r>
            <a:r>
              <a:rPr lang="en-US" altLang="zh-CN" dirty="0"/>
              <a:t>Tolerance.</a:t>
            </a:r>
            <a:r>
              <a:rPr lang="zh-CN" altLang="en-US" dirty="0"/>
              <a:t> </a:t>
            </a:r>
            <a:r>
              <a:rPr lang="en-US" altLang="zh-CN" dirty="0"/>
              <a:t>OSDI</a:t>
            </a:r>
            <a:r>
              <a:rPr lang="zh-CN" altLang="en-US" dirty="0"/>
              <a:t> </a:t>
            </a:r>
            <a:r>
              <a:rPr lang="en-US" altLang="zh-CN" dirty="0"/>
              <a:t>1999.</a:t>
            </a:r>
          </a:p>
          <a:p>
            <a:pPr lvl="1"/>
            <a:r>
              <a:rPr lang="en-US" altLang="zh-CN" dirty="0" err="1"/>
              <a:t>Sisi</a:t>
            </a:r>
            <a:r>
              <a:rPr lang="zh-CN" altLang="en-US" dirty="0"/>
              <a:t> </a:t>
            </a:r>
            <a:r>
              <a:rPr lang="en-US" altLang="zh-CN" dirty="0" err="1"/>
              <a:t>Duan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Hein</a:t>
            </a:r>
            <a:r>
              <a:rPr lang="zh-CN" altLang="en-US" dirty="0"/>
              <a:t> </a:t>
            </a:r>
            <a:r>
              <a:rPr lang="en-US" altLang="zh-CN" dirty="0" err="1"/>
              <a:t>Meling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Sean</a:t>
            </a:r>
            <a:r>
              <a:rPr lang="zh-CN" altLang="en-US" dirty="0"/>
              <a:t> </a:t>
            </a:r>
            <a:r>
              <a:rPr lang="en-US" altLang="zh-CN" dirty="0" err="1"/>
              <a:t>Peisert</a:t>
            </a:r>
            <a:r>
              <a:rPr lang="en-US" altLang="zh-CN" dirty="0"/>
              <a:t>,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 err="1"/>
              <a:t>Haibin</a:t>
            </a:r>
            <a:r>
              <a:rPr lang="zh-CN" altLang="en-US" dirty="0"/>
              <a:t> </a:t>
            </a:r>
            <a:r>
              <a:rPr lang="en-US" altLang="zh-CN" dirty="0"/>
              <a:t>Zhang.</a:t>
            </a:r>
            <a:r>
              <a:rPr lang="zh-CN" altLang="en-US" dirty="0"/>
              <a:t> </a:t>
            </a:r>
            <a:r>
              <a:rPr lang="en-US" altLang="zh-CN" dirty="0" err="1"/>
              <a:t>BChain</a:t>
            </a:r>
            <a:r>
              <a:rPr lang="en-US" altLang="zh-CN" dirty="0"/>
              <a:t>: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Replication</a:t>
            </a:r>
            <a:r>
              <a:rPr lang="zh-CN" altLang="en-US" dirty="0"/>
              <a:t> </a:t>
            </a:r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High</a:t>
            </a:r>
            <a:r>
              <a:rPr lang="zh-CN" altLang="en-US" dirty="0"/>
              <a:t> </a:t>
            </a:r>
            <a:r>
              <a:rPr lang="en-US" altLang="zh-CN" dirty="0"/>
              <a:t>Throughput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Embedded</a:t>
            </a:r>
            <a:r>
              <a:rPr lang="zh-CN" altLang="en-US" dirty="0"/>
              <a:t> </a:t>
            </a:r>
            <a:r>
              <a:rPr lang="en-US" altLang="zh-CN" dirty="0"/>
              <a:t>Reconfiguration.</a:t>
            </a:r>
            <a:r>
              <a:rPr lang="zh-CN" altLang="en-US" dirty="0"/>
              <a:t> </a:t>
            </a:r>
            <a:r>
              <a:rPr lang="en-US" altLang="zh-CN" dirty="0"/>
              <a:t>OPODIS</a:t>
            </a:r>
            <a:r>
              <a:rPr lang="zh-CN" altLang="en-US" dirty="0"/>
              <a:t> </a:t>
            </a:r>
            <a:r>
              <a:rPr lang="en-US" altLang="zh-CN" dirty="0"/>
              <a:t>2014.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482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Q2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83" y="1824252"/>
            <a:ext cx="10270033" cy="4025853"/>
          </a:xfr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9991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4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5F99F-CB5B-8B4E-ADCD-7E84FA71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Announcement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4D4A5-05FD-A348-94C6-04D507CAB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zh-CN" dirty="0"/>
              <a:t>HW5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Due</a:t>
            </a:r>
            <a:r>
              <a:rPr lang="zh-CN" altLang="en-US" dirty="0"/>
              <a:t> </a:t>
            </a:r>
            <a:r>
              <a:rPr lang="en-US" altLang="zh-CN" dirty="0" smtClean="0"/>
              <a:t>May 8 (two</a:t>
            </a:r>
            <a:r>
              <a:rPr lang="zh-CN" altLang="en-US" dirty="0" smtClean="0"/>
              <a:t> </a:t>
            </a:r>
            <a:r>
              <a:rPr lang="en-US" altLang="zh-CN" dirty="0"/>
              <a:t>weeks)</a:t>
            </a:r>
          </a:p>
          <a:p>
            <a:pPr lvl="1"/>
            <a:r>
              <a:rPr lang="en-US" altLang="zh-CN" dirty="0"/>
              <a:t>Answers</a:t>
            </a:r>
            <a:r>
              <a:rPr lang="zh-CN" altLang="en-US" dirty="0"/>
              <a:t> </a:t>
            </a:r>
            <a:r>
              <a:rPr lang="en-US" altLang="zh-CN" dirty="0"/>
              <a:t>will</a:t>
            </a:r>
            <a:r>
              <a:rPr lang="zh-CN" altLang="en-US" dirty="0"/>
              <a:t> </a:t>
            </a:r>
            <a:r>
              <a:rPr lang="en-US" altLang="zh-CN" dirty="0"/>
              <a:t>be</a:t>
            </a:r>
            <a:r>
              <a:rPr lang="zh-CN" altLang="en-US" dirty="0"/>
              <a:t> </a:t>
            </a:r>
            <a:r>
              <a:rPr lang="en-US" altLang="zh-CN" dirty="0"/>
              <a:t>posted</a:t>
            </a:r>
            <a:r>
              <a:rPr lang="zh-CN" altLang="en-US" dirty="0"/>
              <a:t> </a:t>
            </a:r>
            <a:r>
              <a:rPr lang="en-US" altLang="zh-CN" dirty="0"/>
              <a:t>after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deadline</a:t>
            </a:r>
          </a:p>
          <a:p>
            <a:r>
              <a:rPr lang="en-US" altLang="zh-CN" dirty="0"/>
              <a:t>Project</a:t>
            </a:r>
          </a:p>
          <a:p>
            <a:pPr lvl="1"/>
            <a:r>
              <a:rPr lang="en-US" altLang="zh-CN" dirty="0"/>
              <a:t>Presentation</a:t>
            </a:r>
            <a:r>
              <a:rPr lang="zh-CN" altLang="en-US" dirty="0"/>
              <a:t> </a:t>
            </a:r>
            <a:r>
              <a:rPr lang="en-US" altLang="zh-CN" dirty="0" smtClean="0"/>
              <a:t>May 8 (</a:t>
            </a:r>
            <a:r>
              <a:rPr lang="en-US" altLang="zh-CN" dirty="0" err="1" smtClean="0"/>
              <a:t>webex</a:t>
            </a:r>
            <a:r>
              <a:rPr lang="en-US" altLang="zh-CN" dirty="0" smtClean="0"/>
              <a:t>)</a:t>
            </a:r>
            <a:endParaRPr lang="en-US" altLang="zh-CN" dirty="0"/>
          </a:p>
          <a:p>
            <a:pPr lvl="1"/>
            <a:r>
              <a:rPr lang="en-US" altLang="zh-CN" dirty="0"/>
              <a:t>Submit both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report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r>
              <a:rPr lang="zh-CN" altLang="en-US" dirty="0"/>
              <a:t> </a:t>
            </a:r>
            <a:r>
              <a:rPr lang="en-US" altLang="zh-CN" dirty="0" smtClean="0"/>
              <a:t>May 17 (weekend</a:t>
            </a:r>
            <a:r>
              <a:rPr lang="zh-CN" altLang="en-US" dirty="0" smtClean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final</a:t>
            </a:r>
            <a:r>
              <a:rPr lang="zh-CN" altLang="en-US" dirty="0"/>
              <a:t> </a:t>
            </a:r>
            <a:r>
              <a:rPr lang="en-US" altLang="zh-CN" dirty="0"/>
              <a:t>exam)</a:t>
            </a:r>
          </a:p>
          <a:p>
            <a:pPr lvl="1"/>
            <a:r>
              <a:rPr lang="en-US" altLang="zh-CN" dirty="0"/>
              <a:t>Please</a:t>
            </a:r>
            <a:r>
              <a:rPr lang="zh-CN" altLang="en-US" dirty="0"/>
              <a:t> </a:t>
            </a:r>
            <a:r>
              <a:rPr lang="en-US" altLang="zh-CN" dirty="0"/>
              <a:t>sign</a:t>
            </a:r>
            <a:r>
              <a:rPr lang="zh-CN" altLang="en-US" dirty="0"/>
              <a:t> </a:t>
            </a:r>
            <a:r>
              <a:rPr lang="en-US" altLang="zh-CN" dirty="0"/>
              <a:t>up</a:t>
            </a:r>
            <a:r>
              <a:rPr lang="zh-CN" altLang="en-US" dirty="0"/>
              <a:t> </a:t>
            </a:r>
            <a:r>
              <a:rPr lang="en-US" altLang="zh-CN" dirty="0"/>
              <a:t>for</a:t>
            </a:r>
            <a:r>
              <a:rPr lang="zh-CN" altLang="en-US" dirty="0"/>
              <a:t> </a:t>
            </a:r>
            <a:r>
              <a:rPr lang="en-US" altLang="zh-CN" dirty="0"/>
              <a:t>your</a:t>
            </a:r>
            <a:r>
              <a:rPr lang="zh-CN" altLang="en-US" dirty="0"/>
              <a:t> </a:t>
            </a:r>
            <a:r>
              <a:rPr lang="en-US" altLang="zh-CN" dirty="0"/>
              <a:t>presentation</a:t>
            </a:r>
            <a:r>
              <a:rPr lang="zh-CN" altLang="en-US" dirty="0"/>
              <a:t> </a:t>
            </a:r>
            <a:r>
              <a:rPr lang="en-US" altLang="zh-CN" dirty="0" smtClean="0"/>
              <a:t>time (link is available on the class website)</a:t>
            </a:r>
          </a:p>
          <a:p>
            <a:pPr lvl="1"/>
            <a:r>
              <a:rPr lang="en-US" altLang="zh-CN" dirty="0" smtClean="0"/>
              <a:t>More information could be found in the slides titled ‘project-final’ on </a:t>
            </a:r>
            <a:r>
              <a:rPr lang="en-US" altLang="zh-CN" smtClean="0"/>
              <a:t>class website</a:t>
            </a:r>
            <a:endParaRPr lang="en-US" altLang="zh-CN" dirty="0"/>
          </a:p>
          <a:p>
            <a:r>
              <a:rPr lang="en-US" altLang="zh-CN" dirty="0"/>
              <a:t>Exam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 smtClean="0"/>
              <a:t>May 15 online (requires lockdown browser)</a:t>
            </a:r>
          </a:p>
          <a:p>
            <a:pPr lvl="1"/>
            <a:r>
              <a:rPr lang="en-US" altLang="zh-CN" dirty="0" smtClean="0"/>
              <a:t>More information later</a:t>
            </a:r>
            <a:endParaRPr lang="en-US" altLang="zh-CN" dirty="0"/>
          </a:p>
          <a:p>
            <a:pPr lvl="1"/>
            <a:r>
              <a:rPr lang="en-US" altLang="zh-CN" dirty="0"/>
              <a:t>Review</a:t>
            </a:r>
            <a:r>
              <a:rPr lang="zh-CN" altLang="en-US" dirty="0"/>
              <a:t> </a:t>
            </a:r>
            <a:r>
              <a:rPr lang="en-US" altLang="zh-CN" dirty="0"/>
              <a:t>slides</a:t>
            </a:r>
            <a:r>
              <a:rPr lang="zh-CN" altLang="en-US" dirty="0"/>
              <a:t> </a:t>
            </a:r>
            <a:r>
              <a:rPr lang="en-US" altLang="zh-CN" dirty="0"/>
              <a:t>are</a:t>
            </a:r>
            <a:r>
              <a:rPr lang="zh-CN" altLang="en-US" dirty="0"/>
              <a:t> </a:t>
            </a:r>
            <a:r>
              <a:rPr lang="en-US" altLang="zh-CN" dirty="0"/>
              <a:t>posted</a:t>
            </a:r>
            <a:r>
              <a:rPr lang="zh-CN" altLang="en-US" dirty="0"/>
              <a:t> </a:t>
            </a:r>
            <a:r>
              <a:rPr lang="en-US" altLang="zh-CN" dirty="0" smtClean="0"/>
              <a:t>online (no audio, similar with the review slides in the beginning of each class)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47578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61862-858E-5D44-91B6-A178396CD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Today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EECE5-4800-CB43-AB6C-5E61E1796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Generals</a:t>
            </a:r>
            <a:r>
              <a:rPr lang="zh-CN" altLang="en-US" dirty="0"/>
              <a:t> </a:t>
            </a:r>
            <a:r>
              <a:rPr lang="en-US" altLang="zh-CN" dirty="0"/>
              <a:t>Problem</a:t>
            </a:r>
          </a:p>
          <a:p>
            <a:r>
              <a:rPr lang="en-US" altLang="zh-CN" dirty="0"/>
              <a:t>Practical</a:t>
            </a:r>
            <a:r>
              <a:rPr lang="zh-CN" altLang="en-US" dirty="0"/>
              <a:t> </a:t>
            </a:r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Fault</a:t>
            </a:r>
            <a:r>
              <a:rPr lang="zh-CN" altLang="en-US" dirty="0"/>
              <a:t> </a:t>
            </a:r>
            <a:r>
              <a:rPr lang="en-US" altLang="zh-CN" dirty="0" smtClean="0"/>
              <a:t>Tolerance</a:t>
            </a:r>
          </a:p>
          <a:p>
            <a:r>
              <a:rPr lang="en-US" altLang="zh-CN" dirty="0" err="1" smtClean="0"/>
              <a:t>ByzGame</a:t>
            </a:r>
            <a:r>
              <a:rPr lang="en-US" altLang="zh-CN" dirty="0" smtClean="0"/>
              <a:t> (Lead by Jim </a:t>
            </a:r>
            <a:r>
              <a:rPr lang="en-US" altLang="zh-CN" dirty="0" err="1" smtClean="0"/>
              <a:t>Clavin</a:t>
            </a:r>
            <a:r>
              <a:rPr lang="en-US" altLang="zh-CN" dirty="0" smtClean="0"/>
              <a:t>)</a:t>
            </a:r>
            <a:endParaRPr lang="en-US" altLang="zh-CN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88647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9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2AA18-6872-494D-AFE1-3712BFF3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Failure</a:t>
            </a:r>
            <a:r>
              <a:rPr lang="zh-CN" altLang="en-US" dirty="0"/>
              <a:t> </a:t>
            </a:r>
            <a:r>
              <a:rPr lang="en-US" altLang="zh-CN" dirty="0"/>
              <a:t>Models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A8882-0E2E-A249-9F74-84310F104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Crash</a:t>
            </a:r>
            <a:r>
              <a:rPr lang="zh-CN" altLang="en-US" dirty="0"/>
              <a:t> </a:t>
            </a:r>
            <a:endParaRPr lang="en-US" altLang="zh-CN" dirty="0"/>
          </a:p>
          <a:p>
            <a:pPr lvl="1"/>
            <a:r>
              <a:rPr lang="en-US" altLang="zh-CN" dirty="0"/>
              <a:t>Benign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  <a:p>
            <a:pPr lvl="1"/>
            <a:r>
              <a:rPr lang="en-US" altLang="zh-CN" dirty="0"/>
              <a:t>Failing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receive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request,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failing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send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response</a:t>
            </a:r>
          </a:p>
          <a:p>
            <a:r>
              <a:rPr lang="en-US" altLang="zh-CN" dirty="0"/>
              <a:t>Byzantine</a:t>
            </a:r>
          </a:p>
          <a:p>
            <a:pPr lvl="1"/>
            <a:r>
              <a:rPr lang="en-US" altLang="zh-CN" dirty="0"/>
              <a:t>Arbitrary</a:t>
            </a:r>
            <a:r>
              <a:rPr lang="zh-CN" altLang="en-US" dirty="0"/>
              <a:t> </a:t>
            </a:r>
            <a:r>
              <a:rPr lang="en-US" altLang="zh-CN" dirty="0"/>
              <a:t>failures</a:t>
            </a:r>
          </a:p>
          <a:p>
            <a:pPr lvl="1"/>
            <a:r>
              <a:rPr lang="en-US" altLang="zh-CN" dirty="0"/>
              <a:t>Processing</a:t>
            </a:r>
            <a:r>
              <a:rPr lang="zh-CN" altLang="en-US" dirty="0"/>
              <a:t> </a:t>
            </a:r>
            <a:r>
              <a:rPr lang="en-US" altLang="zh-CN" dirty="0"/>
              <a:t>a</a:t>
            </a:r>
            <a:r>
              <a:rPr lang="zh-CN" altLang="en-US" dirty="0"/>
              <a:t> </a:t>
            </a:r>
            <a:r>
              <a:rPr lang="en-US" altLang="zh-CN" dirty="0"/>
              <a:t>request</a:t>
            </a:r>
            <a:r>
              <a:rPr lang="zh-CN" altLang="en-US" dirty="0"/>
              <a:t> </a:t>
            </a:r>
            <a:r>
              <a:rPr lang="en-US" altLang="zh-CN" dirty="0"/>
              <a:t>incorrectly</a:t>
            </a:r>
          </a:p>
          <a:p>
            <a:pPr lvl="1"/>
            <a:r>
              <a:rPr lang="en-US" altLang="zh-CN" dirty="0"/>
              <a:t>Corrupting</a:t>
            </a:r>
            <a:r>
              <a:rPr lang="zh-CN" altLang="en-US" dirty="0"/>
              <a:t> </a:t>
            </a:r>
            <a:r>
              <a:rPr lang="en-US" altLang="zh-CN" dirty="0"/>
              <a:t>local</a:t>
            </a:r>
            <a:r>
              <a:rPr lang="zh-CN" altLang="en-US" dirty="0"/>
              <a:t> </a:t>
            </a:r>
            <a:r>
              <a:rPr lang="en-US" altLang="zh-CN" dirty="0"/>
              <a:t>state</a:t>
            </a:r>
          </a:p>
          <a:p>
            <a:pPr lvl="1"/>
            <a:r>
              <a:rPr lang="en-US" altLang="zh-CN" dirty="0"/>
              <a:t>Sending</a:t>
            </a:r>
            <a:r>
              <a:rPr lang="zh-CN" altLang="en-US" dirty="0"/>
              <a:t> </a:t>
            </a:r>
            <a:r>
              <a:rPr lang="en-US" altLang="zh-CN" dirty="0"/>
              <a:t>incorrect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inconsistent</a:t>
            </a:r>
            <a:r>
              <a:rPr lang="zh-CN" altLang="en-US" dirty="0"/>
              <a:t> </a:t>
            </a:r>
            <a:r>
              <a:rPr lang="en-US" altLang="zh-CN" dirty="0"/>
              <a:t>messages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11272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4E931-DE3D-CB41-8326-0D9C8FC56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History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name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303B-5A13-4648-839F-8BDEF060F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Byzantine</a:t>
            </a:r>
            <a:r>
              <a:rPr lang="zh-CN" altLang="en-US" dirty="0"/>
              <a:t> </a:t>
            </a:r>
            <a:r>
              <a:rPr lang="en-US" altLang="zh-CN" dirty="0"/>
              <a:t>Generals</a:t>
            </a:r>
            <a:r>
              <a:rPr lang="zh-CN" altLang="en-US" dirty="0"/>
              <a:t> </a:t>
            </a:r>
            <a:r>
              <a:rPr lang="en-US" altLang="zh-CN" dirty="0"/>
              <a:t>Problem.</a:t>
            </a:r>
            <a:r>
              <a:rPr lang="zh-CN" altLang="en-US" dirty="0"/>
              <a:t> </a:t>
            </a:r>
            <a:r>
              <a:rPr lang="en-US" altLang="zh-CN" dirty="0" err="1"/>
              <a:t>Lamport</a:t>
            </a:r>
            <a:r>
              <a:rPr lang="zh-CN" altLang="en-US" dirty="0"/>
              <a:t> </a:t>
            </a:r>
            <a:r>
              <a:rPr lang="en-US" altLang="zh-CN" dirty="0"/>
              <a:t>1982.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-US" altLang="zh-CN" dirty="0"/>
              <a:t>With</a:t>
            </a:r>
            <a:r>
              <a:rPr lang="zh-CN" altLang="en-US" dirty="0"/>
              <a:t> </a:t>
            </a:r>
            <a:r>
              <a:rPr lang="en-US" altLang="zh-CN" dirty="0"/>
              <a:t>Marshall</a:t>
            </a:r>
            <a:r>
              <a:rPr lang="zh-CN" altLang="en-US" dirty="0"/>
              <a:t> </a:t>
            </a:r>
            <a:r>
              <a:rPr lang="en-US" altLang="zh-CN" dirty="0"/>
              <a:t>Pease</a:t>
            </a:r>
            <a:r>
              <a:rPr lang="zh-CN" altLang="en-US" dirty="0"/>
              <a:t> </a:t>
            </a:r>
            <a:r>
              <a:rPr lang="en-US" altLang="zh-CN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Robert</a:t>
            </a:r>
            <a:r>
              <a:rPr lang="zh-CN" altLang="en-US" dirty="0"/>
              <a:t> </a:t>
            </a:r>
            <a:r>
              <a:rPr lang="en-US" altLang="zh-CN" dirty="0" err="1"/>
              <a:t>Shostak</a:t>
            </a:r>
            <a:endParaRPr lang="en-US" altLang="zh-CN" dirty="0"/>
          </a:p>
          <a:p>
            <a:r>
              <a:rPr lang="en-US" altLang="zh-CN" dirty="0"/>
              <a:t>Byzantine</a:t>
            </a:r>
          </a:p>
          <a:p>
            <a:pPr lvl="1"/>
            <a:r>
              <a:rPr lang="en-US" altLang="zh-CN" dirty="0"/>
              <a:t>Ancient</a:t>
            </a:r>
            <a:r>
              <a:rPr lang="zh-CN" altLang="en-US" dirty="0"/>
              <a:t> </a:t>
            </a:r>
            <a:r>
              <a:rPr lang="en-US" altLang="zh-CN" dirty="0"/>
              <a:t>city</a:t>
            </a:r>
            <a:r>
              <a:rPr lang="zh-CN" altLang="en-US" dirty="0"/>
              <a:t> </a:t>
            </a:r>
            <a:r>
              <a:rPr lang="en-US" altLang="zh-CN" dirty="0"/>
              <a:t>of</a:t>
            </a:r>
            <a:r>
              <a:rPr lang="zh-CN" altLang="en-US" dirty="0"/>
              <a:t> </a:t>
            </a:r>
            <a:r>
              <a:rPr lang="en-US" altLang="zh-CN" dirty="0"/>
              <a:t>Byzantium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1312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29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4325</TotalTime>
  <Words>1903</Words>
  <Application>Microsoft Office PowerPoint</Application>
  <PresentationFormat>Widescreen</PresentationFormat>
  <Paragraphs>266</Paragraphs>
  <Slides>49</Slides>
  <Notes>3</Notes>
  <HiddenSlides>0</HiddenSlides>
  <MMClips>46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5" baseType="lpstr">
      <vt:lpstr>等线</vt:lpstr>
      <vt:lpstr>等线 Light</vt:lpstr>
      <vt:lpstr>Arial</vt:lpstr>
      <vt:lpstr>Calibri</vt:lpstr>
      <vt:lpstr>Calibri Light</vt:lpstr>
      <vt:lpstr>Office Theme</vt:lpstr>
      <vt:lpstr>IS 651: Distributed Systems Byzantine Fault Tolerance</vt:lpstr>
      <vt:lpstr>Recall: Paxos</vt:lpstr>
      <vt:lpstr>Recall: Paxos</vt:lpstr>
      <vt:lpstr>Q1</vt:lpstr>
      <vt:lpstr>Q2</vt:lpstr>
      <vt:lpstr>Announcement</vt:lpstr>
      <vt:lpstr>Today</vt:lpstr>
      <vt:lpstr>Failure Models</vt:lpstr>
      <vt:lpstr>The History of the name</vt:lpstr>
      <vt:lpstr>The History of the name</vt:lpstr>
      <vt:lpstr>Byzantine Generals Problem </vt:lpstr>
      <vt:lpstr>Byzantine Generals Problem </vt:lpstr>
      <vt:lpstr>Practical Byzantine Fault Tolerance</vt:lpstr>
      <vt:lpstr>OK, what we’ve learned so far</vt:lpstr>
      <vt:lpstr>Byzantine faults</vt:lpstr>
      <vt:lpstr>Why 2f+1 cannot tolerate Byzantine failures?</vt:lpstr>
      <vt:lpstr>PBFT</vt:lpstr>
      <vt:lpstr>Challenges</vt:lpstr>
      <vt:lpstr>PBFT Overview</vt:lpstr>
      <vt:lpstr>Authentication</vt:lpstr>
      <vt:lpstr>BFT Quorums</vt:lpstr>
      <vt:lpstr>Byzantine Quorum</vt:lpstr>
      <vt:lpstr>Byzantine Quorum</vt:lpstr>
      <vt:lpstr>Byzantine Quorum</vt:lpstr>
      <vt:lpstr>PBFT Overview</vt:lpstr>
      <vt:lpstr>Replica’s state</vt:lpstr>
      <vt:lpstr>The PBFT Protocol</vt:lpstr>
      <vt:lpstr>The PBFT Protocol</vt:lpstr>
      <vt:lpstr>The PBFT Protocol</vt:lpstr>
      <vt:lpstr>The PBFT Protocol</vt:lpstr>
      <vt:lpstr>The PBFT Protocol</vt:lpstr>
      <vt:lpstr>The PBFT Protocol</vt:lpstr>
      <vt:lpstr>The PBFT Protocol</vt:lpstr>
      <vt:lpstr>The PBFT Protocol</vt:lpstr>
      <vt:lpstr>The PBFT Protocol</vt:lpstr>
      <vt:lpstr>The PBFT Protocol</vt:lpstr>
      <vt:lpstr>The PBFT Protocol</vt:lpstr>
      <vt:lpstr>What if the primary is Byzantine?</vt:lpstr>
      <vt:lpstr>Byzantine primary cannot violate safety</vt:lpstr>
      <vt:lpstr>How to handle faulty primary?</vt:lpstr>
      <vt:lpstr>What will happen if the primary is Byzantine</vt:lpstr>
      <vt:lpstr>VIEW-CHANGE</vt:lpstr>
      <vt:lpstr>Other components</vt:lpstr>
      <vt:lpstr>Optimization</vt:lpstr>
      <vt:lpstr>What does BFT provide?</vt:lpstr>
      <vt:lpstr>Summary of BFT</vt:lpstr>
      <vt:lpstr>BFT in the real world</vt:lpstr>
      <vt:lpstr>ByzGame</vt:lpstr>
      <vt:lpstr>Reading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651: Distributed Systems</dc:title>
  <dc:creator>sisiduan@gmail.com</dc:creator>
  <cp:lastModifiedBy>Sisi Duan</cp:lastModifiedBy>
  <cp:revision>114</cp:revision>
  <dcterms:created xsi:type="dcterms:W3CDTF">2018-05-16T16:03:59Z</dcterms:created>
  <dcterms:modified xsi:type="dcterms:W3CDTF">2020-04-22T14:06:13Z</dcterms:modified>
</cp:coreProperties>
</file>