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65" r:id="rId4"/>
    <p:sldId id="278" r:id="rId5"/>
    <p:sldId id="279" r:id="rId6"/>
    <p:sldId id="287" r:id="rId7"/>
    <p:sldId id="314" r:id="rId8"/>
    <p:sldId id="315" r:id="rId9"/>
    <p:sldId id="310" r:id="rId10"/>
    <p:sldId id="311" r:id="rId11"/>
    <p:sldId id="312" r:id="rId12"/>
    <p:sldId id="313" r:id="rId13"/>
    <p:sldId id="306" r:id="rId14"/>
    <p:sldId id="307" r:id="rId15"/>
    <p:sldId id="308" r:id="rId16"/>
    <p:sldId id="309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74"/>
  </p:normalViewPr>
  <p:slideViewPr>
    <p:cSldViewPr snapToGrid="0" snapToObjects="1">
      <p:cViewPr varScale="1">
        <p:scale>
          <a:sx n="69" d="100"/>
          <a:sy n="69" d="100"/>
        </p:scale>
        <p:origin x="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24212-2450-754B-A6DF-460A958D0355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A7803-8663-9A44-8E4D-B0BF5B4C4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26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A7803-8663-9A44-8E4D-B0BF5B4C49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13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2C203-9397-E640-A925-490D3E0A0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99D95-72E4-074C-8787-1ACCA1746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8D0AE-ED55-644B-98B6-900A262E8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C8D26-0613-9547-B5AE-C0BE98CD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0F945-1217-024D-B0C0-3C9101EB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2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82A2-CB67-544E-B770-669A30BF9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B8273A-F78E-EB46-ADEA-5C2AD4308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F491F-B3DA-C641-87CC-25946C51E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0C329-5938-FE4B-87FF-8F9F0FDB8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71DC7-9FAC-824E-9104-151E0F3E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15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722E68-3584-9641-9CE4-FC338C1150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13FD47-8CD3-A344-90AC-94A94D4F5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C607D-C833-3849-8F9B-84C239E10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2BF29-43AD-E440-A1A8-425B47EF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4E737-6636-DE43-8544-4CCF14BE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9DCAA-2D6E-8340-B2A3-A1ACF5FA5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89416-851B-9D46-B18C-CD273C411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FBFEC-F1BC-324B-87A7-E55AF32C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67494-B508-114D-AD60-6212AF679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D6784-C228-7043-BFFC-F0A009B2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3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4DC6-73EC-674A-8F72-AFFBCA9D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8CCF-9050-5043-BB17-EDD26202E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C15D4-DF73-3B4E-8AA3-6AAD19BCE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B5C05-1559-B942-A491-A5A0E0E1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EC239-1F82-2F4D-BFE2-015F76A4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2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57EE-EE99-8947-9818-53E9973D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3B52A-558F-4B48-BE05-778F3425F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2DF48-7138-F442-82EA-CCE8F48D5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42D1E-2714-B142-B638-A69801868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86FC3-8BFB-B843-B754-1CA30CEED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509E7-66C0-9245-A310-6DCBE2FDD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5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CE05-5C83-A942-AF6A-6FF2DFF46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EBE1C-86CA-B244-83C7-FC08A162B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670E5-0524-E84F-8A47-9C83A4BA2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C314BA-FFF0-4E46-A948-1D507E14D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C988D7-2A45-5648-AD84-DDE0D8EA7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C659C4-2292-5446-B240-B5FB8D5D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778DE3-0286-7B47-B120-7B6E74D5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2F113-32A5-AE4C-9D39-8ED2E458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2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436A-9123-894D-A16C-5BADE411A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6664CF-4CFE-1846-846A-3E96FFED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E0303D-4BF3-B445-B548-A3BBB5837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4F621-BDF9-234A-A8D2-7706E5DF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3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56D51-E6C6-A848-A05D-E8B264AC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9B18B-621F-2446-99F8-8BDA41D84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482B8-BDC8-D242-B181-AE8550DAC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17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F531-6ECA-2F4A-8431-99B8AFAC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6E44-CC7E-294E-A65A-D622BCEC4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D24A4-C4A2-DE46-89B0-06DA7BCE8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3B144-9DBD-6B45-A29B-FD0EDC65C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7C35B-231B-FE40-8179-9FD3AED8D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A9166-0BE6-984F-88A3-C0C319BF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70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B5A6-ED44-244F-8E9D-8708DC205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087CCE-9951-6348-89E5-031A6FBC0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3F4B3-C0E0-F44E-8CB6-7BA2DC5F6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E7D22-E8C4-5148-A08F-6D3D1909D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49551-F35B-A244-BDCB-A6BF12AF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1D762-7F2E-514A-A244-FBD09312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5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76A626-889E-7842-8619-0C07C7D6E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BF348-38AC-1C44-A4AF-4490D8FDA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EF879-12DA-D04F-8A4E-7A2157CEA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7702D-BB54-EF40-933B-1C3A71FCB926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2929F-BC0B-8642-86E5-5938F9BFC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84C60-5F00-A24D-8F77-6B478D7F0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6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userpages.umbc.edu/~jianwu/is651/651book/is651-strapdown.php?f=is651-Chapter03.md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fb.com/the-evolution-of-advanced-caching-in-the-facebook-cdn/" TargetMode="External"/><Relationship Id="rId2" Type="http://schemas.openxmlformats.org/officeDocument/2006/relationships/hyperlink" Target="https://aws.amazon.com/cloudfron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oud.google.com/cd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0C3A-3D79-F54C-BAA5-73B7DF5EEB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651:</a:t>
            </a:r>
            <a:r>
              <a:rPr lang="zh-CN" altLang="en-US" dirty="0"/>
              <a:t> </a:t>
            </a:r>
            <a:r>
              <a:rPr lang="en-US" altLang="zh-CN" dirty="0"/>
              <a:t>Distributed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br>
              <a:rPr lang="en-US" altLang="zh-CN" dirty="0"/>
            </a:br>
            <a:r>
              <a:rPr lang="en-US" altLang="zh-CN" dirty="0"/>
              <a:t>Web</a:t>
            </a:r>
            <a:r>
              <a:rPr lang="zh-CN" altLang="en-US" dirty="0"/>
              <a:t> </a:t>
            </a:r>
            <a:r>
              <a:rPr lang="en-US" altLang="zh-CN" dirty="0"/>
              <a:t>Technologies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C2F67-F984-714D-8BBF-F64A3B40E5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err="1"/>
              <a:t>Sisi</a:t>
            </a:r>
            <a:r>
              <a:rPr lang="zh-CN" altLang="en-US" dirty="0"/>
              <a:t> </a:t>
            </a:r>
            <a:r>
              <a:rPr lang="en-US" altLang="zh-CN" dirty="0" err="1"/>
              <a:t>Duan</a:t>
            </a:r>
            <a:endParaRPr lang="en-US" altLang="zh-CN" dirty="0"/>
          </a:p>
          <a:p>
            <a:r>
              <a:rPr lang="en-US" altLang="zh-CN" dirty="0"/>
              <a:t>Assistant</a:t>
            </a:r>
            <a:r>
              <a:rPr lang="zh-CN" altLang="en-US" dirty="0"/>
              <a:t> </a:t>
            </a:r>
            <a:r>
              <a:rPr lang="en-US" altLang="zh-CN" dirty="0"/>
              <a:t>Professor</a:t>
            </a:r>
          </a:p>
          <a:p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</a:p>
          <a:p>
            <a:r>
              <a:rPr lang="en-US" altLang="zh-CN" dirty="0" err="1"/>
              <a:t>sduan@umbc.edu</a:t>
            </a:r>
            <a:endParaRPr lang="en-US" dirty="0"/>
          </a:p>
        </p:txBody>
      </p:sp>
      <p:pic>
        <p:nvPicPr>
          <p:cNvPr id="4" name="P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7091" y="45281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8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5D7B-242E-5A42-B862-E422068D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</a:t>
            </a:r>
            <a:r>
              <a:rPr lang="zh-CN" altLang="en-US" dirty="0"/>
              <a:t> </a:t>
            </a:r>
            <a:r>
              <a:rPr lang="en-US" altLang="zh-CN" dirty="0"/>
              <a:t>Delivery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2B373-6354-8744-8C06-8E8BE11E4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Akamai</a:t>
            </a:r>
          </a:p>
          <a:p>
            <a:r>
              <a:rPr lang="en-US" altLang="zh-CN" dirty="0"/>
              <a:t>Google</a:t>
            </a:r>
            <a:r>
              <a:rPr lang="zh-CN" altLang="en-US" dirty="0"/>
              <a:t> </a:t>
            </a:r>
            <a:r>
              <a:rPr lang="en-US" altLang="zh-CN" dirty="0"/>
              <a:t>Cloud</a:t>
            </a:r>
            <a:r>
              <a:rPr lang="zh-CN" altLang="en-US" dirty="0"/>
              <a:t> </a:t>
            </a:r>
            <a:r>
              <a:rPr lang="en-US" altLang="zh-CN" dirty="0"/>
              <a:t>CDN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Youtube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Akamai-&gt;Cloud</a:t>
            </a:r>
            <a:r>
              <a:rPr lang="zh-CN" altLang="en-US" dirty="0"/>
              <a:t> </a:t>
            </a:r>
            <a:r>
              <a:rPr lang="en-US" altLang="zh-CN" dirty="0"/>
              <a:t>CDN)</a:t>
            </a:r>
          </a:p>
          <a:p>
            <a:r>
              <a:rPr lang="en-US" altLang="zh-CN" dirty="0"/>
              <a:t>Facebook</a:t>
            </a:r>
            <a:r>
              <a:rPr lang="zh-CN" altLang="en-US" dirty="0"/>
              <a:t> </a:t>
            </a:r>
            <a:r>
              <a:rPr lang="en-US" altLang="zh-CN" dirty="0"/>
              <a:t>Content</a:t>
            </a:r>
            <a:r>
              <a:rPr lang="zh-CN" altLang="en-US" dirty="0"/>
              <a:t> </a:t>
            </a:r>
            <a:r>
              <a:rPr lang="en-US" altLang="zh-CN" dirty="0"/>
              <a:t>Distribution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(FBCDN)</a:t>
            </a:r>
          </a:p>
          <a:p>
            <a:r>
              <a:rPr lang="en-US" altLang="zh-CN" dirty="0" smtClean="0"/>
              <a:t>Amazon</a:t>
            </a:r>
            <a:r>
              <a:rPr lang="zh-CN" altLang="en-US" dirty="0" smtClean="0"/>
              <a:t> </a:t>
            </a:r>
            <a:r>
              <a:rPr lang="en-US" altLang="zh-CN" dirty="0"/>
              <a:t>CloudFront</a:t>
            </a:r>
          </a:p>
          <a:p>
            <a:pPr lvl="1"/>
            <a:r>
              <a:rPr lang="en-US" altLang="zh-CN" dirty="0"/>
              <a:t>Integrated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AWS</a:t>
            </a:r>
          </a:p>
          <a:p>
            <a:r>
              <a:rPr lang="en-US" altLang="zh-CN" dirty="0"/>
              <a:t>Flickr</a:t>
            </a:r>
          </a:p>
          <a:p>
            <a:pPr lvl="1"/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distribute</a:t>
            </a:r>
            <a:r>
              <a:rPr lang="zh-CN" altLang="en-US" dirty="0"/>
              <a:t> </a:t>
            </a:r>
            <a:r>
              <a:rPr lang="en-US" altLang="zh-CN" dirty="0"/>
              <a:t>images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true</a:t>
            </a:r>
            <a:r>
              <a:rPr lang="zh-CN" altLang="en-US" dirty="0"/>
              <a:t> </a:t>
            </a:r>
            <a:r>
              <a:rPr lang="en-US" altLang="zh-CN" dirty="0"/>
              <a:t>CDN</a:t>
            </a:r>
            <a:r>
              <a:rPr lang="zh-CN" altLang="en-US" dirty="0"/>
              <a:t> </a:t>
            </a:r>
            <a:r>
              <a:rPr lang="en-US" altLang="zh-CN" dirty="0"/>
              <a:t>(Squid</a:t>
            </a:r>
            <a:r>
              <a:rPr lang="zh-CN" altLang="en-US" dirty="0"/>
              <a:t> </a:t>
            </a:r>
            <a:r>
              <a:rPr lang="en-US" altLang="zh-CN" dirty="0"/>
              <a:t>Cache)</a:t>
            </a:r>
            <a:endParaRPr lang="en-US" dirty="0"/>
          </a:p>
        </p:txBody>
      </p:sp>
      <p:pic>
        <p:nvPicPr>
          <p:cNvPr id="4" name="P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5746" y="1690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5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BE535-3B0A-B34B-B505-E9E9CDAC4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Google</a:t>
            </a:r>
            <a:r>
              <a:rPr lang="zh-CN" altLang="en-US" dirty="0"/>
              <a:t> </a:t>
            </a:r>
            <a:r>
              <a:rPr lang="en-US" altLang="zh-CN" dirty="0"/>
              <a:t>Cloud</a:t>
            </a:r>
            <a:r>
              <a:rPr lang="zh-CN" altLang="en-US" dirty="0"/>
              <a:t> </a:t>
            </a:r>
            <a:r>
              <a:rPr lang="en-US" altLang="zh-CN" dirty="0"/>
              <a:t>CDN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3494C6-11DB-404F-B9D4-815E0EDC2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02303" y="1825625"/>
            <a:ext cx="9787393" cy="4351338"/>
          </a:xfrm>
        </p:spPr>
      </p:pic>
      <p:pic>
        <p:nvPicPr>
          <p:cNvPr id="3" name="P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1027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0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D267-DC1C-564D-A98D-984B1006D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FBCDN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084FF9-860E-F34B-93F5-0DA4CBBFF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56303" y="2506662"/>
            <a:ext cx="7862944" cy="4351338"/>
          </a:xfrm>
        </p:spPr>
      </p:pic>
      <p:sp>
        <p:nvSpPr>
          <p:cNvPr id="3" name="Rectangle 2"/>
          <p:cNvSpPr/>
          <p:nvPr/>
        </p:nvSpPr>
        <p:spPr>
          <a:xfrm>
            <a:off x="972619" y="1414443"/>
            <a:ext cx="721588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600" dirty="0"/>
              <a:t>Photos</a:t>
            </a:r>
            <a:r>
              <a:rPr lang="zh-CN" altLang="en-US" sz="2600" dirty="0"/>
              <a:t> </a:t>
            </a:r>
            <a:r>
              <a:rPr lang="en-US" altLang="zh-CN" sz="2600" dirty="0"/>
              <a:t>and</a:t>
            </a:r>
            <a:r>
              <a:rPr lang="zh-CN" altLang="en-US" sz="2600" dirty="0"/>
              <a:t> </a:t>
            </a:r>
            <a:r>
              <a:rPr lang="en-US" altLang="zh-CN" sz="2600" dirty="0"/>
              <a:t>videos</a:t>
            </a:r>
          </a:p>
          <a:p>
            <a:pPr lvl="1"/>
            <a:r>
              <a:rPr lang="en-US" altLang="zh-CN" sz="2600" dirty="0"/>
              <a:t>Combination of NAND-flash SSD</a:t>
            </a:r>
            <a:r>
              <a:rPr lang="zh-CN" altLang="en-US" sz="2600" dirty="0"/>
              <a:t> </a:t>
            </a:r>
            <a:r>
              <a:rPr lang="en-US" altLang="zh-CN" sz="2600" dirty="0"/>
              <a:t>and RAM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7775" y="11114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5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1F4E9-B4D0-FE4B-A39E-DDD89141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Discussion:</a:t>
            </a:r>
            <a:r>
              <a:rPr lang="zh-CN" altLang="en-US" dirty="0"/>
              <a:t> </a:t>
            </a:r>
            <a:r>
              <a:rPr lang="en-US" altLang="zh-CN" dirty="0"/>
              <a:t>Collaborative</a:t>
            </a:r>
            <a:r>
              <a:rPr lang="zh-CN" altLang="en-US" dirty="0"/>
              <a:t> </a:t>
            </a:r>
            <a:r>
              <a:rPr lang="en-US" altLang="zh-CN" dirty="0"/>
              <a:t>Writing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9EC4EC-77B6-314E-A231-EF3851313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5910" y="1315328"/>
            <a:ext cx="4311330" cy="249010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96175E-D6CA-2D49-A89F-F895123D6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1714" y="1341165"/>
            <a:ext cx="5003075" cy="2163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99ED09-B661-804E-8A08-FA1D713D0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910" y="3906150"/>
            <a:ext cx="4573449" cy="2651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478E38-A6E0-7741-A3B9-00A647021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5916" y="4054103"/>
            <a:ext cx="6722429" cy="2355497"/>
          </a:xfrm>
          <a:prstGeom prst="rect">
            <a:avLst/>
          </a:prstGeom>
        </p:spPr>
      </p:pic>
      <p:pic>
        <p:nvPicPr>
          <p:cNvPr id="3" name="P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68509" y="6601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5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5FD71-F9C0-9241-A1A2-C1E4F9C77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Discussion:</a:t>
            </a:r>
            <a:r>
              <a:rPr lang="zh-CN" altLang="en-US" dirty="0"/>
              <a:t> </a:t>
            </a:r>
            <a:r>
              <a:rPr lang="en-US" altLang="zh-CN" dirty="0"/>
              <a:t>Collaborative</a:t>
            </a:r>
            <a:r>
              <a:rPr lang="zh-CN" altLang="en-US" dirty="0"/>
              <a:t> </a:t>
            </a:r>
            <a:r>
              <a:rPr lang="en-US" altLang="zh-CN" dirty="0"/>
              <a:t>Writing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E1E8-88F0-E748-ABEF-D70F3F8AA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2512" cy="4351338"/>
          </a:xfrm>
        </p:spPr>
        <p:txBody>
          <a:bodyPr/>
          <a:lstStyle/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type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architecture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need?</a:t>
            </a:r>
          </a:p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else?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goal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design?</a:t>
            </a:r>
          </a:p>
          <a:p>
            <a:pPr lvl="1"/>
            <a:r>
              <a:rPr lang="en-US" altLang="zh-CN" dirty="0"/>
              <a:t>Synchronization</a:t>
            </a:r>
          </a:p>
          <a:p>
            <a:pPr lvl="1"/>
            <a:r>
              <a:rPr lang="en-US" altLang="zh-CN" dirty="0"/>
              <a:t>Consistency</a:t>
            </a:r>
          </a:p>
          <a:p>
            <a:pPr lvl="1"/>
            <a:r>
              <a:rPr lang="en-US" altLang="zh-CN" dirty="0"/>
              <a:t>Security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2A0CE-83C0-2947-8B03-25405F423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712" y="796834"/>
            <a:ext cx="6383988" cy="5735025"/>
          </a:xfrm>
          <a:prstGeom prst="rect">
            <a:avLst/>
          </a:prstGeom>
        </p:spPr>
      </p:pic>
      <p:pic>
        <p:nvPicPr>
          <p:cNvPr id="5" name="P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19191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1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7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29707-F134-6149-8534-3DB269555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Discussion:</a:t>
            </a:r>
            <a:r>
              <a:rPr lang="zh-CN" altLang="en-US" dirty="0"/>
              <a:t> </a:t>
            </a:r>
            <a:r>
              <a:rPr lang="en-US" altLang="zh-CN" dirty="0"/>
              <a:t>Collaborative</a:t>
            </a:r>
            <a:r>
              <a:rPr lang="zh-CN" altLang="en-US" dirty="0"/>
              <a:t> </a:t>
            </a:r>
            <a:r>
              <a:rPr lang="en-US" altLang="zh-CN" dirty="0"/>
              <a:t>Writing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3C462-4048-A341-AF5A-775F2846A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Examples</a:t>
            </a:r>
          </a:p>
          <a:p>
            <a:pPr lvl="1"/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authorized</a:t>
            </a:r>
            <a:r>
              <a:rPr lang="zh-CN" altLang="en-US" dirty="0"/>
              <a:t> </a:t>
            </a:r>
            <a:r>
              <a:rPr lang="en-US" altLang="zh-CN" dirty="0"/>
              <a:t>users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allowed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edit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document</a:t>
            </a:r>
          </a:p>
          <a:p>
            <a:pPr lvl="1"/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content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provided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authorized</a:t>
            </a:r>
            <a:r>
              <a:rPr lang="zh-CN" altLang="en-US" dirty="0"/>
              <a:t> </a:t>
            </a:r>
            <a:r>
              <a:rPr lang="en-US" altLang="zh-CN" dirty="0"/>
              <a:t>users</a:t>
            </a:r>
          </a:p>
          <a:p>
            <a:pPr lvl="1"/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users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b="1" dirty="0"/>
              <a:t>eventually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document</a:t>
            </a:r>
          </a:p>
          <a:p>
            <a:pPr lvl="2"/>
            <a:r>
              <a:rPr lang="en-US" altLang="zh-CN" dirty="0"/>
              <a:t>Consistency!</a:t>
            </a:r>
          </a:p>
          <a:p>
            <a:pPr lvl="2"/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issues?</a:t>
            </a:r>
          </a:p>
          <a:p>
            <a:pPr lvl="2"/>
            <a:r>
              <a:rPr lang="en-US" altLang="zh-CN" dirty="0"/>
              <a:t>Think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 err="1"/>
              <a:t>github</a:t>
            </a:r>
            <a:r>
              <a:rPr lang="en-US" altLang="zh-CN" dirty="0"/>
              <a:t>…</a:t>
            </a:r>
            <a:endParaRPr lang="en-US" dirty="0"/>
          </a:p>
        </p:txBody>
      </p:sp>
      <p:pic>
        <p:nvPicPr>
          <p:cNvPr id="4" name="P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1825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8D96F-AE79-A147-9495-EF5832B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Reading</a:t>
            </a:r>
            <a:r>
              <a:rPr lang="zh-CN" altLang="en-US" dirty="0"/>
              <a:t> </a:t>
            </a:r>
            <a:r>
              <a:rPr lang="en-US" altLang="zh-CN" dirty="0"/>
              <a:t>List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F6C5A-127F-9544-BFD1-DB1020FB2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Optional: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Tanenbaum</a:t>
            </a:r>
            <a:r>
              <a:rPr lang="zh-CN" altLang="en-US" dirty="0"/>
              <a:t> </a:t>
            </a:r>
            <a:r>
              <a:rPr lang="en-US" altLang="zh-CN" dirty="0"/>
              <a:t>book,</a:t>
            </a:r>
            <a:r>
              <a:rPr lang="zh-CN" altLang="en-US" dirty="0"/>
              <a:t> </a:t>
            </a:r>
            <a:r>
              <a:rPr lang="en-US" altLang="zh-CN" dirty="0"/>
              <a:t>ch2,</a:t>
            </a:r>
            <a:r>
              <a:rPr lang="zh-CN" altLang="en-US" dirty="0"/>
              <a:t> </a:t>
            </a:r>
            <a:r>
              <a:rPr lang="en-US" altLang="zh-CN" dirty="0"/>
              <a:t>ch12</a:t>
            </a:r>
          </a:p>
          <a:p>
            <a:pPr lvl="1"/>
            <a:r>
              <a:rPr lang="en-US" altLang="zh-CN" dirty="0"/>
              <a:t>Canfield</a:t>
            </a:r>
            <a:r>
              <a:rPr lang="zh-CN" altLang="en-US" dirty="0"/>
              <a:t> </a:t>
            </a:r>
            <a:r>
              <a:rPr lang="en-US" altLang="zh-CN" dirty="0"/>
              <a:t>book,</a:t>
            </a:r>
            <a:r>
              <a:rPr lang="zh-CN" altLang="en-US" dirty="0"/>
              <a:t> </a:t>
            </a:r>
            <a:r>
              <a:rPr lang="en-US" altLang="zh-CN" dirty="0"/>
              <a:t>ch3</a:t>
            </a:r>
            <a:r>
              <a:rPr lang="zh-CN" altLang="en-US" dirty="0"/>
              <a:t> </a:t>
            </a:r>
            <a:r>
              <a:rPr lang="en-US" altLang="zh-CN" dirty="0">
                <a:hlinkClick r:id="rId2"/>
              </a:rPr>
              <a:t>https://userpages.umbc.edu/~jianwu/is651/651book/is651-strapdown.php?f=is651-Chapter03.md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en-US" dirty="0"/>
              <a:t>https://www.w3schools.com</a:t>
            </a:r>
          </a:p>
        </p:txBody>
      </p:sp>
    </p:spTree>
    <p:extLst>
      <p:ext uri="{BB962C8B-B14F-4D97-AF65-F5344CB8AC3E}">
        <p14:creationId xmlns:p14="http://schemas.microsoft.com/office/powerpoint/2010/main" val="184555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8D96F-AE79-A147-9495-EF5832B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CDN</a:t>
            </a:r>
            <a:r>
              <a:rPr lang="zh-CN" altLang="en-US" dirty="0"/>
              <a:t> </a:t>
            </a:r>
            <a:r>
              <a:rPr lang="en-US" altLang="zh-CN" dirty="0"/>
              <a:t>info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F6C5A-127F-9544-BFD1-DB1020FB2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Optional: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Amazon</a:t>
            </a:r>
            <a:r>
              <a:rPr lang="zh-CN" altLang="en-US" dirty="0"/>
              <a:t> </a:t>
            </a:r>
            <a:r>
              <a:rPr lang="en-US" altLang="zh-CN" dirty="0"/>
              <a:t>CloudFront</a:t>
            </a:r>
            <a:r>
              <a:rPr lang="zh-CN" altLang="en-US" dirty="0"/>
              <a:t> </a:t>
            </a:r>
            <a:r>
              <a:rPr lang="en-US" altLang="zh-CN" dirty="0">
                <a:hlinkClick r:id="rId2"/>
              </a:rPr>
              <a:t>https://aws.amazon.com/cloudfront/</a:t>
            </a:r>
            <a:endParaRPr lang="en-US" altLang="zh-CN" dirty="0"/>
          </a:p>
          <a:p>
            <a:pPr lvl="1"/>
            <a:r>
              <a:rPr lang="en-US" altLang="zh-CN" dirty="0" smtClean="0"/>
              <a:t>FBCDN</a:t>
            </a:r>
            <a:r>
              <a:rPr lang="zh-CN" altLang="en-US" dirty="0" smtClean="0"/>
              <a:t> </a:t>
            </a:r>
            <a:r>
              <a:rPr lang="en-US" altLang="zh-CN" dirty="0" smtClean="0">
                <a:hlinkClick r:id="rId3"/>
              </a:rPr>
              <a:t>https://research.fb.com/the-evolution-of-advanced-caching-in-the-facebook-cdn/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Google</a:t>
            </a:r>
            <a:r>
              <a:rPr lang="zh-CN" altLang="en-US" dirty="0" smtClean="0"/>
              <a:t> </a:t>
            </a:r>
            <a:r>
              <a:rPr lang="en-US" altLang="zh-CN" dirty="0" smtClean="0"/>
              <a:t>Cloud</a:t>
            </a:r>
            <a:r>
              <a:rPr lang="zh-CN" altLang="en-US" dirty="0" smtClean="0"/>
              <a:t> </a:t>
            </a:r>
            <a:r>
              <a:rPr lang="en-US" altLang="zh-CN" dirty="0" smtClean="0"/>
              <a:t>CDN</a:t>
            </a:r>
            <a:r>
              <a:rPr lang="zh-CN" altLang="en-US" dirty="0" smtClean="0"/>
              <a:t> </a:t>
            </a:r>
            <a:r>
              <a:rPr lang="en-US" altLang="zh-CN" dirty="0" smtClean="0">
                <a:hlinkClick r:id="rId4"/>
              </a:rPr>
              <a:t>https://cloud.google.com/cdn/</a:t>
            </a:r>
            <a:endParaRPr lang="en-US" altLang="zh-CN" dirty="0" smtClean="0"/>
          </a:p>
          <a:p>
            <a:pPr lvl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525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261A7-734A-B94C-A46F-2CF81C94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BE4C0-176A-F14F-A38C-A8CA7E838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Web</a:t>
            </a:r>
            <a:r>
              <a:rPr lang="zh-CN" altLang="en-US" dirty="0"/>
              <a:t> </a:t>
            </a:r>
            <a:r>
              <a:rPr lang="en-US" altLang="zh-CN" dirty="0"/>
              <a:t>Architecture</a:t>
            </a:r>
          </a:p>
          <a:p>
            <a:r>
              <a:rPr lang="en-US" altLang="zh-CN" dirty="0"/>
              <a:t>Inside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architecture</a:t>
            </a:r>
          </a:p>
          <a:p>
            <a:pPr lvl="1"/>
            <a:r>
              <a:rPr lang="en-US" altLang="zh-CN" dirty="0"/>
              <a:t>Web-based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</a:p>
          <a:p>
            <a:pPr lvl="1"/>
            <a:r>
              <a:rPr lang="en-US" altLang="zh-CN" dirty="0"/>
              <a:t>Web</a:t>
            </a:r>
            <a:r>
              <a:rPr lang="zh-CN" altLang="en-US" dirty="0"/>
              <a:t> </a:t>
            </a:r>
            <a:r>
              <a:rPr lang="en-US" altLang="zh-CN" dirty="0"/>
              <a:t>services</a:t>
            </a:r>
          </a:p>
          <a:p>
            <a:pPr lvl="1"/>
            <a:r>
              <a:rPr lang="en-US" altLang="zh-CN" dirty="0"/>
              <a:t>Web</a:t>
            </a:r>
            <a:r>
              <a:rPr lang="zh-CN" altLang="en-US" dirty="0"/>
              <a:t> </a:t>
            </a:r>
            <a:r>
              <a:rPr lang="en-US" altLang="zh-CN" dirty="0"/>
              <a:t>server</a:t>
            </a:r>
          </a:p>
          <a:p>
            <a:pPr lvl="1"/>
            <a:r>
              <a:rPr lang="en-US" altLang="zh-CN" dirty="0"/>
              <a:t>Communication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054A6E-C83A-1840-AF56-A4773166D940}"/>
              </a:ext>
            </a:extLst>
          </p:cNvPr>
          <p:cNvSpPr/>
          <p:nvPr/>
        </p:nvSpPr>
        <p:spPr>
          <a:xfrm>
            <a:off x="4583156" y="594256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5" name="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6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27DB5-DC7F-F545-BF62-5036C5AF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315" y="620110"/>
            <a:ext cx="5367391" cy="6064927"/>
          </a:xfrm>
        </p:spPr>
        <p:txBody>
          <a:bodyPr>
            <a:normAutofit/>
          </a:bodyPr>
          <a:lstStyle/>
          <a:p>
            <a:r>
              <a:rPr lang="en-US" altLang="zh-CN" dirty="0"/>
              <a:t>External</a:t>
            </a:r>
            <a:r>
              <a:rPr lang="zh-CN" altLang="en-US" dirty="0"/>
              <a:t> </a:t>
            </a:r>
            <a:r>
              <a:rPr lang="en-US" altLang="zh-CN" dirty="0"/>
              <a:t>cache</a:t>
            </a:r>
          </a:p>
          <a:p>
            <a:pPr lvl="1"/>
            <a:r>
              <a:rPr lang="en-US" altLang="zh-CN" dirty="0"/>
              <a:t>Content</a:t>
            </a:r>
            <a:r>
              <a:rPr lang="zh-CN" altLang="en-US" dirty="0"/>
              <a:t> </a:t>
            </a:r>
            <a:r>
              <a:rPr lang="en-US" altLang="zh-CN" dirty="0"/>
              <a:t>delivery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r>
              <a:rPr lang="zh-CN" altLang="en-US" dirty="0"/>
              <a:t> </a:t>
            </a:r>
            <a:r>
              <a:rPr lang="en-US" altLang="zh-CN" dirty="0"/>
              <a:t>(CDNs)</a:t>
            </a:r>
          </a:p>
          <a:p>
            <a:r>
              <a:rPr lang="en-US" altLang="zh-CN" dirty="0"/>
              <a:t>Web</a:t>
            </a:r>
            <a:r>
              <a:rPr lang="zh-CN" altLang="en-US" dirty="0"/>
              <a:t> </a:t>
            </a:r>
            <a:r>
              <a:rPr lang="en-US" altLang="zh-CN" dirty="0"/>
              <a:t>servers</a:t>
            </a:r>
          </a:p>
          <a:p>
            <a:pPr lvl="1"/>
            <a:r>
              <a:rPr lang="en-US" dirty="0"/>
              <a:t>Dispatches requests to the App Server Tier </a:t>
            </a:r>
          </a:p>
          <a:p>
            <a:r>
              <a:rPr lang="en-US" altLang="zh-CN" dirty="0"/>
              <a:t>Application</a:t>
            </a:r>
            <a:r>
              <a:rPr lang="zh-CN" altLang="en-US" dirty="0"/>
              <a:t> </a:t>
            </a:r>
            <a:r>
              <a:rPr lang="en-US" altLang="zh-CN" dirty="0"/>
              <a:t>servers</a:t>
            </a:r>
          </a:p>
          <a:p>
            <a:pPr lvl="1"/>
            <a:r>
              <a:rPr lang="en-US" altLang="zh-CN" dirty="0"/>
              <a:t>Core</a:t>
            </a:r>
            <a:r>
              <a:rPr lang="zh-CN" altLang="en-US" dirty="0"/>
              <a:t> </a:t>
            </a:r>
            <a:r>
              <a:rPr lang="en-US" altLang="zh-CN" dirty="0"/>
              <a:t>services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Databases</a:t>
            </a:r>
            <a:endParaRPr lang="en-US" dirty="0"/>
          </a:p>
          <a:p>
            <a:r>
              <a:rPr lang="en-US" altLang="zh-CN" dirty="0"/>
              <a:t>Internal</a:t>
            </a:r>
            <a:r>
              <a:rPr lang="zh-CN" altLang="en-US" dirty="0"/>
              <a:t> </a:t>
            </a:r>
            <a:r>
              <a:rPr lang="en-US" altLang="zh-CN" dirty="0"/>
              <a:t>cache</a:t>
            </a:r>
          </a:p>
          <a:p>
            <a:pPr lvl="1"/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web</a:t>
            </a:r>
            <a:r>
              <a:rPr lang="zh-CN" altLang="en-US" dirty="0"/>
              <a:t> </a:t>
            </a:r>
            <a:r>
              <a:rPr lang="en-US" altLang="zh-CN" dirty="0"/>
              <a:t>servers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application</a:t>
            </a:r>
            <a:r>
              <a:rPr lang="zh-CN" altLang="en-US" dirty="0"/>
              <a:t> </a:t>
            </a:r>
            <a:r>
              <a:rPr lang="en-US" altLang="zh-CN" dirty="0"/>
              <a:t>servers</a:t>
            </a:r>
          </a:p>
          <a:p>
            <a:r>
              <a:rPr lang="en-US" altLang="zh-CN" dirty="0"/>
              <a:t>Misc.</a:t>
            </a:r>
            <a:r>
              <a:rPr lang="zh-CN" altLang="en-US" dirty="0"/>
              <a:t> </a:t>
            </a:r>
            <a:r>
              <a:rPr lang="en-US" altLang="zh-CN" dirty="0"/>
              <a:t>Services</a:t>
            </a:r>
          </a:p>
          <a:p>
            <a:pPr lvl="1"/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75EDE-8280-8144-90E2-BC89C22D6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868" y="708842"/>
            <a:ext cx="6346004" cy="5700902"/>
          </a:xfrm>
          <a:prstGeom prst="rect">
            <a:avLst/>
          </a:prstGeom>
        </p:spPr>
      </p:pic>
      <p:pic>
        <p:nvPicPr>
          <p:cNvPr id="2" name="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1309" y="31528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2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DC90-21E3-1440-B75D-7909E8CBB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Glue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72CD0-6D86-BB4F-A6A5-44D6EEE17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Load</a:t>
            </a:r>
            <a:r>
              <a:rPr lang="zh-CN" altLang="en-US" dirty="0"/>
              <a:t> </a:t>
            </a:r>
            <a:r>
              <a:rPr lang="en-US" altLang="zh-CN" dirty="0"/>
              <a:t>balancers</a:t>
            </a:r>
          </a:p>
          <a:p>
            <a:r>
              <a:rPr lang="en-US" altLang="zh-CN" dirty="0"/>
              <a:t>Routers</a:t>
            </a:r>
          </a:p>
          <a:p>
            <a:r>
              <a:rPr lang="en-US" altLang="zh-CN" dirty="0"/>
              <a:t>Switches</a:t>
            </a:r>
          </a:p>
          <a:p>
            <a:r>
              <a:rPr lang="en-US" altLang="zh-CN" dirty="0"/>
              <a:t>Firewalls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35192-79AE-4746-B9D3-4B8D365C0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210" y="613954"/>
            <a:ext cx="6383988" cy="5735025"/>
          </a:xfrm>
          <a:prstGeom prst="rect">
            <a:avLst/>
          </a:prstGeom>
        </p:spPr>
      </p:pic>
      <p:pic>
        <p:nvPicPr>
          <p:cNvPr id="5" name="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6509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4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744B-9A72-0E41-A8B8-52397358F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Takeaway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A447F-6562-F144-884B-50A8E5BBF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lot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tradeoffs</a:t>
            </a:r>
          </a:p>
          <a:p>
            <a:r>
              <a:rPr lang="en-US" altLang="zh-CN" dirty="0"/>
              <a:t>Understanding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workload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choosing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product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</a:p>
          <a:p>
            <a:endParaRPr lang="en-US" altLang="zh-CN" dirty="0"/>
          </a:p>
          <a:p>
            <a:r>
              <a:rPr lang="en-US" altLang="zh-CN" dirty="0"/>
              <a:t>De-coupling</a:t>
            </a:r>
          </a:p>
          <a:p>
            <a:pPr lvl="1"/>
            <a:r>
              <a:rPr lang="en-US" altLang="zh-CN" dirty="0"/>
              <a:t>Pros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cons</a:t>
            </a:r>
          </a:p>
          <a:p>
            <a:r>
              <a:rPr lang="en-US" altLang="zh-CN" dirty="0"/>
              <a:t>Load</a:t>
            </a:r>
            <a:r>
              <a:rPr lang="zh-CN" altLang="en-US" dirty="0"/>
              <a:t> </a:t>
            </a:r>
            <a:r>
              <a:rPr lang="en-US" altLang="zh-CN" dirty="0"/>
              <a:t>balancing</a:t>
            </a:r>
          </a:p>
          <a:p>
            <a:pPr lvl="1"/>
            <a:r>
              <a:rPr lang="en-US" altLang="zh-CN" dirty="0"/>
              <a:t>Pros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cons</a:t>
            </a:r>
          </a:p>
        </p:txBody>
      </p:sp>
      <p:pic>
        <p:nvPicPr>
          <p:cNvPr id="4" name="P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33551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4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A8B3D-D2D6-9744-9EC7-9D98CBEDC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Web</a:t>
            </a:r>
            <a:r>
              <a:rPr lang="zh-CN" altLang="en-US" dirty="0"/>
              <a:t> </a:t>
            </a:r>
            <a:r>
              <a:rPr lang="en-US" altLang="zh-CN" dirty="0"/>
              <a:t>services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F70A8-CB0E-EE47-BA8C-1D29645FF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Service</a:t>
            </a:r>
            <a:r>
              <a:rPr lang="zh-CN" altLang="en-US" dirty="0"/>
              <a:t> </a:t>
            </a:r>
            <a:r>
              <a:rPr lang="en-US" altLang="zh-CN" dirty="0"/>
              <a:t>made</a:t>
            </a:r>
            <a:r>
              <a:rPr lang="zh-CN" altLang="en-US" dirty="0"/>
              <a:t> </a:t>
            </a:r>
            <a:r>
              <a:rPr lang="en-US" altLang="zh-CN" dirty="0"/>
              <a:t>available</a:t>
            </a:r>
            <a:r>
              <a:rPr lang="zh-CN" altLang="en-US" dirty="0"/>
              <a:t> </a:t>
            </a:r>
            <a:r>
              <a:rPr lang="en-US" altLang="zh-CN" dirty="0"/>
              <a:t>over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Internet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11F72-9DD8-F14C-9178-A56587EC8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069" y="2207453"/>
            <a:ext cx="7356392" cy="4297849"/>
          </a:xfrm>
          <a:prstGeom prst="rect">
            <a:avLst/>
          </a:prstGeom>
        </p:spPr>
      </p:pic>
      <p:pic>
        <p:nvPicPr>
          <p:cNvPr id="4" name="P5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11485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2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#1: Q1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3877"/>
            <a:ext cx="10014399" cy="4813907"/>
          </a:xfrm>
        </p:spPr>
      </p:pic>
      <p:pic>
        <p:nvPicPr>
          <p:cNvPr id="3" name="P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1345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2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#1: Q2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75770"/>
            <a:ext cx="10268164" cy="4667349"/>
          </a:xfrm>
        </p:spPr>
      </p:pic>
      <p:pic>
        <p:nvPicPr>
          <p:cNvPr id="3" name="P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9200" y="9259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7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992C-BF3D-A041-89B7-B274B0B7D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</a:t>
            </a:r>
            <a:r>
              <a:rPr lang="zh-CN" altLang="en-US" dirty="0"/>
              <a:t> </a:t>
            </a:r>
            <a:r>
              <a:rPr lang="en-US" altLang="zh-CN" dirty="0"/>
              <a:t>Delivery</a:t>
            </a:r>
            <a:r>
              <a:rPr lang="zh-CN" altLang="en-US" dirty="0"/>
              <a:t> </a:t>
            </a:r>
            <a:r>
              <a:rPr lang="en-US" altLang="zh-CN" dirty="0" smtClean="0"/>
              <a:t>Network (Exercise #1: Q3)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" y="1828800"/>
            <a:ext cx="9698119" cy="3904092"/>
          </a:xfrm>
        </p:spPr>
      </p:pic>
      <p:pic>
        <p:nvPicPr>
          <p:cNvPr id="3" name="P4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0473" y="18472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5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3745</TotalTime>
  <Words>299</Words>
  <Application>Microsoft Office PowerPoint</Application>
  <PresentationFormat>Widescreen</PresentationFormat>
  <Paragraphs>80</Paragraphs>
  <Slides>17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等线</vt:lpstr>
      <vt:lpstr>等线 Light</vt:lpstr>
      <vt:lpstr>Arial</vt:lpstr>
      <vt:lpstr>Calibri</vt:lpstr>
      <vt:lpstr>Calibri Light</vt:lpstr>
      <vt:lpstr>Office Theme</vt:lpstr>
      <vt:lpstr>IS 651: Distributed Systems Web Technologies</vt:lpstr>
      <vt:lpstr>Last Time</vt:lpstr>
      <vt:lpstr>PowerPoint Presentation</vt:lpstr>
      <vt:lpstr>The Glue</vt:lpstr>
      <vt:lpstr>Takeaway</vt:lpstr>
      <vt:lpstr>Web services</vt:lpstr>
      <vt:lpstr>Exercise #1: Q1</vt:lpstr>
      <vt:lpstr>Exercise #1: Q2</vt:lpstr>
      <vt:lpstr>Content Delivery Network (Exercise #1: Q3)</vt:lpstr>
      <vt:lpstr>Content Delivery Network</vt:lpstr>
      <vt:lpstr>Google Cloud CDN</vt:lpstr>
      <vt:lpstr>FBCDN</vt:lpstr>
      <vt:lpstr>Discussion: Collaborative Writing</vt:lpstr>
      <vt:lpstr>Discussion: Collaborative Writing</vt:lpstr>
      <vt:lpstr>Discussion: Collaborative Writing</vt:lpstr>
      <vt:lpstr>Reading List</vt:lpstr>
      <vt:lpstr>CDN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651: Distributed Systems</dc:title>
  <dc:creator>sisiduan@gmail.com</dc:creator>
  <cp:lastModifiedBy>Sisi Duan</cp:lastModifiedBy>
  <cp:revision>94</cp:revision>
  <dcterms:created xsi:type="dcterms:W3CDTF">2018-05-16T16:03:59Z</dcterms:created>
  <dcterms:modified xsi:type="dcterms:W3CDTF">2020-02-11T00:41:22Z</dcterms:modified>
</cp:coreProperties>
</file>