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4" r:id="rId4"/>
    <p:sldId id="265" r:id="rId5"/>
    <p:sldId id="278" r:id="rId6"/>
    <p:sldId id="279" r:id="rId7"/>
    <p:sldId id="287" r:id="rId8"/>
    <p:sldId id="310" r:id="rId9"/>
    <p:sldId id="311" r:id="rId10"/>
    <p:sldId id="312" r:id="rId11"/>
    <p:sldId id="313" r:id="rId12"/>
    <p:sldId id="306" r:id="rId13"/>
    <p:sldId id="307" r:id="rId14"/>
    <p:sldId id="308" r:id="rId15"/>
    <p:sldId id="309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4212-2450-754B-A6DF-460A958D0355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7803-8663-9A44-8E4D-B0BF5B4C4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pages.umbc.edu/~jianwu/is651/651book/is651-strapdown.php?f=is651-Chapter03.m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fb.com/the-evolution-of-advanced-caching-in-the-facebook-cdn/" TargetMode="External"/><Relationship Id="rId2" Type="http://schemas.openxmlformats.org/officeDocument/2006/relationships/hyperlink" Target="https://aws.amazon.com/cloudfro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google.com/cd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Technologies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E535-3B0A-B34B-B505-E9E9CDAC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CDN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494C6-11DB-404F-B9D4-815E0EDC2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303" y="1825625"/>
            <a:ext cx="9787393" cy="4351338"/>
          </a:xfrm>
        </p:spPr>
      </p:pic>
    </p:spTree>
    <p:extLst>
      <p:ext uri="{BB962C8B-B14F-4D97-AF65-F5344CB8AC3E}">
        <p14:creationId xmlns:p14="http://schemas.microsoft.com/office/powerpoint/2010/main" val="377720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D267-DC1C-564D-A98D-984B1006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FBCDN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84FF9-860E-F34B-93F5-0DA4CBBFF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303" y="2506662"/>
            <a:ext cx="7862944" cy="4351338"/>
          </a:xfrm>
        </p:spPr>
      </p:pic>
      <p:sp>
        <p:nvSpPr>
          <p:cNvPr id="3" name="Rectangle 2"/>
          <p:cNvSpPr/>
          <p:nvPr/>
        </p:nvSpPr>
        <p:spPr>
          <a:xfrm>
            <a:off x="972619" y="1414443"/>
            <a:ext cx="72158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600" dirty="0"/>
              <a:t>Photos</a:t>
            </a:r>
            <a:r>
              <a:rPr lang="zh-CN" altLang="en-US" sz="2600" dirty="0"/>
              <a:t> </a:t>
            </a:r>
            <a:r>
              <a:rPr lang="en-US" altLang="zh-CN" sz="2600" dirty="0"/>
              <a:t>and</a:t>
            </a:r>
            <a:r>
              <a:rPr lang="zh-CN" altLang="en-US" sz="2600" dirty="0"/>
              <a:t> </a:t>
            </a:r>
            <a:r>
              <a:rPr lang="en-US" altLang="zh-CN" sz="2600" dirty="0"/>
              <a:t>videos</a:t>
            </a:r>
          </a:p>
          <a:p>
            <a:pPr lvl="1"/>
            <a:r>
              <a:rPr lang="en-US" altLang="zh-CN" sz="2600" dirty="0"/>
              <a:t>Combination of NAND-flash SSD</a:t>
            </a:r>
            <a:r>
              <a:rPr lang="zh-CN" altLang="en-US" sz="2600" dirty="0"/>
              <a:t> </a:t>
            </a:r>
            <a:r>
              <a:rPr lang="en-US" altLang="zh-CN" sz="2600" dirty="0"/>
              <a:t>and RAM</a:t>
            </a:r>
          </a:p>
        </p:txBody>
      </p:sp>
    </p:spTree>
    <p:extLst>
      <p:ext uri="{BB962C8B-B14F-4D97-AF65-F5344CB8AC3E}">
        <p14:creationId xmlns:p14="http://schemas.microsoft.com/office/powerpoint/2010/main" val="100275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F4E9-B4D0-FE4B-A39E-DDD8914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EC4EC-77B6-314E-A231-EF3851313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10" y="1315328"/>
            <a:ext cx="4311330" cy="24901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6175E-D6CA-2D49-A89F-F895123D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4" y="1341165"/>
            <a:ext cx="5003075" cy="2163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9ED09-B661-804E-8A08-FA1D713D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10" y="3906150"/>
            <a:ext cx="4573449" cy="2651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478E38-A6E0-7741-A3B9-00A647021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916" y="4054103"/>
            <a:ext cx="6722429" cy="2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FD71-F9C0-9241-A1A2-C1E4F9C7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E1E8-88F0-E748-ABEF-D70F3F8A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2512" cy="4351338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need?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else?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design?</a:t>
            </a:r>
          </a:p>
          <a:p>
            <a:pPr lvl="1"/>
            <a:r>
              <a:rPr lang="en-US" altLang="zh-CN" dirty="0"/>
              <a:t>Synchronization</a:t>
            </a:r>
          </a:p>
          <a:p>
            <a:pPr lvl="1"/>
            <a:r>
              <a:rPr lang="en-US" altLang="zh-CN" dirty="0"/>
              <a:t>Consistency</a:t>
            </a:r>
          </a:p>
          <a:p>
            <a:pPr lvl="1"/>
            <a:r>
              <a:rPr lang="en-US" altLang="zh-CN" dirty="0"/>
              <a:t>Security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A0CE-83C0-2947-8B03-25405F42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12" y="796834"/>
            <a:ext cx="6383988" cy="5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9707-F134-6149-8534-3DB26955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C462-4048-A341-AF5A-775F2846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</a:p>
          <a:p>
            <a:pPr lvl="1"/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authorized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allowed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edit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provided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authorized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b="1" dirty="0"/>
              <a:t>eventually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</a:p>
          <a:p>
            <a:pPr lvl="2"/>
            <a:r>
              <a:rPr lang="en-US" altLang="zh-CN" dirty="0"/>
              <a:t>Consistency!</a:t>
            </a:r>
          </a:p>
          <a:p>
            <a:pPr lvl="2"/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issues?</a:t>
            </a:r>
          </a:p>
          <a:p>
            <a:pPr lvl="2"/>
            <a:r>
              <a:rPr lang="en-US" altLang="zh-CN" dirty="0"/>
              <a:t>Think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 err="1"/>
              <a:t>github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9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D96F-AE79-A147-9495-EF5832B7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F6C5A-127F-9544-BFD1-DB1020FB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Optional: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Tanenbaum</a:t>
            </a:r>
            <a:r>
              <a:rPr lang="zh-CN" altLang="en-US" dirty="0"/>
              <a:t> </a:t>
            </a:r>
            <a:r>
              <a:rPr lang="en-US" altLang="zh-CN" dirty="0"/>
              <a:t>book,</a:t>
            </a:r>
            <a:r>
              <a:rPr lang="zh-CN" altLang="en-US" dirty="0"/>
              <a:t> </a:t>
            </a:r>
            <a:r>
              <a:rPr lang="en-US" altLang="zh-CN" dirty="0"/>
              <a:t>ch2,</a:t>
            </a:r>
            <a:r>
              <a:rPr lang="zh-CN" altLang="en-US" dirty="0"/>
              <a:t> </a:t>
            </a:r>
            <a:r>
              <a:rPr lang="en-US" altLang="zh-CN" dirty="0"/>
              <a:t>ch12</a:t>
            </a:r>
          </a:p>
          <a:p>
            <a:pPr lvl="1"/>
            <a:r>
              <a:rPr lang="en-US" altLang="zh-CN" dirty="0"/>
              <a:t>Canfield</a:t>
            </a:r>
            <a:r>
              <a:rPr lang="zh-CN" altLang="en-US" dirty="0"/>
              <a:t> </a:t>
            </a:r>
            <a:r>
              <a:rPr lang="en-US" altLang="zh-CN" dirty="0"/>
              <a:t>book,</a:t>
            </a:r>
            <a:r>
              <a:rPr lang="zh-CN" altLang="en-US" dirty="0"/>
              <a:t> </a:t>
            </a:r>
            <a:r>
              <a:rPr lang="en-US" altLang="zh-CN" dirty="0"/>
              <a:t>ch3</a:t>
            </a:r>
            <a:r>
              <a:rPr lang="zh-CN" altLang="en-US" dirty="0"/>
              <a:t> </a:t>
            </a:r>
            <a:r>
              <a:rPr lang="en-US" altLang="zh-CN" dirty="0">
                <a:hlinkClick r:id="rId2"/>
              </a:rPr>
              <a:t>https://userpages.umbc.edu/~jianwu/is651/651book/is651-strapdown.php?f=is651-Chapter03.md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dirty="0"/>
              <a:t>https://www.w3schools.com</a:t>
            </a:r>
          </a:p>
        </p:txBody>
      </p:sp>
    </p:spTree>
    <p:extLst>
      <p:ext uri="{BB962C8B-B14F-4D97-AF65-F5344CB8AC3E}">
        <p14:creationId xmlns:p14="http://schemas.microsoft.com/office/powerpoint/2010/main" val="184555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D96F-AE79-A147-9495-EF5832B7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CDN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F6C5A-127F-9544-BFD1-DB1020FB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Optional: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CloudFront</a:t>
            </a:r>
            <a:r>
              <a:rPr lang="zh-CN" altLang="en-US" dirty="0"/>
              <a:t> </a:t>
            </a:r>
            <a:r>
              <a:rPr lang="en-US" altLang="zh-CN" dirty="0">
                <a:hlinkClick r:id="rId2"/>
              </a:rPr>
              <a:t>https://aws.amazon.com/cloudfront/</a:t>
            </a:r>
            <a:endParaRPr lang="en-US" altLang="zh-CN" dirty="0"/>
          </a:p>
          <a:p>
            <a:pPr lvl="1"/>
            <a:r>
              <a:rPr lang="en-US" altLang="zh-CN" dirty="0"/>
              <a:t>FBCDN</a:t>
            </a:r>
            <a:r>
              <a:rPr lang="zh-CN" altLang="en-US" dirty="0"/>
              <a:t> </a:t>
            </a:r>
            <a:r>
              <a:rPr lang="en-US" altLang="zh-CN" dirty="0">
                <a:hlinkClick r:id="rId3"/>
              </a:rPr>
              <a:t>https://research.fb.com/the-evolution-of-advanced-caching-in-the-facebook-cdn/</a:t>
            </a:r>
            <a:endParaRPr lang="en-US" altLang="zh-CN" dirty="0"/>
          </a:p>
          <a:p>
            <a:pPr lvl="1"/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CDN</a:t>
            </a:r>
            <a:r>
              <a:rPr lang="zh-CN" altLang="en-US" dirty="0"/>
              <a:t> </a:t>
            </a:r>
            <a:r>
              <a:rPr lang="en-US" altLang="zh-CN" dirty="0">
                <a:hlinkClick r:id="rId4"/>
              </a:rPr>
              <a:t>https://cloud.google.com/cdn/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525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61A7-734A-B94C-A46F-2CF81C94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4C0-176A-F14F-A38C-A8CA7E838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</a:p>
          <a:p>
            <a:r>
              <a:rPr lang="en-US" altLang="zh-CN" dirty="0"/>
              <a:t>Inside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</a:p>
          <a:p>
            <a:pPr lvl="1"/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1"/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Communication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54A6E-C83A-1840-AF56-A4773166D940}"/>
              </a:ext>
            </a:extLst>
          </p:cNvPr>
          <p:cNvSpPr/>
          <p:nvPr/>
        </p:nvSpPr>
        <p:spPr>
          <a:xfrm>
            <a:off x="4583156" y="59425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F8D6-5F10-4741-A05B-84C79272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Architectures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DBB6-5BEE-D747-A9C1-B1DE71A0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C4CFC-D16F-4149-BE7B-9A608E1B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36" y="783771"/>
            <a:ext cx="6383988" cy="5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7DB5-DC7F-F545-BF62-5036C5AF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15" y="620110"/>
            <a:ext cx="5367391" cy="6064927"/>
          </a:xfrm>
        </p:spPr>
        <p:txBody>
          <a:bodyPr>
            <a:normAutofit/>
          </a:bodyPr>
          <a:lstStyle/>
          <a:p>
            <a:r>
              <a:rPr lang="en-US" altLang="zh-CN" dirty="0"/>
              <a:t>External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</a:p>
          <a:p>
            <a:pPr lvl="1"/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(CDNs)</a:t>
            </a:r>
          </a:p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/>
            <a:r>
              <a:rPr lang="en-US" dirty="0"/>
              <a:t>Dispatches requests to the App Server Tier </a:t>
            </a:r>
          </a:p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/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Databases</a:t>
            </a:r>
            <a:endParaRPr lang="en-US" dirty="0"/>
          </a:p>
          <a:p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r>
              <a:rPr lang="en-US" altLang="zh-CN" dirty="0"/>
              <a:t>Misc.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1"/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75EDE-8280-8144-90E2-BC89C22D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68" y="708842"/>
            <a:ext cx="6346004" cy="57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DC90-21E3-1440-B75D-7909E8CB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2CD0-6D86-BB4F-A6A5-44D6EEE1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balancers</a:t>
            </a:r>
          </a:p>
          <a:p>
            <a:r>
              <a:rPr lang="en-US" altLang="zh-CN" dirty="0"/>
              <a:t>Routers</a:t>
            </a:r>
          </a:p>
          <a:p>
            <a:r>
              <a:rPr lang="en-US" altLang="zh-CN" dirty="0"/>
              <a:t>Switches</a:t>
            </a:r>
          </a:p>
          <a:p>
            <a:r>
              <a:rPr lang="en-US" altLang="zh-CN" dirty="0"/>
              <a:t>Firewalls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35192-79AE-4746-B9D3-4B8D365C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0" y="613954"/>
            <a:ext cx="6383988" cy="5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744B-9A72-0E41-A8B8-52397358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Takeaway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447F-6562-F144-884B-50A8E5BB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tradeoffs</a:t>
            </a:r>
          </a:p>
          <a:p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workload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choosing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</a:p>
          <a:p>
            <a:endParaRPr lang="en-US" altLang="zh-CN" dirty="0"/>
          </a:p>
          <a:p>
            <a:r>
              <a:rPr lang="en-US" altLang="zh-CN" dirty="0"/>
              <a:t>De-coupling</a:t>
            </a:r>
          </a:p>
          <a:p>
            <a:pPr lvl="1"/>
            <a:r>
              <a:rPr lang="en-US" altLang="zh-CN" dirty="0"/>
              <a:t>Pros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</a:t>
            </a:r>
          </a:p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balancing</a:t>
            </a:r>
          </a:p>
          <a:p>
            <a:pPr lvl="1"/>
            <a:r>
              <a:rPr lang="en-US" altLang="zh-CN" dirty="0"/>
              <a:t>Pros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241834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8B3D-D2D6-9744-9EC7-9D98CBED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70A8-CB0E-EE47-BA8C-1D29645F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11F72-9DD8-F14C-9178-A56587EC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69" y="2207453"/>
            <a:ext cx="7356392" cy="42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992C-BF3D-A041-89B7-B274B0B7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CE1890-4482-0E42-9429-DA8DC75D1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1899444"/>
            <a:ext cx="9334500" cy="4203700"/>
          </a:xfrm>
        </p:spPr>
      </p:pic>
    </p:spTree>
    <p:extLst>
      <p:ext uri="{BB962C8B-B14F-4D97-AF65-F5344CB8AC3E}">
        <p14:creationId xmlns:p14="http://schemas.microsoft.com/office/powerpoint/2010/main" val="165417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5D7B-242E-5A42-B862-E42206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2B373-6354-8744-8C06-8E8BE11E4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Akamai</a:t>
            </a:r>
          </a:p>
          <a:p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CDN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Youtube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Akamai-&gt;Cloud</a:t>
            </a:r>
            <a:r>
              <a:rPr lang="zh-CN" altLang="en-US" dirty="0"/>
              <a:t> </a:t>
            </a:r>
            <a:r>
              <a:rPr lang="en-US" altLang="zh-CN" dirty="0"/>
              <a:t>CDN)</a:t>
            </a:r>
          </a:p>
          <a:p>
            <a:r>
              <a:rPr lang="en-US" altLang="zh-CN" dirty="0"/>
              <a:t>Facebook</a:t>
            </a:r>
            <a:r>
              <a:rPr lang="zh-CN" altLang="en-US" dirty="0"/>
              <a:t> </a:t>
            </a:r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(FBCDN)</a:t>
            </a:r>
          </a:p>
          <a:p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CloudFront</a:t>
            </a:r>
          </a:p>
          <a:p>
            <a:pPr lvl="1"/>
            <a:r>
              <a:rPr lang="en-US" altLang="zh-CN" dirty="0"/>
              <a:t>Integrated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AWS</a:t>
            </a:r>
          </a:p>
          <a:p>
            <a:r>
              <a:rPr lang="en-US" altLang="zh-CN" dirty="0"/>
              <a:t>Flickr</a:t>
            </a:r>
          </a:p>
          <a:p>
            <a:pPr lvl="1"/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distribute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true</a:t>
            </a:r>
            <a:r>
              <a:rPr lang="zh-CN" altLang="en-US" dirty="0"/>
              <a:t> </a:t>
            </a:r>
            <a:r>
              <a:rPr lang="en-US" altLang="zh-CN" dirty="0"/>
              <a:t>CDN</a:t>
            </a:r>
            <a:r>
              <a:rPr lang="zh-CN" altLang="en-US" dirty="0"/>
              <a:t> </a:t>
            </a:r>
            <a:r>
              <a:rPr lang="en-US" altLang="zh-CN" dirty="0"/>
              <a:t>(Squid</a:t>
            </a:r>
            <a:r>
              <a:rPr lang="zh-CN" altLang="en-US" dirty="0"/>
              <a:t> </a:t>
            </a:r>
            <a:r>
              <a:rPr lang="en-US" altLang="zh-CN" dirty="0"/>
              <a:t>Cache)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5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326</Words>
  <Application>Microsoft Macintosh PowerPoint</Application>
  <PresentationFormat>Widescreen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IS 651: Distributed Systems Web Technologies</vt:lpstr>
      <vt:lpstr>Last Time</vt:lpstr>
      <vt:lpstr>Web Architectures</vt:lpstr>
      <vt:lpstr>PowerPoint Presentation</vt:lpstr>
      <vt:lpstr>The Glue</vt:lpstr>
      <vt:lpstr>Takeaway</vt:lpstr>
      <vt:lpstr>Web services</vt:lpstr>
      <vt:lpstr>Content Delivery Network</vt:lpstr>
      <vt:lpstr>Content Delivery Network</vt:lpstr>
      <vt:lpstr>Google Cloud CDN</vt:lpstr>
      <vt:lpstr>FBCDN</vt:lpstr>
      <vt:lpstr>Discussion: Collaborative Writing</vt:lpstr>
      <vt:lpstr>Discussion: Collaborative Writing</vt:lpstr>
      <vt:lpstr>Discussion: Collaborative Writing</vt:lpstr>
      <vt:lpstr>Reading List</vt:lpstr>
      <vt:lpstr>CDN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84</cp:revision>
  <dcterms:created xsi:type="dcterms:W3CDTF">2018-05-16T16:03:59Z</dcterms:created>
  <dcterms:modified xsi:type="dcterms:W3CDTF">2019-09-09T14:05:20Z</dcterms:modified>
</cp:coreProperties>
</file>