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307" r:id="rId4"/>
    <p:sldId id="308" r:id="rId5"/>
    <p:sldId id="258" r:id="rId6"/>
    <p:sldId id="306" r:id="rId7"/>
    <p:sldId id="261" r:id="rId8"/>
    <p:sldId id="259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271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4" r:id="rId32"/>
    <p:sldId id="283" r:id="rId33"/>
    <p:sldId id="285" r:id="rId34"/>
    <p:sldId id="287" r:id="rId35"/>
    <p:sldId id="288" r:id="rId36"/>
    <p:sldId id="289" r:id="rId37"/>
    <p:sldId id="290" r:id="rId38"/>
    <p:sldId id="295" r:id="rId39"/>
    <p:sldId id="296" r:id="rId40"/>
    <p:sldId id="297" r:id="rId41"/>
    <p:sldId id="298" r:id="rId42"/>
    <p:sldId id="300" r:id="rId43"/>
    <p:sldId id="299" r:id="rId44"/>
    <p:sldId id="302" r:id="rId45"/>
    <p:sldId id="291" r:id="rId46"/>
    <p:sldId id="292" r:id="rId47"/>
    <p:sldId id="293" r:id="rId48"/>
    <p:sldId id="294" r:id="rId49"/>
    <p:sldId id="301" r:id="rId50"/>
    <p:sldId id="303" r:id="rId51"/>
    <p:sldId id="304" r:id="rId52"/>
    <p:sldId id="305" r:id="rId53"/>
    <p:sldId id="286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2"/>
    <p:restoredTop sz="94694"/>
  </p:normalViewPr>
  <p:slideViewPr>
    <p:cSldViewPr snapToGrid="0" snapToObjects="1">
      <p:cViewPr varScale="1">
        <p:scale>
          <a:sx n="48" d="100"/>
          <a:sy n="48" d="100"/>
        </p:scale>
        <p:origin x="713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24212-2450-754B-A6DF-460A958D0355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A7803-8663-9A44-8E4D-B0BF5B4C4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26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A7803-8663-9A44-8E4D-B0BF5B4C49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41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A7803-8663-9A44-8E4D-B0BF5B4C49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21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A7803-8663-9A44-8E4D-B0BF5B4C49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13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A7803-8663-9A44-8E4D-B0BF5B4C49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81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A7803-8663-9A44-8E4D-B0BF5B4C49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54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A7803-8663-9A44-8E4D-B0BF5B4C494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84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A7803-8663-9A44-8E4D-B0BF5B4C494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74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A7803-8663-9A44-8E4D-B0BF5B4C494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2C203-9397-E640-A925-490D3E0A0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B99D95-72E4-074C-8787-1ACCA1746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8D0AE-ED55-644B-98B6-900A262E8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C8D26-0613-9547-B5AE-C0BE98CDA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0F945-1217-024D-B0C0-3C9101EBF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2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782A2-CB67-544E-B770-669A30BF9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B8273A-F78E-EB46-ADEA-5C2AD4308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F491F-B3DA-C641-87CC-25946C51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0C329-5938-FE4B-87FF-8F9F0FDB8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71DC7-9FAC-824E-9104-151E0F3E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1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722E68-3584-9641-9CE4-FC338C1150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13FD47-8CD3-A344-90AC-94A94D4F5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C607D-C833-3849-8F9B-84C239E10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2BF29-43AD-E440-A1A8-425B47EF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4E737-6636-DE43-8544-4CCF14BE8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9DCAA-2D6E-8340-B2A3-A1ACF5FA5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89416-851B-9D46-B18C-CD273C411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FBFEC-F1BC-324B-87A7-E55AF32C8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67494-B508-114D-AD60-6212AF67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D6784-C228-7043-BFFC-F0A009B2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3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24DC6-73EC-674A-8F72-AFFBCA9D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8CCF-9050-5043-BB17-EDD26202E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C15D4-DF73-3B4E-8AA3-6AAD19BCE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B5C05-1559-B942-A491-A5A0E0E13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EC239-1F82-2F4D-BFE2-015F76A40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2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A57EE-EE99-8947-9818-53E9973D9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3B52A-558F-4B48-BE05-778F3425FF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2DF48-7138-F442-82EA-CCE8F48D5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42D1E-2714-B142-B638-A69801868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86FC3-8BFB-B843-B754-1CA30CEED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509E7-66C0-9245-A310-6DCBE2FD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5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2CE05-5C83-A942-AF6A-6FF2DFF46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EBE1C-86CA-B244-83C7-FC08A162B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670E5-0524-E84F-8A47-9C83A4BA2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C314BA-FFF0-4E46-A948-1D507E14D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C988D7-2A45-5648-AD84-DDE0D8EA7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C659C4-2292-5446-B240-B5FB8D5DE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778DE3-0286-7B47-B120-7B6E74D56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72F113-32A5-AE4C-9D39-8ED2E458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25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436A-9123-894D-A16C-5BADE411A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6664CF-4CFE-1846-846A-3E96FFEDE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E0303D-4BF3-B445-B548-A3BBB5837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4F621-BDF9-234A-A8D2-7706E5DF8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3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056D51-E6C6-A848-A05D-E8B264AC0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D9B18B-621F-2446-99F8-8BDA41D84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482B8-BDC8-D242-B181-AE8550DAC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1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7F531-6ECA-2F4A-8431-99B8AFACF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06E44-CC7E-294E-A65A-D622BCEC4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8D24A4-C4A2-DE46-89B0-06DA7BCE8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3B144-9DBD-6B45-A29B-FD0EDC65C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87C35B-231B-FE40-8179-9FD3AED8D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A9166-0BE6-984F-88A3-C0C319BF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70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B5A6-ED44-244F-8E9D-8708DC205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087CCE-9951-6348-89E5-031A6FBC0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3F4B3-C0E0-F44E-8CB6-7BA2DC5F6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5E7D22-E8C4-5148-A08F-6D3D1909D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49551-F35B-A244-BDCB-A6BF12AF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1D762-7F2E-514A-A244-FBD093124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5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76A626-889E-7842-8619-0C07C7D6E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BF348-38AC-1C44-A4AF-4490D8FDA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EF879-12DA-D04F-8A4E-7A2157CEA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7702D-BB54-EF40-933B-1C3A71FCB926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2929F-BC0B-8642-86E5-5938F9BFC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84C60-5F00-A24D-8F77-6B478D7F0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6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sduan.informationsystems.umbc.edu/index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userpages.umbc.edu/~jianwu/is651/651book/is651-strapdown.php?f=is651-Chapter03.m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00C3A-3D79-F54C-BAA5-73B7DF5EEB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651:</a:t>
            </a:r>
            <a:r>
              <a:rPr lang="zh-CN" altLang="en-US" dirty="0"/>
              <a:t> </a:t>
            </a:r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  <a:br>
              <a:rPr lang="en-US" altLang="zh-CN" dirty="0"/>
            </a:br>
            <a:r>
              <a:rPr lang="en-US" altLang="zh-CN" dirty="0"/>
              <a:t>Web</a:t>
            </a:r>
            <a:r>
              <a:rPr lang="zh-CN" altLang="en-US" dirty="0"/>
              <a:t> </a:t>
            </a:r>
            <a:r>
              <a:rPr lang="en-US" altLang="zh-CN" dirty="0"/>
              <a:t>Technologies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C2F67-F984-714D-8BBF-F64A3B40E5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err="1"/>
              <a:t>Sisi</a:t>
            </a:r>
            <a:r>
              <a:rPr lang="zh-CN" altLang="en-US" dirty="0"/>
              <a:t> </a:t>
            </a:r>
            <a:r>
              <a:rPr lang="en-US" altLang="zh-CN" dirty="0" err="1"/>
              <a:t>Duan</a:t>
            </a:r>
            <a:endParaRPr lang="en-US" altLang="zh-CN" dirty="0"/>
          </a:p>
          <a:p>
            <a:r>
              <a:rPr lang="en-US" altLang="zh-CN" dirty="0"/>
              <a:t>Assistant</a:t>
            </a:r>
            <a:r>
              <a:rPr lang="zh-CN" altLang="en-US" dirty="0"/>
              <a:t> </a:t>
            </a:r>
            <a:r>
              <a:rPr lang="en-US" altLang="zh-CN" dirty="0"/>
              <a:t>Professor</a:t>
            </a:r>
          </a:p>
          <a:p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</a:p>
          <a:p>
            <a:r>
              <a:rPr lang="en-US" altLang="zh-CN" dirty="0" err="1"/>
              <a:t>sduan@umbc.edu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86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6F58A-9C6C-B346-8ECD-D57D9FF07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3-tier</a:t>
            </a:r>
            <a:r>
              <a:rPr lang="zh-CN" altLang="en-US" dirty="0"/>
              <a:t> </a:t>
            </a:r>
            <a:r>
              <a:rPr lang="en-US" altLang="zh-CN" dirty="0"/>
              <a:t>architecture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5B086-DAEE-6E40-8602-9D963D392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36423"/>
            <a:ext cx="10515600" cy="2140540"/>
          </a:xfrm>
        </p:spPr>
        <p:txBody>
          <a:bodyPr/>
          <a:lstStyle/>
          <a:p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good/bad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architecture?</a:t>
            </a:r>
          </a:p>
          <a:p>
            <a:pPr lvl="1"/>
            <a:r>
              <a:rPr lang="en-US" altLang="zh-CN" dirty="0"/>
              <a:t>+</a:t>
            </a:r>
            <a:r>
              <a:rPr lang="zh-CN" altLang="en-US" dirty="0"/>
              <a:t> </a:t>
            </a:r>
            <a:r>
              <a:rPr lang="en-US" altLang="zh-CN" dirty="0"/>
              <a:t>Modularity,</a:t>
            </a:r>
            <a:r>
              <a:rPr lang="zh-CN" altLang="en-US" dirty="0"/>
              <a:t> </a:t>
            </a:r>
            <a:r>
              <a:rPr lang="en-US" altLang="zh-CN" dirty="0"/>
              <a:t>better</a:t>
            </a:r>
            <a:r>
              <a:rPr lang="zh-CN" altLang="en-US" dirty="0"/>
              <a:t> </a:t>
            </a:r>
            <a:r>
              <a:rPr lang="en-US" altLang="zh-CN" dirty="0"/>
              <a:t>reliability/scalability</a:t>
            </a:r>
          </a:p>
          <a:p>
            <a:pPr lvl="1"/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dirty="0"/>
              <a:t>poor</a:t>
            </a:r>
            <a:r>
              <a:rPr lang="zh-CN" altLang="en-US" dirty="0"/>
              <a:t> </a:t>
            </a:r>
            <a:r>
              <a:rPr lang="en-US" altLang="zh-CN" dirty="0"/>
              <a:t>latency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F5B900-564B-604C-8C6A-FBEE9013B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153" y="1323249"/>
            <a:ext cx="2767149" cy="23474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74AA2B-94B4-6E4C-A45B-55CA8818D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789" y="1155640"/>
            <a:ext cx="3814172" cy="251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9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01AC5-6E59-E94D-B445-47DDF7FBE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Client-Side</a:t>
            </a:r>
            <a:r>
              <a:rPr lang="zh-CN" altLang="en-US" dirty="0"/>
              <a:t> </a:t>
            </a:r>
            <a:r>
              <a:rPr lang="en-US" altLang="zh-CN" dirty="0"/>
              <a:t>Computation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BC0F2-BB76-A348-91DC-0368C79ED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70449"/>
            <a:ext cx="10515600" cy="1306513"/>
          </a:xfrm>
        </p:spPr>
        <p:txBody>
          <a:bodyPr/>
          <a:lstStyle/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reality,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line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much</a:t>
            </a:r>
            <a:r>
              <a:rPr lang="zh-CN" altLang="en-US" dirty="0"/>
              <a:t> </a:t>
            </a:r>
            <a:r>
              <a:rPr lang="en-US" altLang="zh-CN" dirty="0"/>
              <a:t>fuzzier…</a:t>
            </a:r>
          </a:p>
          <a:p>
            <a:r>
              <a:rPr lang="en-US" altLang="zh-CN" dirty="0"/>
              <a:t>Discussion:</a:t>
            </a:r>
            <a:r>
              <a:rPr lang="zh-CN" altLang="en-US" dirty="0"/>
              <a:t> </a:t>
            </a:r>
            <a:r>
              <a:rPr lang="en-US" altLang="zh-CN" dirty="0"/>
              <a:t>Why?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B5DB2C-F3DE-1845-B719-84DE06C64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599" y="1345475"/>
            <a:ext cx="6677090" cy="33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45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7F8D6-5F10-4741-A05B-84C792722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Real</a:t>
            </a:r>
            <a:r>
              <a:rPr lang="zh-CN" altLang="en-US" dirty="0"/>
              <a:t> </a:t>
            </a:r>
            <a:r>
              <a:rPr lang="en-US" altLang="zh-CN" dirty="0"/>
              <a:t>Architectures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ADBB6-5BEE-D747-A9C1-B1DE71A05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Layer</a:t>
            </a:r>
          </a:p>
          <a:p>
            <a:pPr lvl="1"/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constitutes</a:t>
            </a:r>
            <a:r>
              <a:rPr lang="zh-CN" altLang="en-US" dirty="0"/>
              <a:t> </a:t>
            </a:r>
            <a:r>
              <a:rPr lang="en-US" altLang="zh-CN" dirty="0"/>
              <a:t>it?</a:t>
            </a:r>
          </a:p>
          <a:p>
            <a:pPr lvl="1"/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does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do?</a:t>
            </a:r>
          </a:p>
          <a:p>
            <a:pPr lvl="1"/>
            <a:r>
              <a:rPr lang="en-US" altLang="zh-CN" dirty="0"/>
              <a:t>Hardware</a:t>
            </a:r>
            <a:r>
              <a:rPr lang="zh-CN" altLang="en-US" dirty="0"/>
              <a:t> </a:t>
            </a:r>
            <a:r>
              <a:rPr lang="en-US" altLang="zh-CN" dirty="0"/>
              <a:t>requirements</a:t>
            </a:r>
          </a:p>
          <a:p>
            <a:pPr lvl="1"/>
            <a:r>
              <a:rPr lang="en-US" altLang="zh-CN" dirty="0"/>
              <a:t>Deployment</a:t>
            </a:r>
            <a:r>
              <a:rPr lang="zh-CN" altLang="en-US" dirty="0"/>
              <a:t> </a:t>
            </a:r>
            <a:r>
              <a:rPr lang="en-US" altLang="zh-CN" dirty="0"/>
              <a:t>choices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0C4CFC-D16F-4149-BE7B-9A608E1BD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147" y="783771"/>
            <a:ext cx="6383988" cy="57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00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441060-14AC-D74B-878D-EB9E1961D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845" y="749580"/>
            <a:ext cx="6913155" cy="57808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5F5CF7-E16D-9F44-B247-781F9ACB7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External</a:t>
            </a:r>
            <a:r>
              <a:rPr lang="zh-CN" altLang="en-US" dirty="0"/>
              <a:t> </a:t>
            </a:r>
            <a:r>
              <a:rPr lang="en-US" altLang="zh-CN" dirty="0"/>
              <a:t>Caching</a:t>
            </a:r>
            <a:r>
              <a:rPr lang="zh-CN" altLang="en-US" dirty="0"/>
              <a:t> </a:t>
            </a:r>
            <a:r>
              <a:rPr lang="en-US" altLang="zh-CN" dirty="0"/>
              <a:t>Tier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27DB5-DC7F-F545-BF62-5036C5AF0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67391" cy="4351338"/>
          </a:xfrm>
        </p:spPr>
        <p:txBody>
          <a:bodyPr/>
          <a:lstStyle/>
          <a:p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it?</a:t>
            </a:r>
          </a:p>
          <a:p>
            <a:pPr lvl="1"/>
            <a:r>
              <a:rPr lang="en-US" altLang="zh-CN" dirty="0"/>
              <a:t>Content-delivery</a:t>
            </a:r>
            <a:r>
              <a:rPr lang="zh-CN" altLang="en-US" dirty="0"/>
              <a:t> </a:t>
            </a:r>
            <a:r>
              <a:rPr lang="en-US" altLang="zh-CN" dirty="0"/>
              <a:t>networks</a:t>
            </a:r>
            <a:r>
              <a:rPr lang="zh-CN" altLang="en-US" dirty="0"/>
              <a:t> </a:t>
            </a:r>
            <a:r>
              <a:rPr lang="en-US" altLang="zh-CN" dirty="0"/>
              <a:t>(CDNs)</a:t>
            </a:r>
          </a:p>
          <a:p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does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do?</a:t>
            </a:r>
          </a:p>
          <a:p>
            <a:pPr lvl="1"/>
            <a:r>
              <a:rPr lang="en-US" altLang="zh-CN" dirty="0"/>
              <a:t>Caches</a:t>
            </a:r>
            <a:r>
              <a:rPr lang="zh-CN" altLang="en-US" dirty="0"/>
              <a:t> </a:t>
            </a:r>
            <a:r>
              <a:rPr lang="en-US" altLang="zh-CN" dirty="0"/>
              <a:t>outbound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</a:p>
          <a:p>
            <a:pPr lvl="1"/>
            <a:r>
              <a:rPr lang="en-US" altLang="zh-CN" dirty="0"/>
              <a:t>Images,</a:t>
            </a:r>
            <a:r>
              <a:rPr lang="zh-CN" altLang="en-US" dirty="0"/>
              <a:t> </a:t>
            </a:r>
            <a:r>
              <a:rPr lang="en-US" altLang="zh-CN" dirty="0"/>
              <a:t>CSS,</a:t>
            </a:r>
            <a:r>
              <a:rPr lang="zh-CN" altLang="en-US" dirty="0"/>
              <a:t> </a:t>
            </a:r>
            <a:r>
              <a:rPr lang="en-US" altLang="zh-CN" dirty="0"/>
              <a:t>XML,</a:t>
            </a:r>
            <a:r>
              <a:rPr lang="zh-CN" altLang="en-US" dirty="0"/>
              <a:t> </a:t>
            </a:r>
            <a:r>
              <a:rPr lang="en-US" altLang="zh-CN" dirty="0"/>
              <a:t>HTML,</a:t>
            </a:r>
            <a:r>
              <a:rPr lang="zh-CN" altLang="en-US" dirty="0"/>
              <a:t> </a:t>
            </a:r>
            <a:r>
              <a:rPr lang="en-US" altLang="zh-CN" dirty="0"/>
              <a:t>pictures,</a:t>
            </a:r>
            <a:r>
              <a:rPr lang="zh-CN" altLang="en-US" dirty="0"/>
              <a:t> </a:t>
            </a:r>
            <a:r>
              <a:rPr lang="en-US" altLang="zh-CN" dirty="0"/>
              <a:t>videos,</a:t>
            </a:r>
            <a:r>
              <a:rPr lang="zh-CN" altLang="en-US" dirty="0"/>
              <a:t> </a:t>
            </a:r>
            <a:r>
              <a:rPr lang="en-US" altLang="zh-CN" dirty="0"/>
              <a:t>etc.</a:t>
            </a:r>
          </a:p>
          <a:p>
            <a:pPr lvl="1"/>
            <a:r>
              <a:rPr lang="en-US" altLang="zh-CN" dirty="0"/>
              <a:t>Denial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service</a:t>
            </a:r>
            <a:r>
              <a:rPr lang="zh-CN" altLang="en-US" dirty="0"/>
              <a:t> </a:t>
            </a:r>
            <a:r>
              <a:rPr lang="en-US" altLang="zh-CN" dirty="0"/>
              <a:t>defense</a:t>
            </a:r>
          </a:p>
          <a:p>
            <a:pPr lvl="1"/>
            <a:r>
              <a:rPr lang="en-US" altLang="zh-CN" dirty="0"/>
              <a:t>Cache</a:t>
            </a:r>
            <a:r>
              <a:rPr lang="zh-CN" altLang="en-US" dirty="0"/>
              <a:t> </a:t>
            </a:r>
            <a:r>
              <a:rPr lang="en-US" altLang="zh-CN" dirty="0"/>
              <a:t>may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close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2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AE7A0A-69D5-5048-B839-B7D57A33B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845" y="749580"/>
            <a:ext cx="6913155" cy="57808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5F5CF7-E16D-9F44-B247-781F9ACB7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External</a:t>
            </a:r>
            <a:r>
              <a:rPr lang="zh-CN" altLang="en-US" dirty="0"/>
              <a:t> </a:t>
            </a:r>
            <a:r>
              <a:rPr lang="en-US" altLang="zh-CN" dirty="0"/>
              <a:t>Caching</a:t>
            </a:r>
            <a:r>
              <a:rPr lang="zh-CN" altLang="en-US" dirty="0"/>
              <a:t> </a:t>
            </a:r>
            <a:r>
              <a:rPr lang="en-US" altLang="zh-CN" dirty="0"/>
              <a:t>Tier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27DB5-DC7F-F545-BF62-5036C5AF0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67391" cy="4351338"/>
          </a:xfrm>
        </p:spPr>
        <p:txBody>
          <a:bodyPr/>
          <a:lstStyle/>
          <a:p>
            <a:r>
              <a:rPr lang="en-US" altLang="zh-CN" dirty="0"/>
              <a:t>Hardware</a:t>
            </a:r>
            <a:r>
              <a:rPr lang="zh-CN" altLang="en-US" dirty="0"/>
              <a:t> </a:t>
            </a:r>
            <a:r>
              <a:rPr lang="en-US" altLang="zh-CN" dirty="0"/>
              <a:t>requirements</a:t>
            </a:r>
          </a:p>
          <a:p>
            <a:pPr lvl="1"/>
            <a:r>
              <a:rPr lang="en-US" altLang="zh-CN" dirty="0"/>
              <a:t>Lots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</a:p>
          <a:p>
            <a:pPr lvl="1"/>
            <a:r>
              <a:rPr lang="en-US" altLang="zh-CN" dirty="0"/>
              <a:t>Moderate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little</a:t>
            </a:r>
            <a:r>
              <a:rPr lang="zh-CN" altLang="en-US" dirty="0"/>
              <a:t> </a:t>
            </a:r>
            <a:r>
              <a:rPr lang="en-US" altLang="zh-CN" dirty="0"/>
              <a:t>CPU</a:t>
            </a:r>
          </a:p>
          <a:p>
            <a:pPr lvl="1"/>
            <a:r>
              <a:rPr lang="en-US" altLang="zh-CN" dirty="0"/>
              <a:t>Fast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</a:p>
          <a:p>
            <a:pPr lvl="1"/>
            <a:r>
              <a:rPr lang="en-US" altLang="zh-CN" dirty="0"/>
              <a:t>Potentially</a:t>
            </a:r>
            <a:r>
              <a:rPr lang="zh-CN" altLang="en-US" dirty="0"/>
              <a:t> </a:t>
            </a:r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across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791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43FDEC-BAE8-034A-B8EA-220275D63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720" y="568779"/>
            <a:ext cx="6782098" cy="58320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1E17F0-B2EF-A546-AF69-BE2C0EC99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Front-end</a:t>
            </a:r>
            <a:r>
              <a:rPr lang="zh-CN" altLang="en-US" dirty="0"/>
              <a:t> </a:t>
            </a:r>
            <a:r>
              <a:rPr lang="en-US" altLang="zh-CN" dirty="0"/>
              <a:t>Tier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FB643-56FD-4C4F-B861-8D2ACE7EA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470133" cy="4575175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it?</a:t>
            </a:r>
          </a:p>
          <a:p>
            <a:pPr lvl="1"/>
            <a:r>
              <a:rPr lang="en-US" altLang="zh-CN" dirty="0"/>
              <a:t>Apache</a:t>
            </a:r>
          </a:p>
          <a:p>
            <a:pPr lvl="1"/>
            <a:r>
              <a:rPr lang="en-US" altLang="zh-CN" dirty="0" err="1"/>
              <a:t>Thttpd</a:t>
            </a:r>
            <a:endParaRPr lang="en-US" altLang="zh-CN" dirty="0"/>
          </a:p>
          <a:p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does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do?</a:t>
            </a:r>
          </a:p>
          <a:p>
            <a:pPr lvl="1"/>
            <a:r>
              <a:rPr lang="en-US" altLang="zh-CN" dirty="0"/>
              <a:t>http,</a:t>
            </a:r>
            <a:r>
              <a:rPr lang="zh-CN" altLang="en-US" dirty="0"/>
              <a:t> </a:t>
            </a:r>
            <a:r>
              <a:rPr lang="en-US" altLang="zh-CN" dirty="0"/>
              <a:t>https</a:t>
            </a:r>
          </a:p>
          <a:p>
            <a:pPr lvl="1"/>
            <a:r>
              <a:rPr lang="en-US" dirty="0"/>
              <a:t>Serves static content from disk </a:t>
            </a:r>
          </a:p>
          <a:p>
            <a:pPr lvl="1"/>
            <a:r>
              <a:rPr lang="en-US" dirty="0"/>
              <a:t>Generates dynamic content</a:t>
            </a:r>
          </a:p>
          <a:p>
            <a:pPr lvl="2"/>
            <a:r>
              <a:rPr lang="en-US" dirty="0"/>
              <a:t>CGI/PHP/python/Django/.. </a:t>
            </a:r>
          </a:p>
          <a:p>
            <a:pPr lvl="1"/>
            <a:r>
              <a:rPr lang="en-US" dirty="0"/>
              <a:t>Dispatches requests to the App Server Tier </a:t>
            </a:r>
          </a:p>
          <a:p>
            <a:pPr lvl="2"/>
            <a:r>
              <a:rPr lang="en-US" dirty="0"/>
              <a:t>Tomcat, </a:t>
            </a:r>
            <a:r>
              <a:rPr lang="en-US" dirty="0" err="1"/>
              <a:t>Weblogic</a:t>
            </a:r>
            <a:r>
              <a:rPr lang="en-US" dirty="0"/>
              <a:t>, </a:t>
            </a:r>
            <a:r>
              <a:rPr lang="en-US" dirty="0" err="1"/>
              <a:t>Websphere</a:t>
            </a:r>
            <a:r>
              <a:rPr lang="en-US" dirty="0"/>
              <a:t>, </a:t>
            </a:r>
            <a:r>
              <a:rPr lang="en-US" dirty="0" err="1"/>
              <a:t>JRun</a:t>
            </a:r>
            <a:r>
              <a:rPr lang="en-US" dirty="0"/>
              <a:t>, ... 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37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8C62EB-5DC7-EC4D-AFDE-019CF91D1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720" y="568779"/>
            <a:ext cx="6782098" cy="58320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1E17F0-B2EF-A546-AF69-BE2C0EC99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Front-end</a:t>
            </a:r>
            <a:r>
              <a:rPr lang="zh-CN" altLang="en-US" dirty="0"/>
              <a:t> </a:t>
            </a:r>
            <a:r>
              <a:rPr lang="en-US" altLang="zh-CN" dirty="0"/>
              <a:t>Tier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FB643-56FD-4C4F-B861-8D2ACE7EA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470133" cy="4575175"/>
          </a:xfrm>
        </p:spPr>
        <p:txBody>
          <a:bodyPr>
            <a:normAutofit/>
          </a:bodyPr>
          <a:lstStyle/>
          <a:p>
            <a:r>
              <a:rPr lang="en-US" altLang="zh-CN" dirty="0"/>
              <a:t>Hardware</a:t>
            </a:r>
            <a:r>
              <a:rPr lang="zh-CN" altLang="en-US" dirty="0"/>
              <a:t> </a:t>
            </a:r>
            <a:r>
              <a:rPr lang="en-US" altLang="zh-CN" dirty="0"/>
              <a:t>requirements</a:t>
            </a:r>
          </a:p>
          <a:p>
            <a:pPr lvl="1"/>
            <a:r>
              <a:rPr lang="en-US" dirty="0"/>
              <a:t>Lots and lots of memory </a:t>
            </a:r>
          </a:p>
          <a:p>
            <a:pPr lvl="2"/>
            <a:r>
              <a:rPr lang="en-US" dirty="0"/>
              <a:t>Memory is main bottleneck in web serving </a:t>
            </a:r>
          </a:p>
          <a:p>
            <a:pPr lvl="1"/>
            <a:r>
              <a:rPr lang="en-US" dirty="0"/>
              <a:t>CPU depends on usage</a:t>
            </a:r>
          </a:p>
          <a:p>
            <a:pPr lvl="2"/>
            <a:r>
              <a:rPr lang="en-US" dirty="0"/>
              <a:t>Dynamic pages need CPU</a:t>
            </a:r>
          </a:p>
          <a:p>
            <a:pPr lvl="2"/>
            <a:r>
              <a:rPr lang="en-US" dirty="0"/>
              <a:t>Static pages need little CPU </a:t>
            </a:r>
          </a:p>
          <a:p>
            <a:pPr lvl="1"/>
            <a:r>
              <a:rPr lang="en-US" dirty="0"/>
              <a:t>Cheap slow disk is enough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535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2DEA4-F138-DE46-ABE2-A04313C9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  <a:r>
              <a:rPr lang="zh-CN" altLang="en-US" dirty="0"/>
              <a:t> </a:t>
            </a:r>
            <a:r>
              <a:rPr lang="en-US" altLang="zh-CN" dirty="0"/>
              <a:t>Tier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A387A-944E-F042-8179-1E16D03C2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49091" cy="4351338"/>
          </a:xfrm>
        </p:spPr>
        <p:txBody>
          <a:bodyPr/>
          <a:lstStyle/>
          <a:p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does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do?</a:t>
            </a:r>
          </a:p>
          <a:p>
            <a:pPr lvl="1"/>
            <a:r>
              <a:rPr lang="en-US" dirty="0"/>
              <a:t>Dynamic page processing </a:t>
            </a:r>
          </a:p>
          <a:p>
            <a:pPr lvl="2"/>
            <a:r>
              <a:rPr lang="en-US" dirty="0"/>
              <a:t>ASP,JSP </a:t>
            </a:r>
          </a:p>
          <a:p>
            <a:pPr lvl="1"/>
            <a:r>
              <a:rPr lang="en-US" dirty="0"/>
              <a:t>Internal services </a:t>
            </a:r>
          </a:p>
          <a:p>
            <a:pPr lvl="2"/>
            <a:r>
              <a:rPr lang="en-US" altLang="zh-CN" dirty="0"/>
              <a:t>Search,</a:t>
            </a:r>
            <a:r>
              <a:rPr lang="zh-CN" altLang="en-US" dirty="0"/>
              <a:t> </a:t>
            </a:r>
            <a:r>
              <a:rPr lang="en-US" altLang="zh-CN" dirty="0"/>
              <a:t>processing</a:t>
            </a:r>
            <a:r>
              <a:rPr lang="zh-CN" altLang="en-US" dirty="0"/>
              <a:t> </a:t>
            </a:r>
            <a:r>
              <a:rPr lang="en-US" altLang="zh-CN" dirty="0"/>
              <a:t>payments</a:t>
            </a:r>
          </a:p>
          <a:p>
            <a:pPr lvl="2"/>
            <a:r>
              <a:rPr lang="en-US" altLang="zh-CN" dirty="0"/>
              <a:t>Varies</a:t>
            </a:r>
            <a:r>
              <a:rPr lang="zh-CN" altLang="en-US" dirty="0"/>
              <a:t> </a:t>
            </a:r>
            <a:r>
              <a:rPr lang="en-US" altLang="zh-CN" dirty="0"/>
              <a:t>depending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websites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AE12D5-FB94-2D46-B5AC-27E47B598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668" y="1027906"/>
            <a:ext cx="6438537" cy="55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9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32D4A9-BB0C-8943-B02B-99EFCB7BC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668" y="1027906"/>
            <a:ext cx="6438537" cy="55365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D2DEA4-F138-DE46-ABE2-A04313C9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  <a:r>
              <a:rPr lang="zh-CN" altLang="en-US" dirty="0"/>
              <a:t> </a:t>
            </a:r>
            <a:r>
              <a:rPr lang="en-US" altLang="zh-CN" dirty="0"/>
              <a:t>Tier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A387A-944E-F042-8179-1E16D03C2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49091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does it work? </a:t>
            </a:r>
          </a:p>
          <a:p>
            <a:r>
              <a:rPr lang="en-US" dirty="0"/>
              <a:t>1. Web Tier generates the request using </a:t>
            </a:r>
          </a:p>
          <a:p>
            <a:pPr lvl="1"/>
            <a:r>
              <a:rPr lang="en-US" i="1" dirty="0"/>
              <a:t>Home-brewed RPC </a:t>
            </a:r>
            <a:endParaRPr lang="en-US" dirty="0"/>
          </a:p>
          <a:p>
            <a:pPr lvl="1"/>
            <a:r>
              <a:rPr lang="en-US" i="1" dirty="0"/>
              <a:t>REST </a:t>
            </a:r>
            <a:endParaRPr lang="en-US" dirty="0"/>
          </a:p>
          <a:p>
            <a:pPr lvl="1"/>
            <a:r>
              <a:rPr lang="en-US" i="1" dirty="0" err="1"/>
              <a:t>Corba</a:t>
            </a:r>
            <a:r>
              <a:rPr lang="en-US" i="1" dirty="0"/>
              <a:t> </a:t>
            </a:r>
            <a:endParaRPr lang="en-US" dirty="0"/>
          </a:p>
          <a:p>
            <a:pPr lvl="1"/>
            <a:r>
              <a:rPr lang="en-US" dirty="0"/>
              <a:t>Java RMI </a:t>
            </a:r>
          </a:p>
          <a:p>
            <a:pPr lvl="1"/>
            <a:r>
              <a:rPr lang="en-US" i="1" dirty="0"/>
              <a:t>SOAP </a:t>
            </a:r>
            <a:endParaRPr lang="en-US" dirty="0"/>
          </a:p>
          <a:p>
            <a:pPr lvl="1"/>
            <a:r>
              <a:rPr lang="en-US" i="1" dirty="0"/>
              <a:t>XMLRPC </a:t>
            </a:r>
            <a:endParaRPr lang="en-US" dirty="0"/>
          </a:p>
          <a:p>
            <a:pPr fontAlgn="auto"/>
            <a:r>
              <a:rPr lang="en-US" altLang="zh-CN" dirty="0"/>
              <a:t>2.</a:t>
            </a:r>
            <a:r>
              <a:rPr lang="zh-CN" altLang="en-US" dirty="0"/>
              <a:t> </a:t>
            </a:r>
            <a:r>
              <a:rPr lang="en-US" dirty="0"/>
              <a:t>App Server processes request and responds </a:t>
            </a:r>
          </a:p>
        </p:txBody>
      </p:sp>
    </p:spTree>
    <p:extLst>
      <p:ext uri="{BB962C8B-B14F-4D97-AF65-F5344CB8AC3E}">
        <p14:creationId xmlns:p14="http://schemas.microsoft.com/office/powerpoint/2010/main" val="3951355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8A14B9-8173-8248-8396-18A4A2036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668" y="1027906"/>
            <a:ext cx="6438537" cy="55365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D2DEA4-F138-DE46-ABE2-A04313C9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  <a:r>
              <a:rPr lang="zh-CN" altLang="en-US" dirty="0"/>
              <a:t> </a:t>
            </a:r>
            <a:r>
              <a:rPr lang="en-US" altLang="zh-CN" dirty="0"/>
              <a:t>Tier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A387A-944E-F042-8179-1E16D03C2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49091" cy="4351338"/>
          </a:xfrm>
        </p:spPr>
        <p:txBody>
          <a:bodyPr>
            <a:normAutofit/>
          </a:bodyPr>
          <a:lstStyle/>
          <a:p>
            <a:r>
              <a:rPr lang="en-US" altLang="zh-CN" dirty="0"/>
              <a:t>Decoupling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services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GOOD!</a:t>
            </a:r>
          </a:p>
          <a:p>
            <a:pPr lvl="1"/>
            <a:r>
              <a:rPr lang="en-US" dirty="0"/>
              <a:t>Manage Complexity using well-defined APIs </a:t>
            </a:r>
          </a:p>
          <a:p>
            <a:pPr lvl="1"/>
            <a:endParaRPr lang="en-US" altLang="zh-CN" dirty="0"/>
          </a:p>
          <a:p>
            <a:r>
              <a:rPr lang="en-US" dirty="0"/>
              <a:t>BUT: remote calling overhead can be expensive! </a:t>
            </a:r>
          </a:p>
          <a:p>
            <a:pPr lvl="1"/>
            <a:r>
              <a:rPr lang="en-US" dirty="0"/>
              <a:t>Marshaling of data, sockets, net latency, ...</a:t>
            </a:r>
          </a:p>
          <a:p>
            <a:pPr lvl="1"/>
            <a:r>
              <a:rPr lang="en-US" dirty="0"/>
              <a:t>SOAP, XMLRPC ... don’t scale that well... </a:t>
            </a:r>
          </a:p>
          <a:p>
            <a:pPr marL="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98761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9F11F-70D5-D340-8D26-B1D4DEA50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Recall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4FE82-A224-2144-AA2B-A8C0DC103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Define</a:t>
            </a:r>
            <a:r>
              <a:rPr lang="zh-CN" altLang="en-US" dirty="0"/>
              <a:t> </a:t>
            </a:r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</a:p>
          <a:p>
            <a:pPr lvl="1"/>
            <a:r>
              <a:rPr lang="en-US" altLang="zh-CN" dirty="0"/>
              <a:t>A distributed system consists of multiple autonomous computers that communicate through a computer network. The computers interact with each other in order to achieve a common goal.</a:t>
            </a:r>
          </a:p>
          <a:p>
            <a:pPr lvl="1"/>
            <a:r>
              <a:rPr lang="en-US" dirty="0"/>
              <a:t>A distributed system is a system in which I can’t do my work because some computer that I’ve never even heard of has failed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09DB30-2995-F04B-914D-A34B9CB794AA}"/>
              </a:ext>
            </a:extLst>
          </p:cNvPr>
          <p:cNvSpPr/>
          <p:nvPr/>
        </p:nvSpPr>
        <p:spPr>
          <a:xfrm>
            <a:off x="9225929" y="5809812"/>
            <a:ext cx="852158" cy="502088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D3176B-D3A2-7B49-9A85-D8F0F0963B54}"/>
              </a:ext>
            </a:extLst>
          </p:cNvPr>
          <p:cNvSpPr txBox="1"/>
          <p:nvPr/>
        </p:nvSpPr>
        <p:spPr>
          <a:xfrm>
            <a:off x="-1458656" y="2301866"/>
            <a:ext cx="143801" cy="221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319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8C0948-1B91-D94F-AAE0-7FB6696AC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668" y="1027906"/>
            <a:ext cx="6438537" cy="55365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D2DEA4-F138-DE46-ABE2-A04313C9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  <a:r>
              <a:rPr lang="zh-CN" altLang="en-US" dirty="0"/>
              <a:t> </a:t>
            </a:r>
            <a:r>
              <a:rPr lang="en-US" altLang="zh-CN" dirty="0"/>
              <a:t>Tier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A387A-944E-F042-8179-1E16D03C2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55067" cy="4351338"/>
          </a:xfrm>
        </p:spPr>
        <p:txBody>
          <a:bodyPr>
            <a:normAutofit/>
          </a:bodyPr>
          <a:lstStyle/>
          <a:p>
            <a:r>
              <a:rPr lang="en-US" altLang="zh-CN" dirty="0"/>
              <a:t>H</a:t>
            </a:r>
            <a:r>
              <a:rPr lang="en-US" dirty="0"/>
              <a:t>ardware requirements</a:t>
            </a:r>
          </a:p>
          <a:p>
            <a:pPr lvl="1"/>
            <a:r>
              <a:rPr lang="en-US" dirty="0"/>
              <a:t>Lots and lots and lots of memory </a:t>
            </a:r>
          </a:p>
          <a:p>
            <a:r>
              <a:rPr lang="en-US" dirty="0"/>
              <a:t>App Servers are very memory hungry</a:t>
            </a:r>
          </a:p>
          <a:p>
            <a:pPr lvl="1"/>
            <a:r>
              <a:rPr lang="en-US" dirty="0"/>
              <a:t>Fast CPU required, and lots of the</a:t>
            </a:r>
            <a:r>
              <a:rPr lang="en-US" altLang="zh-CN" dirty="0"/>
              <a:t>m</a:t>
            </a:r>
            <a:endParaRPr lang="en-US" dirty="0"/>
          </a:p>
          <a:p>
            <a:pPr lvl="1"/>
            <a:r>
              <a:rPr lang="en-US" dirty="0"/>
              <a:t>Disk typically isn’t needed </a:t>
            </a:r>
          </a:p>
          <a:p>
            <a:r>
              <a:rPr lang="en-US" dirty="0"/>
              <a:t>(This will be an expensive machine.)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6908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0BE7B2-AC8E-0949-ACE1-D0F24DEA9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99" y="861423"/>
            <a:ext cx="6320064" cy="5721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FC68DC-0CE6-1649-B838-468119655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Database</a:t>
            </a:r>
            <a:r>
              <a:rPr lang="zh-CN" altLang="en-US" dirty="0"/>
              <a:t> </a:t>
            </a:r>
            <a:r>
              <a:rPr lang="en-US" altLang="zh-CN" dirty="0"/>
              <a:t>Tier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5CA4C-0F4F-F844-9DBA-F1E174F24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70852" cy="4351338"/>
          </a:xfrm>
        </p:spPr>
        <p:txBody>
          <a:bodyPr>
            <a:normAutofit/>
          </a:bodyPr>
          <a:lstStyle/>
          <a:p>
            <a:r>
              <a:rPr lang="en-US" dirty="0"/>
              <a:t>What is this?</a:t>
            </a:r>
          </a:p>
          <a:p>
            <a:pPr lvl="1"/>
            <a:r>
              <a:rPr lang="en-US" dirty="0"/>
              <a:t>Relational databases (distributed or not)</a:t>
            </a:r>
          </a:p>
          <a:p>
            <a:pPr lvl="2"/>
            <a:r>
              <a:rPr lang="en-US" dirty="0"/>
              <a:t>PostgreSQL, SQLite, Oracle, MySQL, Berkeley DB </a:t>
            </a:r>
          </a:p>
          <a:p>
            <a:pPr lvl="1"/>
            <a:r>
              <a:rPr lang="en-US" dirty="0"/>
              <a:t>Non-relational databases or distributed file systems </a:t>
            </a:r>
          </a:p>
          <a:p>
            <a:pPr lvl="2"/>
            <a:r>
              <a:rPr lang="en-US" dirty="0"/>
              <a:t>Bigtable, Megastore, MongoDB, Hadoop </a:t>
            </a:r>
            <a:r>
              <a:rPr lang="en-US" dirty="0" err="1"/>
              <a:t>Hbase</a:t>
            </a:r>
            <a:r>
              <a:rPr lang="en-US" dirty="0"/>
              <a:t>, HDFS, ... </a:t>
            </a:r>
          </a:p>
          <a:p>
            <a:r>
              <a:rPr lang="en-US" dirty="0"/>
              <a:t>Tradeoffs: </a:t>
            </a:r>
          </a:p>
          <a:p>
            <a:pPr lvl="1"/>
            <a:r>
              <a:rPr lang="en-US" dirty="0"/>
              <a:t>Relational databases don’t scale that well, but provide convenient interface, sound properties (e.g., strong consistency) </a:t>
            </a:r>
          </a:p>
          <a:p>
            <a:pPr lvl="1"/>
            <a:r>
              <a:rPr lang="en-US" dirty="0"/>
              <a:t>Non-relational DBs scale better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425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94FCEF-9E9A-2C4F-A3B4-F2BC99AF0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99" y="861423"/>
            <a:ext cx="6320064" cy="5721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FC68DC-0CE6-1649-B838-468119655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Database</a:t>
            </a:r>
            <a:r>
              <a:rPr lang="zh-CN" altLang="en-US" dirty="0"/>
              <a:t> </a:t>
            </a:r>
            <a:r>
              <a:rPr lang="en-US" altLang="zh-CN" dirty="0"/>
              <a:t>Tier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5CA4C-0F4F-F844-9DBA-F1E174F24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70852" cy="4351338"/>
          </a:xfrm>
        </p:spPr>
        <p:txBody>
          <a:bodyPr>
            <a:normAutofit/>
          </a:bodyPr>
          <a:lstStyle/>
          <a:p>
            <a:r>
              <a:rPr lang="en-US" dirty="0"/>
              <a:t>Hardware Requirements </a:t>
            </a:r>
          </a:p>
          <a:p>
            <a:pPr lvl="1"/>
            <a:r>
              <a:rPr lang="en-US" dirty="0"/>
              <a:t>Entirely dependent upon application</a:t>
            </a:r>
          </a:p>
          <a:p>
            <a:pPr lvl="1"/>
            <a:r>
              <a:rPr lang="en-US" dirty="0"/>
              <a:t>Likely to be your most expensive machine(s) </a:t>
            </a:r>
          </a:p>
          <a:p>
            <a:pPr lvl="1"/>
            <a:r>
              <a:rPr lang="en-US" dirty="0"/>
              <a:t>Tons of memory</a:t>
            </a:r>
          </a:p>
          <a:p>
            <a:pPr lvl="1"/>
            <a:r>
              <a:rPr lang="en-US" dirty="0"/>
              <a:t>Large disks</a:t>
            </a:r>
          </a:p>
          <a:p>
            <a:pPr lvl="1"/>
            <a:r>
              <a:rPr lang="en-US" dirty="0"/>
              <a:t>RAID is useful for redundancy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29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8311A-781B-5944-9661-7AD7B63AE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Internal</a:t>
            </a:r>
            <a:r>
              <a:rPr lang="zh-CN" altLang="en-US" dirty="0"/>
              <a:t> </a:t>
            </a:r>
            <a:r>
              <a:rPr lang="en-US" altLang="zh-CN" dirty="0"/>
              <a:t>Caching</a:t>
            </a:r>
            <a:r>
              <a:rPr lang="zh-CN" altLang="en-US" dirty="0"/>
              <a:t> </a:t>
            </a:r>
            <a:r>
              <a:rPr lang="en-US" altLang="zh-CN" dirty="0"/>
              <a:t>Tier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09C72-0CBD-D64E-8026-F183F0911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09845" cy="4351338"/>
          </a:xfrm>
        </p:spPr>
        <p:txBody>
          <a:bodyPr/>
          <a:lstStyle/>
          <a:p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does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do?</a:t>
            </a:r>
          </a:p>
          <a:p>
            <a:pPr lvl="1"/>
            <a:r>
              <a:rPr lang="en-US" altLang="zh-CN" dirty="0"/>
              <a:t>Caches</a:t>
            </a:r>
            <a:r>
              <a:rPr lang="zh-CN" altLang="en-US" dirty="0"/>
              <a:t> </a:t>
            </a:r>
            <a:r>
              <a:rPr lang="en-US" altLang="zh-CN" dirty="0"/>
              <a:t>objects</a:t>
            </a:r>
            <a:r>
              <a:rPr lang="zh-CN" altLang="en-US" dirty="0"/>
              <a:t> </a:t>
            </a:r>
            <a:r>
              <a:rPr lang="en-US" altLang="zh-CN" dirty="0"/>
              <a:t>closer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Web</a:t>
            </a:r>
            <a:r>
              <a:rPr lang="zh-CN" altLang="en-US" dirty="0"/>
              <a:t> </a:t>
            </a:r>
            <a:r>
              <a:rPr lang="en-US" altLang="zh-CN" dirty="0"/>
              <a:t>Tiers</a:t>
            </a:r>
          </a:p>
          <a:p>
            <a:pPr lvl="1"/>
            <a:r>
              <a:rPr lang="en-US" altLang="zh-CN" dirty="0"/>
              <a:t>Tuned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application</a:t>
            </a:r>
          </a:p>
          <a:p>
            <a:pPr lvl="2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external</a:t>
            </a:r>
            <a:r>
              <a:rPr lang="zh-CN" altLang="en-US" dirty="0"/>
              <a:t> </a:t>
            </a:r>
            <a:r>
              <a:rPr lang="en-US" altLang="zh-CN" dirty="0"/>
              <a:t>cache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generic</a:t>
            </a:r>
          </a:p>
          <a:p>
            <a:pPr lvl="1"/>
            <a:r>
              <a:rPr lang="en-US" altLang="zh-CN" dirty="0"/>
              <a:t>Very</a:t>
            </a:r>
            <a:r>
              <a:rPr lang="zh-CN" altLang="en-US" dirty="0"/>
              <a:t> </a:t>
            </a:r>
            <a:r>
              <a:rPr lang="en-US" altLang="zh-CN" dirty="0"/>
              <a:t>fast</a:t>
            </a:r>
            <a:r>
              <a:rPr lang="zh-CN" altLang="en-US" dirty="0"/>
              <a:t> </a:t>
            </a:r>
            <a:r>
              <a:rPr lang="en-US" altLang="zh-CN" dirty="0"/>
              <a:t>access</a:t>
            </a:r>
            <a:r>
              <a:rPr lang="zh-CN" altLang="en-US" dirty="0"/>
              <a:t> </a:t>
            </a:r>
            <a:r>
              <a:rPr lang="en-US" altLang="zh-CN" dirty="0"/>
              <a:t>(&lt;1ms)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A85F79-BD79-1940-9EC6-281624C00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937" y="678634"/>
            <a:ext cx="6989742" cy="566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1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8311A-781B-5944-9661-7AD7B63AE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Internal</a:t>
            </a:r>
            <a:r>
              <a:rPr lang="zh-CN" altLang="en-US" dirty="0"/>
              <a:t> </a:t>
            </a:r>
            <a:r>
              <a:rPr lang="en-US" altLang="zh-CN" dirty="0"/>
              <a:t>Caching</a:t>
            </a:r>
            <a:r>
              <a:rPr lang="zh-CN" altLang="en-US" dirty="0"/>
              <a:t> </a:t>
            </a:r>
            <a:r>
              <a:rPr lang="en-US" altLang="zh-CN" dirty="0"/>
              <a:t>Tier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09C72-0CBD-D64E-8026-F183F0911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09845" cy="4351338"/>
          </a:xfrm>
        </p:spPr>
        <p:txBody>
          <a:bodyPr/>
          <a:lstStyle/>
          <a:p>
            <a:r>
              <a:rPr lang="en-US" altLang="zh-CN" dirty="0"/>
              <a:t>Hardware</a:t>
            </a:r>
            <a:r>
              <a:rPr lang="zh-CN" altLang="en-US" dirty="0"/>
              <a:t> </a:t>
            </a:r>
            <a:r>
              <a:rPr lang="en-US" altLang="zh-CN" dirty="0"/>
              <a:t>requirements</a:t>
            </a:r>
          </a:p>
          <a:p>
            <a:pPr lvl="1"/>
            <a:r>
              <a:rPr lang="en-US" altLang="zh-CN" dirty="0"/>
              <a:t>Lots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</a:p>
          <a:p>
            <a:pPr lvl="1"/>
            <a:r>
              <a:rPr lang="en-US" altLang="zh-CN" dirty="0"/>
              <a:t>Little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disk</a:t>
            </a:r>
          </a:p>
          <a:p>
            <a:pPr lvl="1"/>
            <a:r>
              <a:rPr lang="en-US" altLang="zh-CN" dirty="0"/>
              <a:t>Moderate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low</a:t>
            </a:r>
            <a:r>
              <a:rPr lang="zh-CN" altLang="en-US" dirty="0"/>
              <a:t> </a:t>
            </a:r>
            <a:r>
              <a:rPr lang="en-US" altLang="zh-CN" dirty="0"/>
              <a:t>CPU</a:t>
            </a:r>
          </a:p>
          <a:p>
            <a:pPr lvl="1"/>
            <a:r>
              <a:rPr lang="en-US" altLang="zh-CN" dirty="0"/>
              <a:t>Fast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A85F79-BD79-1940-9EC6-281624C00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937" y="678634"/>
            <a:ext cx="6989742" cy="566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22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5D547-982D-BD4E-B857-F401831BD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Misc.</a:t>
            </a:r>
            <a:r>
              <a:rPr lang="zh-CN" altLang="en-US" dirty="0"/>
              <a:t> </a:t>
            </a:r>
            <a:r>
              <a:rPr lang="en-US" altLang="zh-CN" dirty="0"/>
              <a:t>Services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4F56F-0952-984F-98B3-3A80DB6A4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36474" cy="4351338"/>
          </a:xfrm>
        </p:spPr>
        <p:txBody>
          <a:bodyPr/>
          <a:lstStyle/>
          <a:p>
            <a:r>
              <a:rPr lang="en-US" altLang="zh-CN" dirty="0"/>
              <a:t>Lots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extra</a:t>
            </a:r>
            <a:r>
              <a:rPr lang="zh-CN" altLang="en-US" dirty="0"/>
              <a:t> </a:t>
            </a:r>
            <a:r>
              <a:rPr lang="en-US" altLang="zh-CN" dirty="0"/>
              <a:t>services</a:t>
            </a:r>
            <a:r>
              <a:rPr lang="zh-CN" altLang="en-US" dirty="0"/>
              <a:t> </a:t>
            </a:r>
            <a:r>
              <a:rPr lang="en-US" altLang="zh-CN" dirty="0"/>
              <a:t>commonly</a:t>
            </a:r>
            <a:r>
              <a:rPr lang="zh-CN" altLang="en-US" dirty="0"/>
              <a:t> </a:t>
            </a:r>
            <a:r>
              <a:rPr lang="en-US" altLang="zh-CN" dirty="0"/>
              <a:t>used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Web</a:t>
            </a:r>
            <a:r>
              <a:rPr lang="zh-CN" altLang="en-US" dirty="0"/>
              <a:t> </a:t>
            </a:r>
            <a:r>
              <a:rPr lang="en-US" altLang="zh-CN" dirty="0"/>
              <a:t>services</a:t>
            </a:r>
          </a:p>
          <a:p>
            <a:pPr lvl="1"/>
            <a:r>
              <a:rPr lang="en-US" altLang="zh-CN" dirty="0"/>
              <a:t>DNS</a:t>
            </a:r>
          </a:p>
          <a:p>
            <a:pPr lvl="1"/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synchronization</a:t>
            </a:r>
            <a:r>
              <a:rPr lang="zh-CN" altLang="en-US" dirty="0"/>
              <a:t> </a:t>
            </a:r>
            <a:r>
              <a:rPr lang="en-US" altLang="zh-CN" dirty="0"/>
              <a:t>(next</a:t>
            </a:r>
            <a:r>
              <a:rPr lang="zh-CN" altLang="en-US" dirty="0"/>
              <a:t> </a:t>
            </a:r>
            <a:r>
              <a:rPr lang="en-US" altLang="zh-CN" dirty="0"/>
              <a:t>week)</a:t>
            </a:r>
          </a:p>
          <a:p>
            <a:pPr lvl="1"/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health</a:t>
            </a:r>
            <a:r>
              <a:rPr lang="zh-CN" altLang="en-US" dirty="0"/>
              <a:t> </a:t>
            </a:r>
            <a:r>
              <a:rPr lang="en-US" altLang="zh-CN" dirty="0"/>
              <a:t>monitoring</a:t>
            </a:r>
          </a:p>
          <a:p>
            <a:pPr lvl="1"/>
            <a:r>
              <a:rPr lang="en-US" altLang="zh-CN" dirty="0"/>
              <a:t>Intrusion</a:t>
            </a:r>
            <a:r>
              <a:rPr lang="zh-CN" altLang="en-US" dirty="0"/>
              <a:t> </a:t>
            </a:r>
            <a:r>
              <a:rPr lang="en-US" altLang="zh-CN" dirty="0"/>
              <a:t>detection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</a:p>
          <a:p>
            <a:pPr lvl="1"/>
            <a:r>
              <a:rPr lang="en-US" altLang="zh-CN" dirty="0"/>
              <a:t>…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478CCC-4680-0C48-BA09-2FB7BB927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963" y="1265814"/>
            <a:ext cx="6720670" cy="547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34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5DC90-21E3-1440-B75D-7909E8CBB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Glue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72CD0-6D86-BB4F-A6A5-44D6EEE17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Load</a:t>
            </a:r>
            <a:r>
              <a:rPr lang="zh-CN" altLang="en-US" dirty="0"/>
              <a:t> </a:t>
            </a:r>
            <a:r>
              <a:rPr lang="en-US" altLang="zh-CN" dirty="0"/>
              <a:t>balancers</a:t>
            </a:r>
          </a:p>
          <a:p>
            <a:r>
              <a:rPr lang="en-US" altLang="zh-CN" dirty="0"/>
              <a:t>Routers</a:t>
            </a:r>
          </a:p>
          <a:p>
            <a:r>
              <a:rPr lang="en-US" altLang="zh-CN" dirty="0"/>
              <a:t>Switches</a:t>
            </a:r>
          </a:p>
          <a:p>
            <a:r>
              <a:rPr lang="en-US" altLang="zh-CN" dirty="0"/>
              <a:t>Firewalls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635192-79AE-4746-B9D3-4B8D365C0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210" y="613954"/>
            <a:ext cx="6383988" cy="57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48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0744B-9A72-0E41-A8B8-52397358F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far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A447F-6562-F144-884B-50A8E5BBF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Web</a:t>
            </a:r>
            <a:r>
              <a:rPr lang="zh-CN" altLang="en-US" dirty="0"/>
              <a:t> </a:t>
            </a:r>
            <a:r>
              <a:rPr lang="en-US" altLang="zh-CN" dirty="0"/>
              <a:t>architectures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complex</a:t>
            </a:r>
          </a:p>
          <a:p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well-known</a:t>
            </a:r>
            <a:r>
              <a:rPr lang="zh-CN" altLang="en-US" dirty="0"/>
              <a:t> </a:t>
            </a:r>
            <a:r>
              <a:rPr lang="en-US" altLang="zh-CN" dirty="0"/>
              <a:t>solutions</a:t>
            </a:r>
          </a:p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lot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tradeoffs</a:t>
            </a:r>
          </a:p>
          <a:p>
            <a:r>
              <a:rPr lang="en-US" altLang="zh-CN" dirty="0"/>
              <a:t>Understanding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workload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key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choosing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right</a:t>
            </a:r>
            <a:r>
              <a:rPr lang="zh-CN" altLang="en-US" dirty="0"/>
              <a:t> </a:t>
            </a:r>
            <a:r>
              <a:rPr lang="en-US" altLang="zh-CN" dirty="0"/>
              <a:t>product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layer</a:t>
            </a:r>
          </a:p>
          <a:p>
            <a:endParaRPr lang="en-US" dirty="0"/>
          </a:p>
          <a:p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layer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distinct</a:t>
            </a:r>
            <a:r>
              <a:rPr lang="zh-CN" altLang="en-US" dirty="0"/>
              <a:t> </a:t>
            </a:r>
            <a:r>
              <a:rPr lang="en-US" altLang="zh-CN" dirty="0"/>
              <a:t>hardware</a:t>
            </a:r>
            <a:r>
              <a:rPr lang="zh-CN" altLang="en-US" dirty="0"/>
              <a:t> </a:t>
            </a:r>
            <a:r>
              <a:rPr lang="en-US" altLang="zh-CN" dirty="0"/>
              <a:t>requirements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likely</a:t>
            </a:r>
            <a:r>
              <a:rPr lang="zh-CN" altLang="en-US" dirty="0"/>
              <a:t> </a:t>
            </a:r>
            <a:r>
              <a:rPr lang="en-US" altLang="zh-CN" dirty="0"/>
              <a:t>distinct</a:t>
            </a:r>
            <a:r>
              <a:rPr lang="zh-CN" altLang="en-US" dirty="0"/>
              <a:t> </a:t>
            </a:r>
            <a:r>
              <a:rPr lang="en-US" altLang="zh-CN" dirty="0"/>
              <a:t>bottlenecks</a:t>
            </a:r>
          </a:p>
          <a:p>
            <a:pPr lvl="1"/>
            <a:r>
              <a:rPr lang="en-US" altLang="zh-CN" dirty="0"/>
              <a:t>Except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RAM,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very</a:t>
            </a:r>
            <a:r>
              <a:rPr lang="zh-CN" altLang="en-US" dirty="0"/>
              <a:t> </a:t>
            </a:r>
            <a:r>
              <a:rPr lang="en-US" altLang="zh-CN" dirty="0"/>
              <a:t>popular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349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1318C-FF09-3246-8162-5EF412358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What’s</a:t>
            </a:r>
            <a:r>
              <a:rPr lang="zh-CN" altLang="en-US" dirty="0"/>
              <a:t> </a:t>
            </a:r>
            <a:r>
              <a:rPr lang="en-US" altLang="zh-CN" dirty="0"/>
              <a:t>inside?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6A034F4-27EF-0C47-87AC-0910B0901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5752" y="1747656"/>
            <a:ext cx="5393198" cy="292431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CB0A11-0E85-F849-9DB6-485BFBC63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80" y="1973754"/>
            <a:ext cx="4288972" cy="24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50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C94EB-C99F-C54A-80E0-5D0FD84C2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Traditional</a:t>
            </a:r>
            <a:r>
              <a:rPr lang="zh-CN" altLang="en-US" dirty="0"/>
              <a:t> </a:t>
            </a:r>
            <a:r>
              <a:rPr lang="en-US" altLang="zh-CN" dirty="0"/>
              <a:t>Web-Based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5E2F0-A698-2044-AEE3-09F5C9073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Browsers,</a:t>
            </a:r>
            <a:r>
              <a:rPr lang="zh-CN" altLang="en-US" dirty="0"/>
              <a:t> </a:t>
            </a:r>
            <a:r>
              <a:rPr lang="en-US" altLang="zh-CN" dirty="0"/>
              <a:t>URLs</a:t>
            </a:r>
            <a:r>
              <a:rPr lang="zh-CN" altLang="en-US" dirty="0"/>
              <a:t> </a:t>
            </a:r>
            <a:r>
              <a:rPr lang="en-US" altLang="zh-CN" dirty="0"/>
              <a:t>(Uniform</a:t>
            </a:r>
            <a:r>
              <a:rPr lang="zh-CN" altLang="en-US" dirty="0"/>
              <a:t> </a:t>
            </a:r>
            <a:r>
              <a:rPr lang="en-US" altLang="zh-CN" dirty="0"/>
              <a:t>Resource</a:t>
            </a:r>
            <a:r>
              <a:rPr lang="zh-CN" altLang="en-US" dirty="0"/>
              <a:t> </a:t>
            </a:r>
            <a:r>
              <a:rPr lang="en-US" altLang="zh-CN" dirty="0"/>
              <a:t>Locator)</a:t>
            </a:r>
          </a:p>
          <a:p>
            <a:pPr lvl="1"/>
            <a:r>
              <a:rPr lang="en-US" dirty="0">
                <a:hlinkClick r:id="rId2"/>
              </a:rPr>
              <a:t>http://sduan.informationsystems.umbc.edu</a:t>
            </a:r>
            <a:r>
              <a:rPr lang="en-US" altLang="zh-CN" dirty="0">
                <a:hlinkClick r:id="rId2"/>
              </a:rPr>
              <a:t>:80</a:t>
            </a:r>
            <a:r>
              <a:rPr lang="en-US" dirty="0">
                <a:hlinkClick r:id="rId2"/>
              </a:rPr>
              <a:t>/index.html</a:t>
            </a:r>
            <a:endParaRPr lang="en-US" dirty="0"/>
          </a:p>
          <a:p>
            <a:pPr lvl="1"/>
            <a:r>
              <a:rPr lang="en-US" altLang="zh-CN" dirty="0"/>
              <a:t>Protocol</a:t>
            </a:r>
          </a:p>
          <a:p>
            <a:pPr lvl="1"/>
            <a:r>
              <a:rPr lang="en-US" altLang="zh-CN" dirty="0"/>
              <a:t>Host</a:t>
            </a:r>
          </a:p>
          <a:p>
            <a:pPr lvl="1"/>
            <a:r>
              <a:rPr lang="en-US" altLang="zh-CN" dirty="0"/>
              <a:t>Port</a:t>
            </a:r>
          </a:p>
          <a:p>
            <a:pPr lvl="1"/>
            <a:r>
              <a:rPr lang="en-US" altLang="zh-CN" dirty="0"/>
              <a:t>path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web</a:t>
            </a:r>
            <a:r>
              <a:rPr lang="zh-CN" altLang="en-US" dirty="0"/>
              <a:t> </a:t>
            </a:r>
            <a:r>
              <a:rPr lang="en-US" altLang="zh-CN" dirty="0"/>
              <a:t>root</a:t>
            </a:r>
          </a:p>
          <a:p>
            <a:pPr lvl="1"/>
            <a:r>
              <a:rPr lang="en-US" altLang="zh-CN" dirty="0"/>
              <a:t>Anchor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118F02F6-1CA3-AC4A-8ABA-AF82D9D25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765" y="3772399"/>
            <a:ext cx="5393198" cy="292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8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03C71-460F-B842-88F0-E8DC821FC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Recall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765C4-623D-DD4F-B8C9-F8DC750EE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Why</a:t>
            </a:r>
            <a:r>
              <a:rPr lang="zh-CN" altLang="en-US" dirty="0"/>
              <a:t> </a:t>
            </a:r>
            <a:r>
              <a:rPr lang="en-US" altLang="zh-CN" dirty="0"/>
              <a:t>distribution?</a:t>
            </a:r>
          </a:p>
          <a:p>
            <a:pPr lvl="1"/>
            <a:r>
              <a:rPr lang="en-US" altLang="zh-CN" dirty="0"/>
              <a:t>Sharing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services</a:t>
            </a:r>
          </a:p>
          <a:p>
            <a:r>
              <a:rPr lang="en-US" altLang="zh-CN" dirty="0"/>
              <a:t>Availability</a:t>
            </a:r>
          </a:p>
          <a:p>
            <a:r>
              <a:rPr lang="en-US" altLang="zh-CN" dirty="0"/>
              <a:t>Reliability</a:t>
            </a:r>
          </a:p>
          <a:p>
            <a:r>
              <a:rPr lang="en-US" altLang="zh-CN" dirty="0"/>
              <a:t>Fault</a:t>
            </a:r>
            <a:r>
              <a:rPr lang="zh-CN" altLang="en-US" dirty="0"/>
              <a:t> </a:t>
            </a:r>
            <a:r>
              <a:rPr lang="en-US" altLang="zh-CN" dirty="0"/>
              <a:t>tolerance</a:t>
            </a:r>
          </a:p>
          <a:p>
            <a:r>
              <a:rPr lang="en-US" altLang="zh-CN" dirty="0"/>
              <a:t>Performance</a:t>
            </a:r>
          </a:p>
          <a:p>
            <a:r>
              <a:rPr lang="en-US" altLang="zh-CN" dirty="0"/>
              <a:t>Scalability</a:t>
            </a:r>
          </a:p>
          <a:p>
            <a:r>
              <a:rPr lang="en-US" altLang="zh-CN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31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C94EB-C99F-C54A-80E0-5D0FD84C2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Traditional</a:t>
            </a:r>
            <a:r>
              <a:rPr lang="zh-CN" altLang="en-US" dirty="0"/>
              <a:t> </a:t>
            </a:r>
            <a:r>
              <a:rPr lang="en-US" altLang="zh-CN" dirty="0"/>
              <a:t>Web-Based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5E2F0-A698-2044-AEE3-09F5C9073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97" y="1758019"/>
            <a:ext cx="10515600" cy="4351338"/>
          </a:xfrm>
        </p:spPr>
        <p:txBody>
          <a:bodyPr/>
          <a:lstStyle/>
          <a:p>
            <a:r>
              <a:rPr lang="en-US" altLang="zh-CN" dirty="0"/>
              <a:t>HTTP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dirty="0" err="1"/>
              <a:t>HyperText</a:t>
            </a:r>
            <a:r>
              <a:rPr lang="zh-CN" altLang="en-US" dirty="0"/>
              <a:t> </a:t>
            </a:r>
            <a:r>
              <a:rPr lang="en-US" altLang="zh-CN" dirty="0"/>
              <a:t>Transfer</a:t>
            </a:r>
            <a:r>
              <a:rPr lang="zh-CN" altLang="en-US" dirty="0"/>
              <a:t> </a:t>
            </a:r>
            <a:r>
              <a:rPr lang="en-US" altLang="zh-CN" dirty="0"/>
              <a:t>Protocol)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Request</a:t>
            </a:r>
          </a:p>
          <a:p>
            <a:pPr lvl="2"/>
            <a:r>
              <a:rPr lang="en-US" altLang="zh-CN" dirty="0"/>
              <a:t>Method:</a:t>
            </a:r>
            <a:r>
              <a:rPr lang="zh-CN" altLang="en-US" dirty="0"/>
              <a:t> </a:t>
            </a:r>
            <a:r>
              <a:rPr lang="en-US" altLang="zh-CN" dirty="0"/>
              <a:t>GET,</a:t>
            </a:r>
            <a:r>
              <a:rPr lang="zh-CN" altLang="en-US" dirty="0"/>
              <a:t> </a:t>
            </a:r>
            <a:r>
              <a:rPr lang="en-US" altLang="zh-CN" dirty="0"/>
              <a:t>POST,</a:t>
            </a:r>
            <a:r>
              <a:rPr lang="zh-CN" altLang="en-US" dirty="0"/>
              <a:t> </a:t>
            </a:r>
            <a:r>
              <a:rPr lang="en-US" altLang="zh-CN" dirty="0" err="1"/>
              <a:t>etc</a:t>
            </a:r>
            <a:endParaRPr lang="en-US" altLang="zh-CN" dirty="0"/>
          </a:p>
          <a:p>
            <a:pPr lvl="2"/>
            <a:r>
              <a:rPr lang="en-US" altLang="zh-CN" dirty="0"/>
              <a:t>Path:</a:t>
            </a:r>
            <a:r>
              <a:rPr lang="zh-CN" altLang="en-US" dirty="0"/>
              <a:t> </a:t>
            </a:r>
            <a:r>
              <a:rPr lang="en-US" altLang="zh-CN" dirty="0"/>
              <a:t>requested</a:t>
            </a:r>
            <a:r>
              <a:rPr lang="zh-CN" altLang="en-US" dirty="0"/>
              <a:t> </a:t>
            </a:r>
            <a:r>
              <a:rPr lang="en-US" altLang="zh-CN" dirty="0"/>
              <a:t>file</a:t>
            </a:r>
            <a:r>
              <a:rPr lang="zh-CN" altLang="en-US" dirty="0"/>
              <a:t> </a:t>
            </a:r>
            <a:r>
              <a:rPr lang="en-US" altLang="zh-CN" dirty="0"/>
              <a:t>under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web</a:t>
            </a:r>
            <a:r>
              <a:rPr lang="zh-CN" altLang="en-US" dirty="0"/>
              <a:t> </a:t>
            </a:r>
            <a:r>
              <a:rPr lang="en-US" altLang="zh-CN" dirty="0"/>
              <a:t>root</a:t>
            </a:r>
            <a:r>
              <a:rPr lang="zh-CN" altLang="en-US" dirty="0"/>
              <a:t> </a:t>
            </a:r>
            <a:r>
              <a:rPr lang="en-US" altLang="zh-CN" dirty="0"/>
              <a:t>directory</a:t>
            </a:r>
          </a:p>
          <a:p>
            <a:pPr lvl="2"/>
            <a:r>
              <a:rPr lang="en-US" altLang="zh-CN" dirty="0"/>
              <a:t>Entity</a:t>
            </a:r>
            <a:r>
              <a:rPr lang="zh-CN" altLang="en-US" dirty="0"/>
              <a:t> </a:t>
            </a:r>
            <a:r>
              <a:rPr lang="en-US" altLang="zh-CN" dirty="0"/>
              <a:t>body: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sent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</a:p>
          <a:p>
            <a:pPr lvl="1"/>
            <a:r>
              <a:rPr lang="en-US" altLang="zh-CN" dirty="0"/>
              <a:t>Response</a:t>
            </a:r>
          </a:p>
          <a:p>
            <a:pPr lvl="2"/>
            <a:r>
              <a:rPr lang="en-US" altLang="zh-CN" dirty="0"/>
              <a:t>Status</a:t>
            </a:r>
            <a:r>
              <a:rPr lang="zh-CN" altLang="en-US" dirty="0"/>
              <a:t> </a:t>
            </a:r>
            <a:r>
              <a:rPr lang="en-US" altLang="zh-CN" dirty="0"/>
              <a:t>code:</a:t>
            </a:r>
            <a:r>
              <a:rPr lang="zh-CN" altLang="en-US" dirty="0"/>
              <a:t> </a:t>
            </a:r>
            <a:r>
              <a:rPr lang="en-US" altLang="zh-CN" dirty="0"/>
              <a:t>standard</a:t>
            </a:r>
            <a:r>
              <a:rPr lang="zh-CN" altLang="en-US" dirty="0"/>
              <a:t> </a:t>
            </a:r>
            <a:r>
              <a:rPr lang="en-US" altLang="zh-CN" dirty="0"/>
              <a:t>code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response</a:t>
            </a:r>
          </a:p>
          <a:p>
            <a:pPr lvl="2"/>
            <a:r>
              <a:rPr lang="en-US" altLang="zh-CN" dirty="0"/>
              <a:t>Phrase: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English</a:t>
            </a:r>
            <a:r>
              <a:rPr lang="zh-CN" altLang="en-US" dirty="0"/>
              <a:t> </a:t>
            </a:r>
            <a:r>
              <a:rPr lang="en-US" altLang="zh-CN" dirty="0"/>
              <a:t>version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status</a:t>
            </a:r>
            <a:r>
              <a:rPr lang="zh-CN" altLang="en-US" dirty="0"/>
              <a:t> </a:t>
            </a:r>
            <a:r>
              <a:rPr lang="en-US" altLang="zh-CN" dirty="0"/>
              <a:t>code</a:t>
            </a:r>
          </a:p>
          <a:p>
            <a:pPr lvl="2"/>
            <a:r>
              <a:rPr lang="en-US" altLang="zh-CN" dirty="0"/>
              <a:t>Entity</a:t>
            </a:r>
            <a:r>
              <a:rPr lang="zh-CN" altLang="en-US" dirty="0"/>
              <a:t> </a:t>
            </a:r>
            <a:r>
              <a:rPr lang="en-US" altLang="zh-CN" dirty="0"/>
              <a:t>body: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web</a:t>
            </a:r>
            <a:r>
              <a:rPr lang="zh-CN" altLang="en-US" dirty="0"/>
              <a:t> </a:t>
            </a:r>
            <a:r>
              <a:rPr lang="en-US" altLang="zh-CN" dirty="0"/>
              <a:t>browser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display</a:t>
            </a:r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118F02F6-1CA3-AC4A-8ABA-AF82D9D25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802" y="3933688"/>
            <a:ext cx="5393198" cy="2924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B74602-0ABB-2B4F-B8EF-2C7A01474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802" y="1390523"/>
            <a:ext cx="5308088" cy="11819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3707BE-3B77-C843-AF7B-B2C120AF0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5739" y="2730148"/>
            <a:ext cx="5362201" cy="120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19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C94EB-C99F-C54A-80E0-5D0FD84C2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Traditional</a:t>
            </a:r>
            <a:r>
              <a:rPr lang="zh-CN" altLang="en-US" dirty="0"/>
              <a:t> </a:t>
            </a:r>
            <a:r>
              <a:rPr lang="en-US" altLang="zh-CN" dirty="0"/>
              <a:t>Web-Based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5E2F0-A698-2044-AEE3-09F5C9073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altLang="zh-CN" dirty="0"/>
              <a:t>Web</a:t>
            </a:r>
            <a:r>
              <a:rPr lang="zh-CN" altLang="en-US" dirty="0"/>
              <a:t> </a:t>
            </a:r>
            <a:r>
              <a:rPr lang="en-US" altLang="zh-CN" dirty="0"/>
              <a:t>documents</a:t>
            </a:r>
          </a:p>
          <a:p>
            <a:pPr lvl="1"/>
            <a:r>
              <a:rPr lang="en-US" altLang="zh-CN" dirty="0"/>
              <a:t>Main</a:t>
            </a:r>
            <a:r>
              <a:rPr lang="zh-CN" altLang="en-US" dirty="0"/>
              <a:t> </a:t>
            </a:r>
            <a:r>
              <a:rPr lang="en-US" altLang="zh-CN" dirty="0"/>
              <a:t>part:</a:t>
            </a:r>
            <a:r>
              <a:rPr lang="zh-CN" altLang="en-US" dirty="0"/>
              <a:t> </a:t>
            </a:r>
            <a:r>
              <a:rPr lang="en-US" altLang="zh-CN" dirty="0"/>
              <a:t>acts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template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part</a:t>
            </a:r>
          </a:p>
          <a:p>
            <a:pPr lvl="1"/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part:</a:t>
            </a:r>
            <a:r>
              <a:rPr lang="zh-CN" altLang="en-US" dirty="0"/>
              <a:t> </a:t>
            </a:r>
            <a:r>
              <a:rPr lang="en-US" altLang="zh-CN" dirty="0"/>
              <a:t>contains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pieces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jointly</a:t>
            </a:r>
            <a:r>
              <a:rPr lang="zh-CN" altLang="en-US" dirty="0"/>
              <a:t> </a:t>
            </a:r>
            <a:r>
              <a:rPr lang="en-US" altLang="zh-CN" dirty="0"/>
              <a:t>constitute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document</a:t>
            </a:r>
          </a:p>
          <a:p>
            <a:r>
              <a:rPr lang="en-US" altLang="zh-CN" dirty="0"/>
              <a:t>Markup</a:t>
            </a:r>
            <a:r>
              <a:rPr lang="zh-CN" altLang="en-US" dirty="0"/>
              <a:t> </a:t>
            </a:r>
            <a:r>
              <a:rPr lang="en-US" altLang="zh-CN" dirty="0"/>
              <a:t>language:</a:t>
            </a:r>
            <a:r>
              <a:rPr lang="zh-CN" altLang="en-US" dirty="0"/>
              <a:t> </a:t>
            </a:r>
            <a:r>
              <a:rPr lang="en-US" altLang="zh-CN" dirty="0"/>
              <a:t>text</a:t>
            </a:r>
            <a:r>
              <a:rPr lang="zh-CN" altLang="en-US" dirty="0"/>
              <a:t> </a:t>
            </a:r>
            <a:r>
              <a:rPr lang="en-US" altLang="zh-CN" dirty="0"/>
              <a:t>document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annotation</a:t>
            </a:r>
            <a:r>
              <a:rPr lang="zh-CN" altLang="en-US" dirty="0"/>
              <a:t> </a:t>
            </a:r>
            <a:r>
              <a:rPr lang="en-US" altLang="zh-CN" dirty="0"/>
              <a:t>(usually</a:t>
            </a:r>
            <a:r>
              <a:rPr lang="zh-CN" altLang="en-US" dirty="0"/>
              <a:t> </a:t>
            </a:r>
            <a:r>
              <a:rPr lang="en-US" altLang="zh-CN" dirty="0"/>
              <a:t>tags)</a:t>
            </a:r>
          </a:p>
          <a:p>
            <a:pPr lvl="1"/>
            <a:r>
              <a:rPr lang="en-US" b="1" dirty="0" err="1"/>
              <a:t>H</a:t>
            </a:r>
            <a:r>
              <a:rPr lang="en-US" dirty="0" err="1"/>
              <a:t>yper</a:t>
            </a:r>
            <a:r>
              <a:rPr lang="en-US" b="1" dirty="0" err="1"/>
              <a:t>T</a:t>
            </a:r>
            <a:r>
              <a:rPr lang="en-US" dirty="0" err="1"/>
              <a:t>ext</a:t>
            </a:r>
            <a:r>
              <a:rPr lang="en-US" dirty="0"/>
              <a:t> </a:t>
            </a:r>
            <a:r>
              <a:rPr lang="en-US" b="1" dirty="0"/>
              <a:t>M</a:t>
            </a:r>
            <a:r>
              <a:rPr lang="en-US" dirty="0"/>
              <a:t>arkup </a:t>
            </a:r>
            <a:r>
              <a:rPr lang="en-US" b="1" dirty="0"/>
              <a:t>L</a:t>
            </a:r>
            <a:r>
              <a:rPr lang="en-US" dirty="0"/>
              <a:t>anguage (HTML)</a:t>
            </a:r>
            <a:br>
              <a:rPr lang="en-US" dirty="0"/>
            </a:br>
            <a:r>
              <a:rPr lang="en-US" dirty="0" err="1"/>
              <a:t>E</a:t>
            </a:r>
            <a:r>
              <a:rPr lang="en-US" b="1" dirty="0" err="1"/>
              <a:t>X</a:t>
            </a:r>
            <a:r>
              <a:rPr lang="en-US" dirty="0" err="1"/>
              <a:t>tensible</a:t>
            </a:r>
            <a:r>
              <a:rPr lang="en-US" dirty="0"/>
              <a:t> </a:t>
            </a:r>
            <a:r>
              <a:rPr lang="en-US" b="1" dirty="0"/>
              <a:t>M</a:t>
            </a:r>
            <a:r>
              <a:rPr lang="en-US" dirty="0"/>
              <a:t>arkup </a:t>
            </a:r>
            <a:r>
              <a:rPr lang="en-US" b="1" dirty="0"/>
              <a:t>L</a:t>
            </a:r>
            <a:r>
              <a:rPr lang="en-US" dirty="0"/>
              <a:t>anguage (XML)</a:t>
            </a:r>
            <a:br>
              <a:rPr lang="en-US" dirty="0"/>
            </a:br>
            <a:r>
              <a:rPr lang="en-US" dirty="0" err="1"/>
              <a:t>E</a:t>
            </a:r>
            <a:r>
              <a:rPr lang="en-US" b="1" dirty="0" err="1"/>
              <a:t>X</a:t>
            </a:r>
            <a:r>
              <a:rPr lang="en-US" dirty="0" err="1"/>
              <a:t>tensible</a:t>
            </a:r>
            <a:r>
              <a:rPr lang="en-US" dirty="0"/>
              <a:t> </a:t>
            </a:r>
            <a:r>
              <a:rPr lang="en-US" b="1" dirty="0" err="1"/>
              <a:t>H</a:t>
            </a:r>
            <a:r>
              <a:rPr lang="en-US" dirty="0" err="1"/>
              <a:t>yper</a:t>
            </a:r>
            <a:r>
              <a:rPr lang="en-US" b="1" dirty="0" err="1"/>
              <a:t>T</a:t>
            </a:r>
            <a:r>
              <a:rPr lang="en-US" dirty="0" err="1"/>
              <a:t>ext</a:t>
            </a:r>
            <a:r>
              <a:rPr lang="en-US" dirty="0"/>
              <a:t> </a:t>
            </a:r>
            <a:r>
              <a:rPr lang="en-US" b="1" dirty="0"/>
              <a:t>M</a:t>
            </a:r>
            <a:r>
              <a:rPr lang="en-US" dirty="0"/>
              <a:t>arkup </a:t>
            </a:r>
            <a:r>
              <a:rPr lang="en-US" b="1" dirty="0"/>
              <a:t>L</a:t>
            </a:r>
            <a:r>
              <a:rPr lang="en-US" dirty="0"/>
              <a:t>anguage (XHTML) etc. </a:t>
            </a:r>
          </a:p>
          <a:p>
            <a:r>
              <a:rPr lang="en-US" altLang="zh-CN" dirty="0"/>
              <a:t>Multipurpose</a:t>
            </a:r>
            <a:r>
              <a:rPr lang="zh-CN" altLang="en-US" dirty="0"/>
              <a:t> </a:t>
            </a:r>
            <a:r>
              <a:rPr lang="en-US" altLang="zh-CN" dirty="0"/>
              <a:t>Internet</a:t>
            </a:r>
            <a:r>
              <a:rPr lang="zh-CN" altLang="en-US" dirty="0"/>
              <a:t> </a:t>
            </a:r>
            <a:r>
              <a:rPr lang="en-US" altLang="zh-CN" dirty="0"/>
              <a:t>Mail</a:t>
            </a:r>
            <a:r>
              <a:rPr lang="zh-CN" altLang="en-US" dirty="0"/>
              <a:t> </a:t>
            </a:r>
            <a:r>
              <a:rPr lang="en-US" altLang="zh-CN" dirty="0"/>
              <a:t>Exchange</a:t>
            </a:r>
            <a:r>
              <a:rPr lang="zh-CN" altLang="en-US" dirty="0"/>
              <a:t> </a:t>
            </a:r>
            <a:r>
              <a:rPr lang="en-US" altLang="zh-CN" dirty="0"/>
              <a:t>(MIME)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Embedded</a:t>
            </a:r>
            <a:r>
              <a:rPr lang="zh-CN" altLang="en-US" dirty="0"/>
              <a:t> </a:t>
            </a:r>
            <a:r>
              <a:rPr lang="en-US" altLang="zh-CN" dirty="0"/>
              <a:t>documents</a:t>
            </a:r>
          </a:p>
          <a:p>
            <a:pPr lvl="1"/>
            <a:r>
              <a:rPr lang="en-US" altLang="zh-CN" dirty="0"/>
              <a:t>Text,</a:t>
            </a:r>
            <a:r>
              <a:rPr lang="zh-CN" altLang="en-US" dirty="0"/>
              <a:t> </a:t>
            </a:r>
            <a:r>
              <a:rPr lang="en-US" altLang="zh-CN" dirty="0"/>
              <a:t>image,</a:t>
            </a:r>
            <a:r>
              <a:rPr lang="zh-CN" altLang="en-US" dirty="0"/>
              <a:t> </a:t>
            </a:r>
            <a:r>
              <a:rPr lang="en-US" altLang="zh-CN" dirty="0"/>
              <a:t>audio,</a:t>
            </a:r>
            <a:r>
              <a:rPr lang="zh-CN" altLang="en-US" dirty="0"/>
              <a:t> </a:t>
            </a:r>
            <a:r>
              <a:rPr lang="en-US" altLang="zh-CN" dirty="0"/>
              <a:t>video,</a:t>
            </a:r>
            <a:r>
              <a:rPr lang="zh-CN" altLang="en-US" dirty="0"/>
              <a:t> </a:t>
            </a:r>
            <a:r>
              <a:rPr lang="en-US" altLang="zh-CN" dirty="0"/>
              <a:t>application,</a:t>
            </a:r>
            <a:r>
              <a:rPr lang="zh-CN" altLang="en-US" dirty="0"/>
              <a:t> </a:t>
            </a:r>
            <a:r>
              <a:rPr lang="en-US" altLang="zh-CN" dirty="0"/>
              <a:t>multipart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118F02F6-1CA3-AC4A-8ABA-AF82D9D25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5775" y="71920"/>
            <a:ext cx="4296225" cy="232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909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B59D7-DBF6-C744-9B44-34E362F0E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Multitiered</a:t>
            </a:r>
            <a:r>
              <a:rPr lang="zh-CN" altLang="en-US" dirty="0"/>
              <a:t> </a:t>
            </a:r>
            <a:r>
              <a:rPr lang="en-US" altLang="zh-CN" dirty="0"/>
              <a:t>architecture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0A52D-4374-334E-99B7-7311B4A54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DE9694-1952-FC4B-9FC1-A73BC20F3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966" y="2142309"/>
            <a:ext cx="5444831" cy="2481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3E85FC-06E7-5940-8DFE-95F499991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21" y="2025659"/>
            <a:ext cx="3063240" cy="259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62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B59D7-DBF6-C744-9B44-34E362F0E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Multitiered</a:t>
            </a:r>
            <a:r>
              <a:rPr lang="zh-CN" altLang="en-US" dirty="0"/>
              <a:t> </a:t>
            </a:r>
            <a:r>
              <a:rPr lang="en-US" altLang="zh-CN" dirty="0"/>
              <a:t>architecture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0A52D-4374-334E-99B7-7311B4A54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Common</a:t>
            </a:r>
            <a:r>
              <a:rPr lang="zh-CN" altLang="en-US" dirty="0"/>
              <a:t> </a:t>
            </a:r>
            <a:r>
              <a:rPr lang="en-US" altLang="zh-CN" dirty="0"/>
              <a:t>Gateway</a:t>
            </a:r>
            <a:r>
              <a:rPr lang="zh-CN" altLang="en-US" dirty="0"/>
              <a:t> </a:t>
            </a:r>
            <a:r>
              <a:rPr lang="en-US" altLang="zh-CN" dirty="0"/>
              <a:t>Interface</a:t>
            </a:r>
            <a:r>
              <a:rPr lang="zh-CN" altLang="en-US" dirty="0"/>
              <a:t> </a:t>
            </a:r>
            <a:r>
              <a:rPr lang="en-US" altLang="zh-CN" dirty="0"/>
              <a:t>(CGI)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Defines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standard</a:t>
            </a:r>
            <a:r>
              <a:rPr lang="zh-CN" altLang="en-US" dirty="0"/>
              <a:t> </a:t>
            </a:r>
            <a:r>
              <a:rPr lang="en-US" altLang="zh-CN" dirty="0"/>
              <a:t>way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web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execute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program</a:t>
            </a:r>
            <a:r>
              <a:rPr lang="zh-CN" altLang="en-US" dirty="0"/>
              <a:t> </a:t>
            </a:r>
            <a:r>
              <a:rPr lang="en-US" altLang="zh-CN" dirty="0"/>
              <a:t>taking</a:t>
            </a:r>
            <a:r>
              <a:rPr lang="zh-CN" altLang="en-US" dirty="0"/>
              <a:t> </a:t>
            </a:r>
            <a:r>
              <a:rPr lang="en-US" altLang="zh-CN" dirty="0"/>
              <a:t>user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input</a:t>
            </a:r>
          </a:p>
          <a:p>
            <a:pPr lvl="1"/>
            <a:r>
              <a:rPr lang="en-US" dirty="0"/>
              <a:t>One disadvantage is its poor performance. It forks a new </a:t>
            </a:r>
            <a:r>
              <a:rPr lang="en-US" b="1" dirty="0"/>
              <a:t>process </a:t>
            </a:r>
            <a:r>
              <a:rPr lang="en-US" dirty="0"/>
              <a:t>for each request, which is not scalable 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DE9694-1952-FC4B-9FC1-A73BC20F3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114" y="3914455"/>
            <a:ext cx="5707240" cy="260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48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A8B3D-D2D6-9744-9EC7-9D98CBEDC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Web</a:t>
            </a:r>
            <a:r>
              <a:rPr lang="zh-CN" altLang="en-US" dirty="0"/>
              <a:t> </a:t>
            </a:r>
            <a:r>
              <a:rPr lang="en-US" altLang="zh-CN" dirty="0"/>
              <a:t>services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F70A8-CB0E-EE47-BA8C-1D29645FF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Service</a:t>
            </a:r>
            <a:r>
              <a:rPr lang="zh-CN" altLang="en-US" dirty="0"/>
              <a:t> </a:t>
            </a:r>
            <a:r>
              <a:rPr lang="en-US" altLang="zh-CN" dirty="0"/>
              <a:t>made</a:t>
            </a:r>
            <a:r>
              <a:rPr lang="zh-CN" altLang="en-US" dirty="0"/>
              <a:t> </a:t>
            </a:r>
            <a:r>
              <a:rPr lang="en-US" altLang="zh-CN" dirty="0"/>
              <a:t>available</a:t>
            </a:r>
            <a:r>
              <a:rPr lang="zh-CN" altLang="en-US" dirty="0"/>
              <a:t> </a:t>
            </a:r>
            <a:r>
              <a:rPr lang="en-US" altLang="zh-CN" dirty="0"/>
              <a:t>over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Internet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511F72-9DD8-F14C-9178-A56587EC8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069" y="2207453"/>
            <a:ext cx="7356392" cy="429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228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511F72-9DD8-F14C-9178-A56587EC8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1" y="3862886"/>
            <a:ext cx="5318589" cy="31072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4A8B3D-D2D6-9744-9EC7-9D98CBEDC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Web</a:t>
            </a:r>
            <a:r>
              <a:rPr lang="zh-CN" altLang="en-US" dirty="0"/>
              <a:t> </a:t>
            </a:r>
            <a:r>
              <a:rPr lang="en-US" altLang="zh-CN" dirty="0"/>
              <a:t>services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F70A8-CB0E-EE47-BA8C-1D29645FF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Client</a:t>
            </a:r>
            <a:r>
              <a:rPr lang="zh-CN" altLang="en-US" dirty="0"/>
              <a:t> </a:t>
            </a:r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calls</a:t>
            </a:r>
            <a:r>
              <a:rPr lang="zh-CN" altLang="en-US" dirty="0"/>
              <a:t> </a:t>
            </a:r>
            <a:r>
              <a:rPr lang="en-US" altLang="zh-CN" dirty="0"/>
              <a:t>upon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services</a:t>
            </a:r>
          </a:p>
          <a:p>
            <a:r>
              <a:rPr lang="en-US" altLang="zh-CN" dirty="0"/>
              <a:t>Universal</a:t>
            </a:r>
            <a:r>
              <a:rPr lang="zh-CN" altLang="en-US" dirty="0"/>
              <a:t> </a:t>
            </a:r>
            <a:r>
              <a:rPr lang="en-US" altLang="zh-CN" dirty="0"/>
              <a:t>Description,</a:t>
            </a:r>
            <a:r>
              <a:rPr lang="zh-CN" altLang="en-US" dirty="0"/>
              <a:t> </a:t>
            </a:r>
            <a:r>
              <a:rPr lang="en-US" altLang="zh-CN" dirty="0"/>
              <a:t>Discovery,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Integration</a:t>
            </a:r>
            <a:r>
              <a:rPr lang="zh-CN" altLang="en-US" dirty="0"/>
              <a:t> </a:t>
            </a:r>
            <a:r>
              <a:rPr lang="en-US" altLang="zh-CN" dirty="0"/>
              <a:t>(UDDI)</a:t>
            </a:r>
          </a:p>
          <a:p>
            <a:pPr lvl="1"/>
            <a:r>
              <a:rPr lang="en-US" altLang="zh-CN" dirty="0"/>
              <a:t>Directory</a:t>
            </a:r>
            <a:r>
              <a:rPr lang="zh-CN" altLang="en-US" dirty="0"/>
              <a:t> </a:t>
            </a:r>
            <a:r>
              <a:rPr lang="en-US" altLang="zh-CN" dirty="0"/>
              <a:t>service</a:t>
            </a:r>
            <a:r>
              <a:rPr lang="zh-CN" altLang="en-US" dirty="0"/>
              <a:t> </a:t>
            </a:r>
            <a:r>
              <a:rPr lang="en-US" altLang="zh-CN" dirty="0"/>
              <a:t>storing</a:t>
            </a:r>
            <a:r>
              <a:rPr lang="zh-CN" altLang="en-US" dirty="0"/>
              <a:t> </a:t>
            </a:r>
            <a:r>
              <a:rPr lang="en-US" altLang="zh-CN" dirty="0"/>
              <a:t>service</a:t>
            </a:r>
            <a:r>
              <a:rPr lang="zh-CN" altLang="en-US" dirty="0"/>
              <a:t> </a:t>
            </a:r>
            <a:r>
              <a:rPr lang="en-US" altLang="zh-CN" dirty="0"/>
              <a:t>descriptions</a:t>
            </a:r>
          </a:p>
          <a:p>
            <a:pPr lvl="1"/>
            <a:r>
              <a:rPr lang="en-US" altLang="zh-CN" dirty="0"/>
              <a:t>Prescribes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layout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database</a:t>
            </a:r>
            <a:r>
              <a:rPr lang="zh-CN" altLang="en-US" dirty="0"/>
              <a:t> </a:t>
            </a:r>
            <a:r>
              <a:rPr lang="en-US" altLang="zh-CN" dirty="0"/>
              <a:t>containing</a:t>
            </a:r>
            <a:r>
              <a:rPr lang="zh-CN" altLang="en-US" dirty="0"/>
              <a:t> </a:t>
            </a:r>
            <a:r>
              <a:rPr lang="en-US" altLang="zh-CN" dirty="0"/>
              <a:t>service</a:t>
            </a:r>
            <a:r>
              <a:rPr lang="zh-CN" altLang="en-US" dirty="0"/>
              <a:t> </a:t>
            </a:r>
            <a:r>
              <a:rPr lang="en-US" altLang="zh-CN" dirty="0"/>
              <a:t>descriptions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allow</a:t>
            </a:r>
            <a:r>
              <a:rPr lang="zh-CN" altLang="en-US" dirty="0"/>
              <a:t> </a:t>
            </a:r>
            <a:r>
              <a:rPr lang="en-US" altLang="zh-CN" dirty="0"/>
              <a:t>web</a:t>
            </a:r>
            <a:r>
              <a:rPr lang="zh-CN" altLang="en-US" dirty="0"/>
              <a:t> </a:t>
            </a:r>
            <a:r>
              <a:rPr lang="en-US" altLang="zh-CN" dirty="0"/>
              <a:t>service</a:t>
            </a:r>
            <a:r>
              <a:rPr lang="zh-CN" altLang="en-US" dirty="0"/>
              <a:t> </a:t>
            </a:r>
            <a:r>
              <a:rPr lang="en-US" altLang="zh-CN" dirty="0"/>
              <a:t>clients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browse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relevant</a:t>
            </a:r>
            <a:r>
              <a:rPr lang="zh-CN" altLang="en-US" dirty="0"/>
              <a:t> </a:t>
            </a:r>
            <a:r>
              <a:rPr lang="en-US" altLang="zh-CN" dirty="0"/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17764368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511F72-9DD8-F14C-9178-A56587EC8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974" y="3708686"/>
            <a:ext cx="5390508" cy="31493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4A8B3D-D2D6-9744-9EC7-9D98CBEDC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Web</a:t>
            </a:r>
            <a:r>
              <a:rPr lang="zh-CN" altLang="en-US" dirty="0"/>
              <a:t> </a:t>
            </a:r>
            <a:r>
              <a:rPr lang="en-US" altLang="zh-CN" dirty="0"/>
              <a:t>services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F70A8-CB0E-EE47-BA8C-1D29645FF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Web</a:t>
            </a:r>
            <a:r>
              <a:rPr lang="zh-CN" altLang="en-US" dirty="0"/>
              <a:t> </a:t>
            </a:r>
            <a:r>
              <a:rPr lang="en-US" altLang="zh-CN" dirty="0"/>
              <a:t>Services</a:t>
            </a:r>
            <a:r>
              <a:rPr lang="zh-CN" altLang="en-US" dirty="0"/>
              <a:t> </a:t>
            </a:r>
            <a:r>
              <a:rPr lang="en-US" altLang="zh-CN" dirty="0"/>
              <a:t>Definition</a:t>
            </a:r>
            <a:r>
              <a:rPr lang="zh-CN" altLang="en-US" dirty="0"/>
              <a:t> </a:t>
            </a:r>
            <a:r>
              <a:rPr lang="en-US" altLang="zh-CN" dirty="0"/>
              <a:t>Language</a:t>
            </a:r>
            <a:r>
              <a:rPr lang="zh-CN" altLang="en-US" dirty="0"/>
              <a:t> </a:t>
            </a:r>
            <a:r>
              <a:rPr lang="en-US" altLang="zh-CN" dirty="0"/>
              <a:t>(WSDL)</a:t>
            </a:r>
          </a:p>
          <a:p>
            <a:pPr lvl="1"/>
            <a:r>
              <a:rPr lang="en-US" altLang="zh-CN" dirty="0"/>
              <a:t>Formal</a:t>
            </a:r>
            <a:r>
              <a:rPr lang="zh-CN" altLang="en-US" dirty="0"/>
              <a:t> </a:t>
            </a:r>
            <a:r>
              <a:rPr lang="en-US" altLang="zh-CN" dirty="0"/>
              <a:t>language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support</a:t>
            </a:r>
            <a:r>
              <a:rPr lang="zh-CN" altLang="en-US" dirty="0"/>
              <a:t> </a:t>
            </a:r>
            <a:r>
              <a:rPr lang="en-US" altLang="zh-CN" dirty="0"/>
              <a:t>RPC-based</a:t>
            </a:r>
            <a:r>
              <a:rPr lang="zh-CN" altLang="en-US" dirty="0"/>
              <a:t> </a:t>
            </a:r>
            <a:r>
              <a:rPr lang="en-US" altLang="zh-CN" dirty="0"/>
              <a:t>communication</a:t>
            </a:r>
          </a:p>
          <a:p>
            <a:r>
              <a:rPr lang="en-US" altLang="zh-CN" dirty="0"/>
              <a:t>Simple</a:t>
            </a:r>
            <a:r>
              <a:rPr lang="zh-CN" altLang="en-US" dirty="0"/>
              <a:t> </a:t>
            </a:r>
            <a:r>
              <a:rPr lang="en-US" altLang="zh-CN" dirty="0"/>
              <a:t>Object</a:t>
            </a:r>
            <a:r>
              <a:rPr lang="zh-CN" altLang="en-US" dirty="0"/>
              <a:t> </a:t>
            </a:r>
            <a:r>
              <a:rPr lang="en-US" altLang="zh-CN" dirty="0"/>
              <a:t>Access</a:t>
            </a:r>
            <a:r>
              <a:rPr lang="zh-CN" altLang="en-US" dirty="0"/>
              <a:t> </a:t>
            </a:r>
            <a:r>
              <a:rPr lang="en-US" altLang="zh-CN" dirty="0"/>
              <a:t>Protocol</a:t>
            </a:r>
            <a:r>
              <a:rPr lang="zh-CN" altLang="en-US" dirty="0"/>
              <a:t> </a:t>
            </a:r>
            <a:r>
              <a:rPr lang="en-US" altLang="zh-CN" dirty="0"/>
              <a:t>(SOAP)</a:t>
            </a:r>
          </a:p>
          <a:p>
            <a:pPr lvl="1"/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framework</a:t>
            </a:r>
            <a:r>
              <a:rPr lang="zh-CN" altLang="en-US" dirty="0"/>
              <a:t> </a:t>
            </a:r>
            <a:r>
              <a:rPr lang="en-US" altLang="zh-CN" dirty="0"/>
              <a:t>where</a:t>
            </a:r>
            <a:r>
              <a:rPr lang="zh-CN" altLang="en-US" dirty="0"/>
              <a:t> </a:t>
            </a:r>
            <a:r>
              <a:rPr lang="en-US" altLang="zh-CN" dirty="0"/>
              <a:t>communication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processes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standardized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6452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3C5E2-29F1-6D42-BC0E-02F72F5D5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Web</a:t>
            </a:r>
            <a:r>
              <a:rPr lang="zh-CN" altLang="en-US" dirty="0"/>
              <a:t> </a:t>
            </a:r>
            <a:r>
              <a:rPr lang="en-US" altLang="zh-CN" dirty="0"/>
              <a:t>service</a:t>
            </a:r>
            <a:r>
              <a:rPr lang="zh-CN" altLang="en-US" dirty="0"/>
              <a:t> </a:t>
            </a:r>
            <a:r>
              <a:rPr lang="en-US" altLang="zh-CN" dirty="0"/>
              <a:t>composition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coordination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8DC59-BD30-6248-86E9-0046B7851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Web</a:t>
            </a:r>
            <a:r>
              <a:rPr lang="zh-CN" altLang="en-US" dirty="0"/>
              <a:t> </a:t>
            </a:r>
            <a:r>
              <a:rPr lang="en-US" altLang="zh-CN" dirty="0"/>
              <a:t>services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usually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complicated</a:t>
            </a:r>
          </a:p>
          <a:p>
            <a:pPr lvl="1"/>
            <a:r>
              <a:rPr lang="en-US" altLang="zh-CN" dirty="0"/>
              <a:t>Example:</a:t>
            </a:r>
            <a:r>
              <a:rPr lang="zh-CN" altLang="en-US" dirty="0"/>
              <a:t> </a:t>
            </a:r>
            <a:r>
              <a:rPr lang="en-US" altLang="zh-CN" dirty="0"/>
              <a:t>web-based</a:t>
            </a:r>
            <a:r>
              <a:rPr lang="zh-CN" altLang="en-US" dirty="0"/>
              <a:t> </a:t>
            </a:r>
            <a:r>
              <a:rPr lang="en-US" altLang="zh-CN" dirty="0"/>
              <a:t>shop</a:t>
            </a:r>
          </a:p>
          <a:p>
            <a:pPr lvl="1"/>
            <a:r>
              <a:rPr lang="en-US" altLang="zh-CN" dirty="0"/>
              <a:t>Ordering,</a:t>
            </a:r>
            <a:r>
              <a:rPr lang="zh-CN" altLang="en-US" dirty="0"/>
              <a:t> </a:t>
            </a:r>
            <a:r>
              <a:rPr lang="en-US" altLang="zh-CN" dirty="0"/>
              <a:t>paying,</a:t>
            </a:r>
            <a:r>
              <a:rPr lang="zh-CN" altLang="en-US" dirty="0"/>
              <a:t> </a:t>
            </a:r>
            <a:r>
              <a:rPr lang="en-US" altLang="zh-CN" dirty="0"/>
              <a:t>delivery</a:t>
            </a:r>
          </a:p>
          <a:p>
            <a:pPr lvl="1"/>
            <a:r>
              <a:rPr lang="en-US" altLang="zh-CN" dirty="0"/>
              <a:t>Services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multiple</a:t>
            </a:r>
            <a:r>
              <a:rPr lang="zh-CN" altLang="en-US" dirty="0"/>
              <a:t> </a:t>
            </a:r>
            <a:r>
              <a:rPr lang="en-US" altLang="zh-CN" dirty="0"/>
              <a:t>providers</a:t>
            </a:r>
          </a:p>
          <a:p>
            <a:r>
              <a:rPr lang="en-US" altLang="zh-CN" dirty="0"/>
              <a:t>Coordination</a:t>
            </a:r>
          </a:p>
          <a:p>
            <a:pPr lvl="1"/>
            <a:r>
              <a:rPr lang="en-US" altLang="zh-CN" dirty="0"/>
              <a:t>Coordination</a:t>
            </a:r>
            <a:r>
              <a:rPr lang="zh-CN" altLang="en-US" dirty="0"/>
              <a:t> </a:t>
            </a:r>
            <a:r>
              <a:rPr lang="en-US" altLang="zh-CN" dirty="0"/>
              <a:t>protocols</a:t>
            </a:r>
          </a:p>
          <a:p>
            <a:pPr lvl="1"/>
            <a:r>
              <a:rPr lang="en-US" altLang="zh-CN" dirty="0"/>
              <a:t>Various</a:t>
            </a:r>
            <a:r>
              <a:rPr lang="zh-CN" altLang="en-US" dirty="0"/>
              <a:t> </a:t>
            </a:r>
            <a:r>
              <a:rPr lang="en-US" altLang="zh-CN" dirty="0"/>
              <a:t>steps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take</a:t>
            </a:r>
            <a:r>
              <a:rPr lang="zh-CN" altLang="en-US" dirty="0"/>
              <a:t> </a:t>
            </a:r>
            <a:r>
              <a:rPr lang="en-US" altLang="zh-CN" dirty="0"/>
              <a:t>place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service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succeed</a:t>
            </a:r>
          </a:p>
          <a:p>
            <a:pPr lvl="1"/>
            <a:r>
              <a:rPr lang="en-US" altLang="zh-CN" dirty="0"/>
              <a:t>Single</a:t>
            </a:r>
            <a:r>
              <a:rPr lang="zh-CN" altLang="en-US" dirty="0"/>
              <a:t> </a:t>
            </a:r>
            <a:r>
              <a:rPr lang="en-US" altLang="zh-CN" dirty="0"/>
              <a:t>coordinator</a:t>
            </a:r>
            <a:r>
              <a:rPr lang="zh-CN" altLang="en-US" dirty="0"/>
              <a:t> </a:t>
            </a:r>
            <a:r>
              <a:rPr lang="en-US" altLang="zh-CN" dirty="0" err="1"/>
              <a:t>v.s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dirty="0"/>
              <a:t>multiple</a:t>
            </a:r>
            <a:r>
              <a:rPr lang="zh-CN" altLang="en-US" dirty="0"/>
              <a:t> </a:t>
            </a:r>
            <a:r>
              <a:rPr lang="en-US" altLang="zh-CN" dirty="0"/>
              <a:t>coordinators (Pros and Cons?)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9856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BEBDF-ECCE-8A4C-8382-0A159B27B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Web</a:t>
            </a:r>
            <a:r>
              <a:rPr lang="zh-CN" altLang="en-US" dirty="0"/>
              <a:t> </a:t>
            </a:r>
            <a:r>
              <a:rPr lang="en-US" altLang="zh-CN" dirty="0"/>
              <a:t>Server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752D0-1C49-994C-99EA-5C3F1F47B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Apache</a:t>
            </a:r>
            <a:r>
              <a:rPr lang="zh-CN" altLang="en-US" dirty="0"/>
              <a:t> </a:t>
            </a:r>
            <a:r>
              <a:rPr lang="en-US" altLang="zh-CN" dirty="0"/>
              <a:t>Web</a:t>
            </a:r>
            <a:r>
              <a:rPr lang="zh-CN" altLang="en-US" dirty="0"/>
              <a:t> </a:t>
            </a:r>
            <a:r>
              <a:rPr lang="en-US" altLang="zh-CN" dirty="0"/>
              <a:t>serer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popular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</a:p>
          <a:p>
            <a:r>
              <a:rPr lang="en-US" altLang="zh-CN" dirty="0"/>
              <a:t>Used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67%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web</a:t>
            </a:r>
            <a:r>
              <a:rPr lang="zh-CN" altLang="en-US" dirty="0"/>
              <a:t> </a:t>
            </a:r>
            <a:r>
              <a:rPr lang="en-US" altLang="zh-CN" dirty="0"/>
              <a:t>sites</a:t>
            </a:r>
          </a:p>
          <a:p>
            <a:r>
              <a:rPr lang="en-US" altLang="zh-CN" dirty="0"/>
              <a:t>Runtime</a:t>
            </a:r>
            <a:r>
              <a:rPr lang="zh-CN" altLang="en-US" dirty="0"/>
              <a:t> </a:t>
            </a:r>
            <a:r>
              <a:rPr lang="en-US" altLang="zh-CN" dirty="0"/>
              <a:t>environment:</a:t>
            </a:r>
            <a:r>
              <a:rPr lang="zh-CN" altLang="en-US" dirty="0"/>
              <a:t> </a:t>
            </a:r>
            <a:r>
              <a:rPr lang="en-US" altLang="zh-CN" dirty="0"/>
              <a:t>Apache</a:t>
            </a:r>
            <a:r>
              <a:rPr lang="zh-CN" altLang="en-US" dirty="0"/>
              <a:t> </a:t>
            </a:r>
            <a:r>
              <a:rPr lang="en-US" altLang="zh-CN" dirty="0"/>
              <a:t>Portable</a:t>
            </a:r>
            <a:r>
              <a:rPr lang="zh-CN" altLang="en-US" dirty="0"/>
              <a:t> </a:t>
            </a:r>
            <a:r>
              <a:rPr lang="en-US" altLang="zh-CN" dirty="0"/>
              <a:t>Runtime</a:t>
            </a:r>
            <a:r>
              <a:rPr lang="zh-CN" altLang="en-US" dirty="0"/>
              <a:t> </a:t>
            </a:r>
            <a:r>
              <a:rPr lang="en-US" altLang="zh-CN" dirty="0"/>
              <a:t>(APR)</a:t>
            </a:r>
          </a:p>
          <a:p>
            <a:pPr lvl="1"/>
            <a:r>
              <a:rPr lang="en-US" altLang="zh-CN" dirty="0"/>
              <a:t>Platform-independent</a:t>
            </a:r>
            <a:r>
              <a:rPr lang="zh-CN" altLang="en-US" dirty="0"/>
              <a:t> </a:t>
            </a:r>
            <a:r>
              <a:rPr lang="en-US" altLang="zh-CN" dirty="0"/>
              <a:t>interface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file</a:t>
            </a:r>
            <a:r>
              <a:rPr lang="zh-CN" altLang="en-US" dirty="0"/>
              <a:t> </a:t>
            </a:r>
            <a:r>
              <a:rPr lang="en-US" altLang="zh-CN" dirty="0"/>
              <a:t>handling,</a:t>
            </a:r>
            <a:r>
              <a:rPr lang="zh-CN" altLang="en-US" dirty="0"/>
              <a:t> </a:t>
            </a:r>
            <a:r>
              <a:rPr lang="en-US" altLang="zh-CN" dirty="0"/>
              <a:t>networking,</a:t>
            </a:r>
            <a:r>
              <a:rPr lang="zh-CN" altLang="en-US" dirty="0"/>
              <a:t> </a:t>
            </a:r>
            <a:r>
              <a:rPr lang="en-US" altLang="zh-CN" dirty="0"/>
              <a:t>locking,</a:t>
            </a:r>
            <a:r>
              <a:rPr lang="zh-CN" altLang="en-US" dirty="0"/>
              <a:t> </a:t>
            </a:r>
            <a:r>
              <a:rPr lang="en-US" altLang="zh-CN" dirty="0"/>
              <a:t>threads,</a:t>
            </a:r>
            <a:r>
              <a:rPr lang="zh-CN" altLang="en-US" dirty="0"/>
              <a:t> </a:t>
            </a:r>
            <a:r>
              <a:rPr lang="en-US" altLang="zh-CN" dirty="0"/>
              <a:t>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227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DD358-85C5-D54D-95A0-420981569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Apache</a:t>
            </a:r>
            <a:r>
              <a:rPr lang="zh-CN" altLang="en-US" dirty="0"/>
              <a:t> </a:t>
            </a:r>
            <a:r>
              <a:rPr lang="en-US" altLang="zh-CN" dirty="0"/>
              <a:t>Web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64FFA-F914-0A4F-BC68-13A35282B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88726" cy="4351338"/>
          </a:xfrm>
        </p:spPr>
        <p:txBody>
          <a:bodyPr/>
          <a:lstStyle/>
          <a:p>
            <a:r>
              <a:rPr lang="en-US" altLang="zh-CN" dirty="0"/>
              <a:t>Hook</a:t>
            </a:r>
          </a:p>
          <a:p>
            <a:pPr lvl="1"/>
            <a:r>
              <a:rPr lang="en-US" altLang="zh-CN" dirty="0"/>
              <a:t>Translate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 err="1"/>
              <a:t>url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local</a:t>
            </a:r>
            <a:r>
              <a:rPr lang="zh-CN" altLang="en-US" dirty="0"/>
              <a:t> </a:t>
            </a:r>
            <a:r>
              <a:rPr lang="en-US" altLang="zh-CN" dirty="0"/>
              <a:t>file</a:t>
            </a:r>
            <a:r>
              <a:rPr lang="zh-CN" altLang="en-US" dirty="0"/>
              <a:t> </a:t>
            </a:r>
            <a:r>
              <a:rPr lang="en-US" altLang="zh-CN" dirty="0"/>
              <a:t>name</a:t>
            </a:r>
          </a:p>
          <a:p>
            <a:pPr lvl="1"/>
            <a:r>
              <a:rPr lang="en-US" altLang="zh-CN" dirty="0"/>
              <a:t>Checking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client’s</a:t>
            </a:r>
            <a:r>
              <a:rPr lang="zh-CN" altLang="en-US" dirty="0"/>
              <a:t> </a:t>
            </a:r>
            <a:r>
              <a:rPr lang="en-US" altLang="zh-CN" dirty="0"/>
              <a:t>identification</a:t>
            </a:r>
          </a:p>
          <a:p>
            <a:pPr lvl="1"/>
            <a:r>
              <a:rPr lang="en-US" altLang="zh-CN" dirty="0"/>
              <a:t>Checking</a:t>
            </a:r>
            <a:r>
              <a:rPr lang="zh-CN" altLang="en-US" dirty="0"/>
              <a:t> </a:t>
            </a:r>
            <a:r>
              <a:rPr lang="en-US" altLang="zh-CN" dirty="0"/>
              <a:t>access</a:t>
            </a:r>
            <a:r>
              <a:rPr lang="zh-CN" altLang="en-US" dirty="0"/>
              <a:t> </a:t>
            </a:r>
            <a:r>
              <a:rPr lang="en-US" altLang="zh-CN" dirty="0"/>
              <a:t>right</a:t>
            </a:r>
          </a:p>
          <a:p>
            <a:pPr lvl="1"/>
            <a:r>
              <a:rPr lang="en-US" altLang="zh-CN" dirty="0"/>
              <a:t>Checking</a:t>
            </a:r>
            <a:r>
              <a:rPr lang="zh-CN" altLang="en-US" dirty="0"/>
              <a:t> </a:t>
            </a:r>
            <a:r>
              <a:rPr lang="en-US" altLang="zh-CN" dirty="0"/>
              <a:t>MIME</a:t>
            </a:r>
            <a:r>
              <a:rPr lang="zh-CN" altLang="en-US" dirty="0"/>
              <a:t> </a:t>
            </a:r>
            <a:r>
              <a:rPr lang="en-US" altLang="zh-CN" dirty="0"/>
              <a:t>type</a:t>
            </a:r>
          </a:p>
          <a:p>
            <a:pPr lvl="1"/>
            <a:r>
              <a:rPr lang="en-US" altLang="zh-CN" dirty="0"/>
              <a:t>…</a:t>
            </a:r>
            <a:r>
              <a:rPr lang="zh-CN" altLang="en-US" dirty="0"/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073C8D-19A3-004F-8F5B-CECE97A78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530" y="2209519"/>
            <a:ext cx="6646999" cy="410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01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2AD610-6CD5-ED45-B5EB-9CDEFBC7F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29" y="1686929"/>
            <a:ext cx="6899697" cy="430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424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14193-A504-5646-8487-4F4759FAB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Web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  <a:r>
              <a:rPr lang="zh-CN" altLang="en-US" dirty="0"/>
              <a:t> </a:t>
            </a:r>
            <a:r>
              <a:rPr lang="en-US" altLang="zh-CN" dirty="0"/>
              <a:t>Clusters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6CA31-41D5-2148-9EC8-BBB9CC57F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49584" cy="4351338"/>
          </a:xfrm>
        </p:spPr>
        <p:txBody>
          <a:bodyPr/>
          <a:lstStyle/>
          <a:p>
            <a:r>
              <a:rPr lang="en-US" altLang="zh-CN" dirty="0"/>
              <a:t>Load</a:t>
            </a:r>
            <a:r>
              <a:rPr lang="zh-CN" altLang="en-US" dirty="0"/>
              <a:t> </a:t>
            </a:r>
            <a:r>
              <a:rPr lang="en-US" altLang="zh-CN" dirty="0"/>
              <a:t>balancing</a:t>
            </a:r>
          </a:p>
          <a:p>
            <a:pPr lvl="1"/>
            <a:r>
              <a:rPr lang="en-US" altLang="zh-CN" dirty="0"/>
              <a:t>Content-aware</a:t>
            </a:r>
            <a:r>
              <a:rPr lang="zh-CN" altLang="en-US" dirty="0"/>
              <a:t> </a:t>
            </a:r>
            <a:r>
              <a:rPr lang="en-US" altLang="zh-CN" dirty="0"/>
              <a:t>distribution</a:t>
            </a:r>
          </a:p>
          <a:p>
            <a:pPr lvl="2"/>
            <a:r>
              <a:rPr lang="en-US" altLang="zh-CN" dirty="0"/>
              <a:t>Always</a:t>
            </a:r>
            <a:r>
              <a:rPr lang="zh-CN" altLang="en-US" dirty="0"/>
              <a:t> </a:t>
            </a:r>
            <a:r>
              <a:rPr lang="en-US" altLang="zh-CN" dirty="0"/>
              <a:t>distribute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request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document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</a:p>
          <a:p>
            <a:pPr lvl="2"/>
            <a:r>
              <a:rPr lang="en-US" altLang="zh-CN" dirty="0"/>
              <a:t>Discussion:</a:t>
            </a:r>
            <a:r>
              <a:rPr lang="zh-CN" altLang="en-US" dirty="0"/>
              <a:t> </a:t>
            </a:r>
            <a:r>
              <a:rPr lang="en-US" altLang="zh-CN" dirty="0"/>
              <a:t>What’s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cons?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B0E505-4876-A048-A3BF-2EBB90218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606" y="3358003"/>
            <a:ext cx="5873394" cy="331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68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14193-A504-5646-8487-4F4759FAB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Web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  <a:r>
              <a:rPr lang="zh-CN" altLang="en-US" dirty="0"/>
              <a:t> </a:t>
            </a:r>
            <a:r>
              <a:rPr lang="en-US" altLang="zh-CN" dirty="0"/>
              <a:t>Clusters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6CA31-41D5-2148-9EC8-BBB9CC57F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49584" cy="4351338"/>
          </a:xfrm>
        </p:spPr>
        <p:txBody>
          <a:bodyPr/>
          <a:lstStyle/>
          <a:p>
            <a:r>
              <a:rPr lang="en-US" altLang="zh-CN" dirty="0"/>
              <a:t>Load</a:t>
            </a:r>
            <a:r>
              <a:rPr lang="zh-CN" altLang="en-US" dirty="0"/>
              <a:t> </a:t>
            </a:r>
            <a:r>
              <a:rPr lang="en-US" altLang="zh-CN" dirty="0"/>
              <a:t>balancing</a:t>
            </a:r>
          </a:p>
          <a:p>
            <a:pPr lvl="1"/>
            <a:r>
              <a:rPr lang="en-US" altLang="zh-CN" dirty="0"/>
              <a:t>Content-aware</a:t>
            </a:r>
            <a:r>
              <a:rPr lang="zh-CN" altLang="en-US" dirty="0"/>
              <a:t> </a:t>
            </a:r>
            <a:r>
              <a:rPr lang="en-US" altLang="zh-CN" dirty="0"/>
              <a:t>distribution</a:t>
            </a:r>
          </a:p>
          <a:p>
            <a:pPr lvl="2"/>
            <a:r>
              <a:rPr lang="en-US" altLang="zh-CN" dirty="0"/>
              <a:t>Always</a:t>
            </a:r>
            <a:r>
              <a:rPr lang="zh-CN" altLang="en-US" dirty="0"/>
              <a:t> </a:t>
            </a:r>
            <a:r>
              <a:rPr lang="en-US" altLang="zh-CN" dirty="0"/>
              <a:t>distribute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request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document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</a:p>
          <a:p>
            <a:pPr lvl="2"/>
            <a:r>
              <a:rPr lang="en-US" altLang="zh-CN" dirty="0"/>
              <a:t>What’s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cons?</a:t>
            </a:r>
          </a:p>
          <a:p>
            <a:pPr lvl="2"/>
            <a:r>
              <a:rPr lang="en-US" altLang="zh-CN" dirty="0"/>
              <a:t>+:</a:t>
            </a:r>
            <a:r>
              <a:rPr lang="zh-CN" altLang="en-US" dirty="0"/>
              <a:t> </a:t>
            </a:r>
            <a:r>
              <a:rPr lang="en-US" altLang="zh-CN" dirty="0"/>
              <a:t>efficiency</a:t>
            </a:r>
          </a:p>
          <a:p>
            <a:pPr lvl="2"/>
            <a:r>
              <a:rPr lang="en-US" altLang="zh-CN" dirty="0"/>
              <a:t>-:</a:t>
            </a:r>
            <a:r>
              <a:rPr lang="zh-CN" altLang="en-US" dirty="0"/>
              <a:t> </a:t>
            </a:r>
            <a:r>
              <a:rPr lang="en-US" altLang="zh-CN" dirty="0"/>
              <a:t>load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front-end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B0E505-4876-A048-A3BF-2EBB90218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606" y="3358003"/>
            <a:ext cx="5873394" cy="331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415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89AE1-7BB0-8540-BC3E-C215EBE7A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Web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  <a:r>
              <a:rPr lang="zh-CN" altLang="en-US" dirty="0"/>
              <a:t> </a:t>
            </a:r>
            <a:r>
              <a:rPr lang="en-US" altLang="zh-CN" dirty="0"/>
              <a:t>Clusters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581E6-82CE-AA4E-B7A5-CF4A2568F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scalable</a:t>
            </a:r>
            <a:r>
              <a:rPr lang="zh-CN" altLang="en-US" dirty="0"/>
              <a:t> </a:t>
            </a:r>
            <a:r>
              <a:rPr lang="en-US" altLang="zh-CN" dirty="0"/>
              <a:t>version</a:t>
            </a:r>
          </a:p>
          <a:p>
            <a:r>
              <a:rPr lang="en-US" altLang="zh-CN" dirty="0"/>
              <a:t>Distribute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front</a:t>
            </a:r>
            <a:r>
              <a:rPr lang="zh-CN" altLang="en-US" dirty="0"/>
              <a:t> </a:t>
            </a:r>
            <a:r>
              <a:rPr lang="en-US" altLang="zh-CN" dirty="0"/>
              <a:t>end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DB827A-0EDE-1D48-8094-832D861A7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356" y="3082834"/>
            <a:ext cx="6817860" cy="362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011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8670E-7E18-3640-BFFA-20C56656F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Web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  <a:r>
              <a:rPr lang="zh-CN" altLang="en-US" dirty="0"/>
              <a:t> </a:t>
            </a:r>
            <a:r>
              <a:rPr lang="en-US" altLang="zh-CN" dirty="0"/>
              <a:t>Clusters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1B9AAA-247A-8349-A4D2-58E829CC8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745" y="0"/>
            <a:ext cx="6264547" cy="33351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002B9-BE39-3E4D-ACDC-602CE2275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02339" cy="4351338"/>
          </a:xfrm>
        </p:spPr>
        <p:txBody>
          <a:bodyPr/>
          <a:lstStyle/>
          <a:p>
            <a:r>
              <a:rPr lang="en-US" altLang="zh-CN" dirty="0"/>
              <a:t>Dispatcher</a:t>
            </a:r>
          </a:p>
          <a:p>
            <a:pPr lvl="1"/>
            <a:r>
              <a:rPr lang="en-US" altLang="zh-CN" dirty="0"/>
              <a:t>Decides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TCP</a:t>
            </a:r>
            <a:r>
              <a:rPr lang="zh-CN" altLang="en-US" dirty="0"/>
              <a:t> </a:t>
            </a:r>
            <a:r>
              <a:rPr lang="en-US" altLang="zh-CN" dirty="0"/>
              <a:t>connection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handled</a:t>
            </a:r>
            <a:r>
              <a:rPr lang="zh-CN" altLang="en-US" dirty="0"/>
              <a:t> </a:t>
            </a:r>
            <a:r>
              <a:rPr lang="en-US" altLang="zh-CN" dirty="0"/>
              <a:t>off</a:t>
            </a:r>
          </a:p>
          <a:p>
            <a:r>
              <a:rPr lang="en-US" altLang="zh-CN" dirty="0"/>
              <a:t>Distributor</a:t>
            </a:r>
          </a:p>
          <a:p>
            <a:pPr lvl="1"/>
            <a:r>
              <a:rPr lang="en-US" altLang="zh-CN" dirty="0"/>
              <a:t>Monitors</a:t>
            </a:r>
            <a:r>
              <a:rPr lang="zh-CN" altLang="en-US" dirty="0"/>
              <a:t> </a:t>
            </a:r>
            <a:r>
              <a:rPr lang="en-US" altLang="zh-CN" dirty="0"/>
              <a:t>incoming</a:t>
            </a:r>
            <a:r>
              <a:rPr lang="zh-CN" altLang="en-US" dirty="0"/>
              <a:t> </a:t>
            </a:r>
            <a:r>
              <a:rPr lang="en-US" altLang="zh-CN" dirty="0"/>
              <a:t>traffic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handed-off</a:t>
            </a:r>
            <a:r>
              <a:rPr lang="zh-CN" altLang="en-US" dirty="0"/>
              <a:t> </a:t>
            </a:r>
            <a:r>
              <a:rPr lang="en-US" altLang="zh-CN" dirty="0"/>
              <a:t>connection</a:t>
            </a:r>
          </a:p>
          <a:p>
            <a:r>
              <a:rPr lang="en-US" altLang="zh-CN" dirty="0"/>
              <a:t>Switch</a:t>
            </a:r>
          </a:p>
          <a:p>
            <a:pPr lvl="1"/>
            <a:r>
              <a:rPr lang="en-US" altLang="zh-CN" dirty="0"/>
              <a:t>Forward</a:t>
            </a:r>
            <a:r>
              <a:rPr lang="zh-CN" altLang="en-US" dirty="0"/>
              <a:t> </a:t>
            </a:r>
            <a:r>
              <a:rPr lang="en-US" altLang="zh-CN" dirty="0"/>
              <a:t>TCP</a:t>
            </a:r>
            <a:r>
              <a:rPr lang="zh-CN" altLang="en-US" dirty="0"/>
              <a:t> </a:t>
            </a:r>
            <a:r>
              <a:rPr lang="en-US" altLang="zh-CN" dirty="0"/>
              <a:t>messages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distributor</a:t>
            </a:r>
          </a:p>
        </p:txBody>
      </p:sp>
    </p:spTree>
    <p:extLst>
      <p:ext uri="{BB962C8B-B14F-4D97-AF65-F5344CB8AC3E}">
        <p14:creationId xmlns:p14="http://schemas.microsoft.com/office/powerpoint/2010/main" val="4288151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D52E-B0A1-F441-BBCB-677027F6A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Communication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8C83F-874C-164B-8D1B-BC12D210B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Traditional</a:t>
            </a:r>
            <a:r>
              <a:rPr lang="zh-CN" altLang="en-US" dirty="0"/>
              <a:t> </a:t>
            </a:r>
            <a:r>
              <a:rPr lang="en-US" altLang="zh-CN" dirty="0"/>
              <a:t>web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</a:p>
          <a:p>
            <a:pPr lvl="1"/>
            <a:r>
              <a:rPr lang="en-US" altLang="zh-CN" dirty="0"/>
              <a:t>HTTP</a:t>
            </a:r>
          </a:p>
          <a:p>
            <a:r>
              <a:rPr lang="en-US" altLang="zh-CN" dirty="0"/>
              <a:t>Web</a:t>
            </a:r>
            <a:r>
              <a:rPr lang="zh-CN" altLang="en-US" dirty="0"/>
              <a:t> </a:t>
            </a:r>
            <a:r>
              <a:rPr lang="en-US" altLang="zh-CN" dirty="0"/>
              <a:t>services</a:t>
            </a:r>
          </a:p>
          <a:p>
            <a:pPr lvl="1"/>
            <a:r>
              <a:rPr lang="en-US" altLang="zh-CN" dirty="0"/>
              <a:t>SOAP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7891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2F698-0AAB-DE46-96FD-3E00510F7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Client-Side</a:t>
            </a:r>
            <a:r>
              <a:rPr lang="zh-CN" altLang="en-US" dirty="0"/>
              <a:t> </a:t>
            </a:r>
            <a:r>
              <a:rPr lang="en-US" altLang="zh-CN" dirty="0"/>
              <a:t>Techniques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722F6-EDCA-7E41-937F-49748CB5A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HTML</a:t>
            </a:r>
          </a:p>
          <a:p>
            <a:pPr lvl="1"/>
            <a:r>
              <a:rPr lang="en-US" dirty="0"/>
              <a:t>Fundamental markup language for web pages • Define the content of web pages </a:t>
            </a:r>
          </a:p>
          <a:p>
            <a:r>
              <a:rPr lang="en-US" dirty="0"/>
              <a:t>Cascading style sheets (CSS) </a:t>
            </a:r>
          </a:p>
          <a:p>
            <a:pPr lvl="1"/>
            <a:r>
              <a:rPr lang="en-US" dirty="0"/>
              <a:t>Used to set the presentational properties (or layout) of an HTML page: colors, fonts, layout, alignments, borders, etc. </a:t>
            </a:r>
          </a:p>
          <a:p>
            <a:pPr lvl="1"/>
            <a:r>
              <a:rPr lang="en-US" dirty="0"/>
              <a:t>It has its own syntax </a:t>
            </a:r>
          </a:p>
          <a:p>
            <a:r>
              <a:rPr lang="en-US" dirty="0"/>
              <a:t>JavaScript </a:t>
            </a:r>
          </a:p>
          <a:p>
            <a:pPr lvl="1"/>
            <a:r>
              <a:rPr lang="en-US" dirty="0"/>
              <a:t>Program the behavior of web pages </a:t>
            </a:r>
          </a:p>
          <a:p>
            <a:pPr lvl="1"/>
            <a:r>
              <a:rPr lang="en-US" dirty="0"/>
              <a:t>It is an object-oriented, dynamically typed scripting language that can be run by an interpreter inside the web browser and therefore included inside web page code 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java.com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/download/</a:t>
            </a:r>
            <a:r>
              <a:rPr lang="en-US" dirty="0" err="1"/>
              <a:t>faq</a:t>
            </a:r>
            <a:r>
              <a:rPr lang="en-US" dirty="0"/>
              <a:t>/</a:t>
            </a:r>
            <a:r>
              <a:rPr lang="en-US" dirty="0" err="1"/>
              <a:t>java_javascript.xml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73837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E64E-03A6-584B-9FDC-9DD9E28A5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HTML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AFBA0-E5FC-634F-A8A0-6018071C5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502" y="1583872"/>
            <a:ext cx="6228806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DOCTYPE: defines the document type to be HTML </a:t>
            </a:r>
          </a:p>
          <a:p>
            <a:pPr lvl="1"/>
            <a:r>
              <a:rPr lang="en-US" dirty="0"/>
              <a:t>DOCTYPE is also used in XML </a:t>
            </a:r>
          </a:p>
          <a:p>
            <a:pPr lvl="1"/>
            <a:r>
              <a:rPr lang="en-US" dirty="0"/>
              <a:t>XHTML (Extensible HTML): define an HTML as an XML document, stricter than HTML, well- formed XML </a:t>
            </a:r>
          </a:p>
          <a:p>
            <a:r>
              <a:rPr lang="en-US" dirty="0"/>
              <a:t>&lt;html&gt; : an HTML document </a:t>
            </a:r>
          </a:p>
          <a:p>
            <a:r>
              <a:rPr lang="en-US" dirty="0"/>
              <a:t>&lt;head&gt;: information about the document. </a:t>
            </a:r>
          </a:p>
          <a:p>
            <a:pPr lvl="1"/>
            <a:r>
              <a:rPr lang="en-US" dirty="0" err="1"/>
              <a:t>Javascripts</a:t>
            </a:r>
            <a:r>
              <a:rPr lang="en-US" dirty="0"/>
              <a:t> and CSS are often defined here. </a:t>
            </a:r>
          </a:p>
          <a:p>
            <a:r>
              <a:rPr lang="en-US" dirty="0"/>
              <a:t>&lt;body&gt;: the visible page content </a:t>
            </a:r>
          </a:p>
          <a:p>
            <a:r>
              <a:rPr lang="en-US" dirty="0"/>
              <a:t>&lt;h1&gt;: the most important heading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42CA18-5EE6-3443-9DB1-530E1D727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251" y="1269388"/>
            <a:ext cx="5281749" cy="466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091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26017-B683-AF4E-83A2-B338B13C6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Cascading Style Sheets (CSS)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813FB-22DF-D944-845A-CFE9CDAEE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50276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Syntax: selector {prop1:value1; prop2: value2; ...} </a:t>
            </a:r>
          </a:p>
          <a:p>
            <a:r>
              <a:rPr lang="en-US" dirty="0"/>
              <a:t>Selector: select HTML elements based on element name, id, class, attribute, etc. </a:t>
            </a:r>
          </a:p>
          <a:p>
            <a:r>
              <a:rPr lang="en-US" dirty="0"/>
              <a:t>Styling can be added to HTML elements in 3 ways: inline, internal, external </a:t>
            </a:r>
          </a:p>
          <a:p>
            <a:r>
              <a:rPr lang="en-US" dirty="0"/>
              <a:t>Cascading: a cascading order where the different types of stylesheets take priority and override a previous one </a:t>
            </a:r>
          </a:p>
          <a:p>
            <a:pPr lvl="1"/>
            <a:r>
              <a:rPr lang="en-US" dirty="0"/>
              <a:t>The four stylesheet types with increasing priority: browser default, external, internal, and inline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E0A410-1813-094E-94AB-90DE56267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123" y="1567543"/>
            <a:ext cx="5490877" cy="431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434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EDD9B-101E-984A-BD71-E1A55C0E0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31ED8-58FE-1046-8D6A-451D1D643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21503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 program language to dynamically change a web page based on its DOM </a:t>
            </a:r>
          </a:p>
          <a:p>
            <a:pPr lvl="1"/>
            <a:r>
              <a:rPr lang="en-US" dirty="0"/>
              <a:t>Add, change, and remove HTML elements and attributes </a:t>
            </a:r>
          </a:p>
          <a:p>
            <a:pPr lvl="1"/>
            <a:r>
              <a:rPr lang="en-US" dirty="0"/>
              <a:t>Change CSS styles </a:t>
            </a:r>
          </a:p>
          <a:p>
            <a:pPr lvl="1"/>
            <a:r>
              <a:rPr lang="en-US" dirty="0"/>
              <a:t>React to existing events </a:t>
            </a:r>
          </a:p>
          <a:p>
            <a:pPr lvl="1"/>
            <a:r>
              <a:rPr lang="en-US" dirty="0"/>
              <a:t>Create new events </a:t>
            </a:r>
          </a:p>
          <a:p>
            <a:r>
              <a:rPr lang="en-US" dirty="0"/>
              <a:t>Basic logic</a:t>
            </a:r>
          </a:p>
          <a:p>
            <a:pPr lvl="1"/>
            <a:r>
              <a:rPr lang="en-US" dirty="0"/>
              <a:t>Define event handler function</a:t>
            </a:r>
          </a:p>
          <a:p>
            <a:pPr lvl="1"/>
            <a:r>
              <a:rPr lang="en-US" dirty="0"/>
              <a:t>Associate an event with a function </a:t>
            </a:r>
          </a:p>
          <a:p>
            <a:r>
              <a:rPr lang="en-US" dirty="0"/>
              <a:t>HTML DOM Events</a:t>
            </a:r>
          </a:p>
          <a:p>
            <a:pPr lvl="1"/>
            <a:r>
              <a:rPr lang="en-US" dirty="0"/>
              <a:t>Mouse event: onclick, </a:t>
            </a:r>
            <a:r>
              <a:rPr lang="en-US" dirty="0" err="1"/>
              <a:t>oncontextmenu</a:t>
            </a:r>
            <a:r>
              <a:rPr lang="en-US" dirty="0"/>
              <a:t>, ...</a:t>
            </a:r>
          </a:p>
          <a:p>
            <a:pPr lvl="1"/>
            <a:r>
              <a:rPr lang="en-US" dirty="0"/>
              <a:t>Keyboard Events: </a:t>
            </a:r>
            <a:r>
              <a:rPr lang="en-US" dirty="0" err="1"/>
              <a:t>onkeydown</a:t>
            </a:r>
            <a:r>
              <a:rPr lang="en-US" dirty="0"/>
              <a:t>, </a:t>
            </a:r>
            <a:r>
              <a:rPr lang="en-US" dirty="0" err="1"/>
              <a:t>onkeyup</a:t>
            </a:r>
            <a:r>
              <a:rPr lang="en-US" dirty="0"/>
              <a:t>, ... </a:t>
            </a:r>
          </a:p>
          <a:p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A3E21B-B98B-824F-BDBA-B7CBB3395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703" y="1690688"/>
            <a:ext cx="5798662" cy="437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229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DF321-5391-4B47-BF65-17377FA73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Server-Side</a:t>
            </a:r>
            <a:r>
              <a:rPr lang="zh-CN" altLang="en-US" dirty="0"/>
              <a:t> </a:t>
            </a:r>
            <a:r>
              <a:rPr lang="en-US" altLang="zh-CN" dirty="0"/>
              <a:t>Techniques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F94EE-6EA0-944E-B25B-8D28CBFF6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/>
              <a:t>CGI</a:t>
            </a:r>
          </a:p>
          <a:p>
            <a:r>
              <a:rPr lang="en-US" dirty="0"/>
              <a:t>Web server application programming interfaces (APIs) </a:t>
            </a:r>
          </a:p>
          <a:p>
            <a:pPr lvl="1"/>
            <a:r>
              <a:rPr lang="en-US" dirty="0"/>
              <a:t>Plug-ins for web servers that allow the web server process to spin off new </a:t>
            </a:r>
            <a:r>
              <a:rPr lang="en-US" b="1" dirty="0"/>
              <a:t>threads </a:t>
            </a:r>
            <a:r>
              <a:rPr lang="en-US" dirty="0"/>
              <a:t>for each request rather than a process, which much more light-weight </a:t>
            </a:r>
          </a:p>
          <a:p>
            <a:pPr lvl="1"/>
            <a:r>
              <a:rPr lang="en-US" dirty="0"/>
              <a:t>The scripts can be embedded in html using special </a:t>
            </a:r>
            <a:r>
              <a:rPr lang="en-US" b="1" dirty="0"/>
              <a:t>template tags </a:t>
            </a:r>
            <a:r>
              <a:rPr lang="en-US" dirty="0"/>
              <a:t>such as &lt;%...%&gt; </a:t>
            </a:r>
          </a:p>
          <a:p>
            <a:pPr lvl="1"/>
            <a:r>
              <a:rPr lang="en-US" dirty="0"/>
              <a:t>Script languages include PHP, JSP, ASP, etc. </a:t>
            </a:r>
          </a:p>
          <a:p>
            <a:r>
              <a:rPr lang="en-US" sz="3200" dirty="0"/>
              <a:t>Java Servlet API: a special type of server API</a:t>
            </a:r>
          </a:p>
          <a:p>
            <a:pPr lvl="1"/>
            <a:r>
              <a:rPr lang="en-US" dirty="0"/>
              <a:t>Allows a Java virtual machine to work as a plug-in to a web server</a:t>
            </a:r>
          </a:p>
          <a:p>
            <a:pPr lvl="1"/>
            <a:r>
              <a:rPr lang="en-US" dirty="0"/>
              <a:t>A servlet is a java class that receives a request, then prepares and sends a response </a:t>
            </a:r>
          </a:p>
          <a:p>
            <a:pPr lvl="1"/>
            <a:r>
              <a:rPr lang="en-US" dirty="0"/>
              <a:t>Normally work with Java Server Pages (JSP) together for dynamic web pages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424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A8AD9-B8FC-D54C-BD49-DA72BBC89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Recall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331C1-ABCC-4248-88DA-D738578BF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  <a:r>
              <a:rPr lang="zh-CN" altLang="en-US" dirty="0"/>
              <a:t> </a:t>
            </a:r>
            <a:r>
              <a:rPr lang="en-US" altLang="zh-CN" dirty="0"/>
              <a:t>goals</a:t>
            </a:r>
          </a:p>
          <a:p>
            <a:pPr lvl="1"/>
            <a:r>
              <a:rPr lang="en-US" altLang="zh-CN" dirty="0"/>
              <a:t>Raise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abstraction,</a:t>
            </a:r>
            <a:r>
              <a:rPr lang="zh-CN" altLang="en-US" dirty="0"/>
              <a:t> </a:t>
            </a:r>
            <a:r>
              <a:rPr lang="en-US" altLang="zh-CN" dirty="0"/>
              <a:t>provide</a:t>
            </a:r>
            <a:r>
              <a:rPr lang="zh-CN" altLang="en-US" dirty="0"/>
              <a:t> </a:t>
            </a:r>
            <a:r>
              <a:rPr lang="en-US" altLang="zh-CN" dirty="0"/>
              <a:t>location</a:t>
            </a:r>
            <a:r>
              <a:rPr lang="zh-CN" altLang="en-US" dirty="0"/>
              <a:t> </a:t>
            </a:r>
            <a:r>
              <a:rPr lang="en-US" altLang="zh-CN" dirty="0"/>
              <a:t>transparency,</a:t>
            </a:r>
            <a:r>
              <a:rPr lang="zh-CN" altLang="en-US" dirty="0"/>
              <a:t> </a:t>
            </a:r>
            <a:r>
              <a:rPr lang="en-US" altLang="zh-CN" dirty="0"/>
              <a:t>scalability,</a:t>
            </a:r>
            <a:r>
              <a:rPr lang="zh-CN" altLang="en-US" dirty="0"/>
              <a:t> </a:t>
            </a:r>
            <a:r>
              <a:rPr lang="en-US" altLang="zh-CN" dirty="0"/>
              <a:t>availability,</a:t>
            </a:r>
            <a:r>
              <a:rPr lang="zh-CN" altLang="en-US" dirty="0"/>
              <a:t> </a:t>
            </a:r>
            <a:r>
              <a:rPr lang="en-US" altLang="zh-CN" dirty="0"/>
              <a:t>modularity</a:t>
            </a:r>
          </a:p>
          <a:p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  <a:r>
              <a:rPr lang="zh-CN" altLang="en-US" dirty="0"/>
              <a:t> </a:t>
            </a:r>
            <a:r>
              <a:rPr lang="en-US" altLang="zh-CN" dirty="0"/>
              <a:t>challenges</a:t>
            </a:r>
          </a:p>
          <a:p>
            <a:pPr lvl="1"/>
            <a:r>
              <a:rPr lang="en-US" altLang="zh-CN" dirty="0"/>
              <a:t>Interfaces,</a:t>
            </a:r>
            <a:r>
              <a:rPr lang="zh-CN" altLang="en-US" dirty="0"/>
              <a:t> </a:t>
            </a:r>
            <a:r>
              <a:rPr lang="en-US" altLang="zh-CN" dirty="0"/>
              <a:t>scalability,</a:t>
            </a:r>
            <a:r>
              <a:rPr lang="zh-CN" altLang="en-US" dirty="0"/>
              <a:t> </a:t>
            </a:r>
            <a:r>
              <a:rPr lang="en-US" altLang="zh-CN" dirty="0"/>
              <a:t>consistency,</a:t>
            </a:r>
            <a:r>
              <a:rPr lang="zh-CN" altLang="en-US" dirty="0"/>
              <a:t> </a:t>
            </a:r>
            <a:r>
              <a:rPr lang="en-US" altLang="zh-CN" dirty="0"/>
              <a:t>fault</a:t>
            </a:r>
            <a:r>
              <a:rPr lang="zh-CN" altLang="en-US" dirty="0"/>
              <a:t> </a:t>
            </a:r>
            <a:r>
              <a:rPr lang="en-US" altLang="zh-CN" dirty="0"/>
              <a:t>tolerance,</a:t>
            </a:r>
            <a:r>
              <a:rPr lang="zh-CN" altLang="en-US" dirty="0"/>
              <a:t> </a:t>
            </a:r>
            <a:r>
              <a:rPr lang="en-US" altLang="zh-CN" dirty="0"/>
              <a:t>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2426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1394E-3FA7-C34A-9832-6122EA612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PHP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5E251-6B69-3148-A0FE-FB988077C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Originally stands for Personal Home Page, but it is now a recursive backronym: PHP: Hypertext Preprocessor. </a:t>
            </a:r>
          </a:p>
          <a:p>
            <a:r>
              <a:rPr lang="en-US" dirty="0"/>
              <a:t>PHP scripts are embedded using &lt;? ?&gt;. They can be part of a html or not. </a:t>
            </a:r>
          </a:p>
          <a:p>
            <a:r>
              <a:rPr lang="en-US" dirty="0"/>
              <a:t>PHP scripts (optionally) read some inputs from client request, generate output as html content </a:t>
            </a:r>
          </a:p>
          <a:p>
            <a:pPr lvl="1"/>
            <a:r>
              <a:rPr lang="en-US" dirty="0"/>
              <a:t>Read input: $_GET, $_POS</a:t>
            </a:r>
            <a:r>
              <a:rPr lang="en-US" altLang="zh-CN" dirty="0"/>
              <a:t>T</a:t>
            </a:r>
          </a:p>
          <a:p>
            <a:pPr lvl="1"/>
            <a:r>
              <a:rPr lang="en-US" dirty="0"/>
              <a:t> Generate output: echo/print </a:t>
            </a:r>
          </a:p>
          <a:p>
            <a:r>
              <a:rPr lang="en-US" dirty="0"/>
              <a:t>You won’t see </a:t>
            </a:r>
            <a:r>
              <a:rPr lang="en-US" dirty="0" err="1"/>
              <a:t>php</a:t>
            </a:r>
            <a:r>
              <a:rPr lang="en-US" dirty="0"/>
              <a:t> source code using “View Page Source” option </a:t>
            </a:r>
          </a:p>
          <a:p>
            <a:pPr lvl="1"/>
            <a:r>
              <a:rPr lang="en-US" dirty="0"/>
              <a:t>Local web browser only get html content generated by PHP script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1372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1998C-1FB0-F649-B27E-9DF8D1DA9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far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4C107-B95B-854A-806E-D2E07A94E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Web-based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</a:p>
          <a:p>
            <a:pPr lvl="1"/>
            <a:r>
              <a:rPr lang="en-US" altLang="zh-CN" dirty="0"/>
              <a:t>Traditional</a:t>
            </a:r>
            <a:r>
              <a:rPr lang="zh-CN" altLang="en-US" dirty="0"/>
              <a:t> </a:t>
            </a:r>
            <a:r>
              <a:rPr lang="en-US" altLang="zh-CN" dirty="0"/>
              <a:t>vs.</a:t>
            </a:r>
            <a:r>
              <a:rPr lang="zh-CN" altLang="en-US" dirty="0"/>
              <a:t> </a:t>
            </a:r>
            <a:r>
              <a:rPr lang="en-US" altLang="zh-CN" dirty="0"/>
              <a:t>multitiered</a:t>
            </a:r>
          </a:p>
          <a:p>
            <a:r>
              <a:rPr lang="en-US" altLang="zh-CN" dirty="0"/>
              <a:t>Web</a:t>
            </a:r>
            <a:r>
              <a:rPr lang="zh-CN" altLang="en-US" dirty="0"/>
              <a:t> </a:t>
            </a:r>
            <a:r>
              <a:rPr lang="en-US" altLang="zh-CN" dirty="0"/>
              <a:t>services</a:t>
            </a:r>
          </a:p>
          <a:p>
            <a:r>
              <a:rPr lang="en-US" altLang="zh-CN" dirty="0"/>
              <a:t>Web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</a:p>
          <a:p>
            <a:pPr lvl="1"/>
            <a:r>
              <a:rPr lang="en-US" altLang="zh-CN" dirty="0"/>
              <a:t>Web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  <a:r>
              <a:rPr lang="zh-CN" altLang="en-US" dirty="0"/>
              <a:t> </a:t>
            </a:r>
            <a:r>
              <a:rPr lang="en-US" altLang="zh-CN" dirty="0"/>
              <a:t>clusters</a:t>
            </a:r>
          </a:p>
          <a:p>
            <a:r>
              <a:rPr lang="en-US" altLang="zh-CN" dirty="0"/>
              <a:t>Communication</a:t>
            </a:r>
          </a:p>
          <a:p>
            <a:pPr lvl="1"/>
            <a:r>
              <a:rPr lang="en-US" altLang="zh-CN" dirty="0"/>
              <a:t>Client-side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server-side</a:t>
            </a:r>
            <a:r>
              <a:rPr lang="zh-CN" altLang="en-US" dirty="0"/>
              <a:t> </a:t>
            </a:r>
            <a:r>
              <a:rPr lang="en-US" altLang="zh-CN" dirty="0"/>
              <a:t>techniques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71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3FBD0-6E73-9548-92E1-9DAFC556A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else?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E16F6-DEEA-A541-A4C4-0C231A0D6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Discussion:</a:t>
            </a:r>
            <a:r>
              <a:rPr lang="zh-CN" altLang="en-US" dirty="0"/>
              <a:t> </a:t>
            </a:r>
            <a:r>
              <a:rPr lang="en-US" altLang="zh-CN" dirty="0"/>
              <a:t>Collaborative</a:t>
            </a:r>
            <a:r>
              <a:rPr lang="zh-CN" altLang="en-US" dirty="0"/>
              <a:t> </a:t>
            </a:r>
            <a:r>
              <a:rPr lang="en-US" altLang="zh-CN" dirty="0"/>
              <a:t>writing</a:t>
            </a:r>
          </a:p>
          <a:p>
            <a:endParaRPr lang="en-US" altLang="zh-CN" dirty="0"/>
          </a:p>
          <a:p>
            <a:r>
              <a:rPr lang="en-US" altLang="zh-CN" dirty="0"/>
              <a:t>Synchronization</a:t>
            </a:r>
          </a:p>
          <a:p>
            <a:r>
              <a:rPr lang="en-US" altLang="zh-CN" dirty="0"/>
              <a:t>Consistency</a:t>
            </a:r>
          </a:p>
          <a:p>
            <a:pPr lvl="1"/>
            <a:r>
              <a:rPr lang="en-US" altLang="zh-CN" dirty="0"/>
              <a:t>Caching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replication</a:t>
            </a:r>
          </a:p>
          <a:p>
            <a:r>
              <a:rPr lang="en-US" altLang="zh-CN" dirty="0"/>
              <a:t>Security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73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8D96F-AE79-A147-9495-EF5832B7A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Reading</a:t>
            </a:r>
            <a:r>
              <a:rPr lang="zh-CN" altLang="en-US" dirty="0"/>
              <a:t> </a:t>
            </a:r>
            <a:r>
              <a:rPr lang="en-US" altLang="zh-CN" dirty="0"/>
              <a:t>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F6C5A-127F-9544-BFD1-DB1020FB2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Optional: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Tanenbaum</a:t>
            </a:r>
            <a:r>
              <a:rPr lang="zh-CN" altLang="en-US" dirty="0"/>
              <a:t> </a:t>
            </a:r>
            <a:r>
              <a:rPr lang="en-US" altLang="zh-CN" dirty="0"/>
              <a:t>book,</a:t>
            </a:r>
            <a:r>
              <a:rPr lang="zh-CN" altLang="en-US" dirty="0"/>
              <a:t> </a:t>
            </a:r>
            <a:r>
              <a:rPr lang="en-US" altLang="zh-CN" dirty="0"/>
              <a:t>ch2,</a:t>
            </a:r>
            <a:r>
              <a:rPr lang="zh-CN" altLang="en-US" dirty="0"/>
              <a:t> </a:t>
            </a:r>
            <a:r>
              <a:rPr lang="en-US" altLang="zh-CN" dirty="0"/>
              <a:t>ch12</a:t>
            </a:r>
          </a:p>
          <a:p>
            <a:pPr lvl="1"/>
            <a:r>
              <a:rPr lang="en-US" altLang="zh-CN" dirty="0"/>
              <a:t>Canfield</a:t>
            </a:r>
            <a:r>
              <a:rPr lang="zh-CN" altLang="en-US" dirty="0"/>
              <a:t> </a:t>
            </a:r>
            <a:r>
              <a:rPr lang="en-US" altLang="zh-CN" dirty="0"/>
              <a:t>book,</a:t>
            </a:r>
            <a:r>
              <a:rPr lang="zh-CN" altLang="en-US" dirty="0"/>
              <a:t> </a:t>
            </a:r>
            <a:r>
              <a:rPr lang="en-US" altLang="zh-CN" dirty="0"/>
              <a:t>ch3</a:t>
            </a:r>
            <a:r>
              <a:rPr lang="zh-CN" altLang="en-US" dirty="0"/>
              <a:t> </a:t>
            </a:r>
            <a:r>
              <a:rPr lang="en-US" altLang="zh-CN" dirty="0">
                <a:hlinkClick r:id="rId2"/>
              </a:rPr>
              <a:t>https://userpages.umbc.edu/~jianwu/is651/651book/is651-strapdown.php?f=is651-Chapter03.md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en-US" dirty="0"/>
              <a:t>https://www.w3schools.com</a:t>
            </a:r>
          </a:p>
        </p:txBody>
      </p:sp>
    </p:spTree>
    <p:extLst>
      <p:ext uri="{BB962C8B-B14F-4D97-AF65-F5344CB8AC3E}">
        <p14:creationId xmlns:p14="http://schemas.microsoft.com/office/powerpoint/2010/main" val="2025250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CEBFA-0E4D-A945-B908-E95B8798A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Recall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87583-46A9-2A45-A667-AF4452D03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6BF1CDA-7AE7-F945-B461-2203D90D6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041" y="2203644"/>
            <a:ext cx="7730152" cy="359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69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261A7-734A-B94C-A46F-2CF81C94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Today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BE4C0-176A-F14F-A38C-A8CA7E838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Web</a:t>
            </a:r>
            <a:r>
              <a:rPr lang="zh-CN" altLang="en-US" dirty="0"/>
              <a:t> </a:t>
            </a:r>
            <a:r>
              <a:rPr lang="en-US" altLang="zh-CN" dirty="0"/>
              <a:t>Architecture</a:t>
            </a:r>
          </a:p>
          <a:p>
            <a:r>
              <a:rPr lang="en-US" altLang="zh-CN" dirty="0"/>
              <a:t>Inside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architecture</a:t>
            </a:r>
          </a:p>
          <a:p>
            <a:pPr lvl="1"/>
            <a:r>
              <a:rPr lang="en-US" altLang="zh-CN" dirty="0"/>
              <a:t>Web-based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</a:p>
          <a:p>
            <a:pPr lvl="1"/>
            <a:r>
              <a:rPr lang="en-US" altLang="zh-CN" dirty="0"/>
              <a:t>Web</a:t>
            </a:r>
            <a:r>
              <a:rPr lang="zh-CN" altLang="en-US" dirty="0"/>
              <a:t> </a:t>
            </a:r>
            <a:r>
              <a:rPr lang="en-US" altLang="zh-CN" dirty="0"/>
              <a:t>services</a:t>
            </a:r>
          </a:p>
          <a:p>
            <a:pPr lvl="1"/>
            <a:r>
              <a:rPr lang="en-US" altLang="zh-CN" dirty="0"/>
              <a:t>Web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</a:p>
          <a:p>
            <a:pPr lvl="1"/>
            <a:r>
              <a:rPr lang="en-US" altLang="zh-CN" dirty="0"/>
              <a:t>Communication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054A6E-C83A-1840-AF56-A4773166D940}"/>
              </a:ext>
            </a:extLst>
          </p:cNvPr>
          <p:cNvSpPr/>
          <p:nvPr/>
        </p:nvSpPr>
        <p:spPr>
          <a:xfrm>
            <a:off x="4583156" y="594256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67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21480-B2CA-CF4F-9AEE-0A07114CB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Client-Server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EA576-D8EC-714B-A2BB-C485C7692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altLang="zh-CN" dirty="0"/>
              <a:t>Popular</a:t>
            </a:r>
            <a:r>
              <a:rPr lang="zh-CN" altLang="en-US" dirty="0"/>
              <a:t> </a:t>
            </a:r>
            <a:r>
              <a:rPr lang="en-US" altLang="zh-CN" dirty="0"/>
              <a:t>protocols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clients/servers</a:t>
            </a:r>
          </a:p>
          <a:p>
            <a:pPr lvl="1"/>
            <a:r>
              <a:rPr lang="en-US" altLang="zh-CN" dirty="0"/>
              <a:t>Http,</a:t>
            </a:r>
            <a:r>
              <a:rPr lang="zh-CN" altLang="en-US" dirty="0"/>
              <a:t> </a:t>
            </a:r>
            <a:r>
              <a:rPr lang="en-US" altLang="zh-CN" dirty="0"/>
              <a:t>https</a:t>
            </a:r>
          </a:p>
          <a:p>
            <a:pPr lvl="1"/>
            <a:r>
              <a:rPr lang="en-US" altLang="zh-CN" dirty="0"/>
              <a:t>Ajax:</a:t>
            </a:r>
            <a:r>
              <a:rPr lang="zh-CN" altLang="en-US" dirty="0"/>
              <a:t> </a:t>
            </a:r>
            <a:r>
              <a:rPr lang="en-US" altLang="zh-CN" dirty="0"/>
              <a:t>asynchronous</a:t>
            </a:r>
            <a:r>
              <a:rPr lang="zh-CN" altLang="en-US" dirty="0"/>
              <a:t> </a:t>
            </a:r>
            <a:r>
              <a:rPr lang="en-US" altLang="zh-CN" dirty="0"/>
              <a:t>requests</a:t>
            </a:r>
          </a:p>
          <a:p>
            <a:pPr lvl="1"/>
            <a:r>
              <a:rPr lang="en-US" altLang="zh-CN" dirty="0"/>
              <a:t>XMLRPC,</a:t>
            </a:r>
            <a:r>
              <a:rPr lang="zh-CN" altLang="en-US" dirty="0"/>
              <a:t> </a:t>
            </a:r>
            <a:r>
              <a:rPr lang="en-US" altLang="zh-CN" dirty="0"/>
              <a:t>SOAP:</a:t>
            </a:r>
            <a:r>
              <a:rPr lang="zh-CN" altLang="en-US" dirty="0"/>
              <a:t> </a:t>
            </a:r>
            <a:r>
              <a:rPr lang="en-US" altLang="zh-CN" dirty="0"/>
              <a:t>web</a:t>
            </a:r>
            <a:r>
              <a:rPr lang="zh-CN" altLang="en-US" dirty="0"/>
              <a:t> </a:t>
            </a:r>
            <a:r>
              <a:rPr lang="en-US" altLang="zh-CN" dirty="0"/>
              <a:t>service</a:t>
            </a:r>
            <a:r>
              <a:rPr lang="zh-CN" altLang="en-US" dirty="0"/>
              <a:t> </a:t>
            </a:r>
            <a:r>
              <a:rPr lang="en-US" altLang="zh-CN" dirty="0"/>
              <a:t>API</a:t>
            </a:r>
            <a:r>
              <a:rPr lang="zh-CN" altLang="en-US" dirty="0"/>
              <a:t> </a:t>
            </a:r>
            <a:r>
              <a:rPr lang="en-US" altLang="zh-CN" dirty="0"/>
              <a:t>requests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A1D8B-54E9-304F-8F62-9B99F86CE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529178"/>
            <a:ext cx="4288972" cy="24721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0D42DB-2D12-E34E-A9BC-6EF7C6814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487" y="1420428"/>
            <a:ext cx="5301997" cy="258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35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A45F7-D0BE-1F43-B142-2F117425A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Server-Side</a:t>
            </a:r>
            <a:r>
              <a:rPr lang="zh-CN" altLang="en-US" dirty="0"/>
              <a:t> </a:t>
            </a:r>
            <a:r>
              <a:rPr lang="en-US" altLang="zh-CN" dirty="0"/>
              <a:t>Processing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FAA3F-EC30-E540-A0A4-6BE6C9CF7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Initially,</a:t>
            </a:r>
            <a:r>
              <a:rPr lang="zh-CN" altLang="en-US" dirty="0"/>
              <a:t> </a:t>
            </a:r>
            <a:r>
              <a:rPr lang="en-US" altLang="zh-CN" dirty="0"/>
              <a:t>web</a:t>
            </a:r>
            <a:r>
              <a:rPr lang="zh-CN" altLang="en-US" dirty="0"/>
              <a:t> </a:t>
            </a:r>
            <a:r>
              <a:rPr lang="en-US" altLang="zh-CN" dirty="0"/>
              <a:t>servers</a:t>
            </a:r>
            <a:r>
              <a:rPr lang="zh-CN" altLang="en-US" dirty="0"/>
              <a:t> </a:t>
            </a:r>
            <a:r>
              <a:rPr lang="en-US" altLang="zh-CN" dirty="0"/>
              <a:t>returned</a:t>
            </a:r>
            <a:r>
              <a:rPr lang="zh-CN" altLang="en-US" dirty="0"/>
              <a:t> </a:t>
            </a:r>
            <a:r>
              <a:rPr lang="en-US" altLang="zh-CN" dirty="0"/>
              <a:t>static</a:t>
            </a:r>
            <a:r>
              <a:rPr lang="zh-CN" altLang="en-US" dirty="0"/>
              <a:t> </a:t>
            </a:r>
            <a:r>
              <a:rPr lang="en-US" altLang="zh-CN" dirty="0"/>
              <a:t>HTML</a:t>
            </a:r>
            <a:r>
              <a:rPr lang="zh-CN" altLang="en-US" dirty="0"/>
              <a:t> </a:t>
            </a:r>
            <a:r>
              <a:rPr lang="en-US" altLang="zh-CN" dirty="0"/>
              <a:t>pages</a:t>
            </a:r>
          </a:p>
          <a:p>
            <a:pPr lvl="1"/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processing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server,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state,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user-provided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</a:p>
          <a:p>
            <a:r>
              <a:rPr lang="en-US" altLang="zh-CN" dirty="0"/>
              <a:t>1994:</a:t>
            </a:r>
            <a:r>
              <a:rPr lang="zh-CN" altLang="en-US" dirty="0"/>
              <a:t> </a:t>
            </a:r>
            <a:r>
              <a:rPr lang="en-US" altLang="zh-CN" dirty="0"/>
              <a:t>Common</a:t>
            </a:r>
            <a:r>
              <a:rPr lang="zh-CN" altLang="en-US" dirty="0"/>
              <a:t> </a:t>
            </a:r>
            <a:r>
              <a:rPr lang="en-US" altLang="zh-CN" dirty="0"/>
              <a:t>Gateway</a:t>
            </a:r>
            <a:r>
              <a:rPr lang="zh-CN" altLang="en-US" dirty="0"/>
              <a:t> </a:t>
            </a:r>
            <a:r>
              <a:rPr lang="en-US" altLang="zh-CN" dirty="0"/>
              <a:t>Interface</a:t>
            </a:r>
            <a:r>
              <a:rPr lang="zh-CN" altLang="en-US" dirty="0"/>
              <a:t> </a:t>
            </a:r>
            <a:r>
              <a:rPr lang="en-US" altLang="zh-CN" dirty="0"/>
              <a:t>(CGI)</a:t>
            </a:r>
          </a:p>
          <a:p>
            <a:pPr lvl="1"/>
            <a:r>
              <a:rPr lang="en-US" altLang="zh-CN" dirty="0"/>
              <a:t>Server</a:t>
            </a:r>
            <a:r>
              <a:rPr lang="zh-CN" altLang="en-US" dirty="0"/>
              <a:t> </a:t>
            </a:r>
            <a:r>
              <a:rPr lang="en-US" altLang="zh-CN" dirty="0"/>
              <a:t>invokes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program</a:t>
            </a:r>
            <a:r>
              <a:rPr lang="zh-CN" altLang="en-US" dirty="0"/>
              <a:t> </a:t>
            </a:r>
            <a:r>
              <a:rPr lang="en-US" altLang="zh-CN" dirty="0"/>
              <a:t>upon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request</a:t>
            </a:r>
          </a:p>
          <a:p>
            <a:pPr lvl="1"/>
            <a:r>
              <a:rPr lang="en-US" altLang="zh-CN" dirty="0"/>
              <a:t>Program</a:t>
            </a:r>
            <a:r>
              <a:rPr lang="zh-CN" altLang="en-US" dirty="0"/>
              <a:t> </a:t>
            </a:r>
            <a:r>
              <a:rPr lang="en-US" altLang="zh-CN" dirty="0"/>
              <a:t>gets</a:t>
            </a:r>
            <a:r>
              <a:rPr lang="zh-CN" altLang="en-US" dirty="0"/>
              <a:t> </a:t>
            </a:r>
            <a:r>
              <a:rPr lang="en-US" altLang="zh-CN" dirty="0"/>
              <a:t>client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stdin,</a:t>
            </a:r>
            <a:r>
              <a:rPr lang="zh-CN" altLang="en-US" dirty="0"/>
              <a:t> </a:t>
            </a:r>
            <a:r>
              <a:rPr lang="en-US" altLang="zh-CN" dirty="0"/>
              <a:t>outputs</a:t>
            </a:r>
            <a:r>
              <a:rPr lang="zh-CN" altLang="en-US" dirty="0"/>
              <a:t> </a:t>
            </a:r>
            <a:r>
              <a:rPr lang="en-US" altLang="zh-CN" dirty="0"/>
              <a:t>HTML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 err="1"/>
              <a:t>stdout</a:t>
            </a:r>
            <a:endParaRPr lang="en-US" altLang="zh-CN" dirty="0"/>
          </a:p>
          <a:p>
            <a:r>
              <a:rPr lang="en-US" altLang="zh-CN" dirty="0"/>
              <a:t>Server-side</a:t>
            </a:r>
            <a:r>
              <a:rPr lang="zh-CN" altLang="en-US" dirty="0"/>
              <a:t> </a:t>
            </a:r>
            <a:r>
              <a:rPr lang="en-US" altLang="zh-CN" dirty="0"/>
              <a:t>frameworks:</a:t>
            </a:r>
          </a:p>
          <a:p>
            <a:pPr lvl="1"/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flexible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extensible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CGI</a:t>
            </a:r>
          </a:p>
          <a:p>
            <a:pPr lvl="1"/>
            <a:r>
              <a:rPr lang="en-US" altLang="zh-CN" dirty="0"/>
              <a:t>ASP,</a:t>
            </a:r>
            <a:r>
              <a:rPr lang="zh-CN" altLang="en-US" dirty="0"/>
              <a:t> </a:t>
            </a:r>
            <a:r>
              <a:rPr lang="en-US" altLang="zh-CN" dirty="0"/>
              <a:t>JSP,</a:t>
            </a:r>
            <a:r>
              <a:rPr lang="zh-CN" altLang="en-US" dirty="0"/>
              <a:t> </a:t>
            </a:r>
            <a:r>
              <a:rPr lang="en-US" altLang="zh-CN" dirty="0"/>
              <a:t>PHP…</a:t>
            </a:r>
          </a:p>
          <a:p>
            <a:pPr lvl="1"/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access</a:t>
            </a:r>
            <a:r>
              <a:rPr lang="zh-CN" altLang="en-US" dirty="0"/>
              <a:t> </a:t>
            </a:r>
            <a:r>
              <a:rPr lang="en-US" altLang="zh-CN" dirty="0"/>
              <a:t>DB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708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3007</TotalTime>
  <Words>1913</Words>
  <Application>Microsoft Office PowerPoint</Application>
  <PresentationFormat>Widescreen</PresentationFormat>
  <Paragraphs>356</Paragraphs>
  <Slides>53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Office Theme</vt:lpstr>
      <vt:lpstr>IS 651: Distributed Systems Web Technologies</vt:lpstr>
      <vt:lpstr>Recall</vt:lpstr>
      <vt:lpstr>Recall</vt:lpstr>
      <vt:lpstr>Recall</vt:lpstr>
      <vt:lpstr>Recall</vt:lpstr>
      <vt:lpstr>Recall</vt:lpstr>
      <vt:lpstr>Today </vt:lpstr>
      <vt:lpstr>Client-Server Model</vt:lpstr>
      <vt:lpstr>Server-Side Processing</vt:lpstr>
      <vt:lpstr>3-tier architecture</vt:lpstr>
      <vt:lpstr>Client-Side Computation</vt:lpstr>
      <vt:lpstr>Real Architectures</vt:lpstr>
      <vt:lpstr>External Caching Tier</vt:lpstr>
      <vt:lpstr>External Caching Tier</vt:lpstr>
      <vt:lpstr>Front-end Tier</vt:lpstr>
      <vt:lpstr>Front-end Tier</vt:lpstr>
      <vt:lpstr>Application Server Tier</vt:lpstr>
      <vt:lpstr>Application Server Tier</vt:lpstr>
      <vt:lpstr>Application Server Tier</vt:lpstr>
      <vt:lpstr>Application Server Tier</vt:lpstr>
      <vt:lpstr>Database Tier</vt:lpstr>
      <vt:lpstr>Database Tier</vt:lpstr>
      <vt:lpstr>Internal Caching Tier</vt:lpstr>
      <vt:lpstr>Internal Caching Tier</vt:lpstr>
      <vt:lpstr>Misc. Services</vt:lpstr>
      <vt:lpstr>The Glue</vt:lpstr>
      <vt:lpstr>So far </vt:lpstr>
      <vt:lpstr>What’s inside?</vt:lpstr>
      <vt:lpstr>Traditional Web-Based Systems</vt:lpstr>
      <vt:lpstr>Traditional Web-Based Systems</vt:lpstr>
      <vt:lpstr>Traditional Web-Based Systems</vt:lpstr>
      <vt:lpstr>Multitiered architecture</vt:lpstr>
      <vt:lpstr>Multitiered architecture</vt:lpstr>
      <vt:lpstr>Web services</vt:lpstr>
      <vt:lpstr>Web services</vt:lpstr>
      <vt:lpstr>Web services</vt:lpstr>
      <vt:lpstr>Web service composition and coordination</vt:lpstr>
      <vt:lpstr>Web Server </vt:lpstr>
      <vt:lpstr>Apache Web Server</vt:lpstr>
      <vt:lpstr>Web Server Clusters</vt:lpstr>
      <vt:lpstr>Web Server Clusters</vt:lpstr>
      <vt:lpstr>Web Server Clusters</vt:lpstr>
      <vt:lpstr>Web Server Clusters</vt:lpstr>
      <vt:lpstr>Communication</vt:lpstr>
      <vt:lpstr>Client-Side Techniques</vt:lpstr>
      <vt:lpstr>HTML</vt:lpstr>
      <vt:lpstr>Cascading Style Sheets (CSS) </vt:lpstr>
      <vt:lpstr>JavaScript </vt:lpstr>
      <vt:lpstr>Server-Side Techniques </vt:lpstr>
      <vt:lpstr>PHP</vt:lpstr>
      <vt:lpstr>So far</vt:lpstr>
      <vt:lpstr>What else?</vt:lpstr>
      <vt:lpstr>Reading List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651: Distributed Systems</dc:title>
  <dc:creator>sisiduan@gmail.com</dc:creator>
  <cp:lastModifiedBy>Sisi Duan</cp:lastModifiedBy>
  <cp:revision>68</cp:revision>
  <dcterms:created xsi:type="dcterms:W3CDTF">2018-05-16T16:03:59Z</dcterms:created>
  <dcterms:modified xsi:type="dcterms:W3CDTF">2020-01-28T02:41:17Z</dcterms:modified>
</cp:coreProperties>
</file>