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09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9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7" r:id="rId29"/>
    <p:sldId id="294" r:id="rId30"/>
    <p:sldId id="280" r:id="rId31"/>
    <p:sldId id="293" r:id="rId32"/>
    <p:sldId id="295" r:id="rId33"/>
    <p:sldId id="285" r:id="rId34"/>
    <p:sldId id="296" r:id="rId35"/>
    <p:sldId id="297" r:id="rId36"/>
    <p:sldId id="298" r:id="rId37"/>
    <p:sldId id="299" r:id="rId38"/>
    <p:sldId id="286" r:id="rId39"/>
    <p:sldId id="300" r:id="rId40"/>
    <p:sldId id="301" r:id="rId41"/>
    <p:sldId id="302" r:id="rId42"/>
    <p:sldId id="303" r:id="rId43"/>
    <p:sldId id="304" r:id="rId44"/>
    <p:sldId id="305" r:id="rId45"/>
    <p:sldId id="289" r:id="rId46"/>
    <p:sldId id="290" r:id="rId47"/>
    <p:sldId id="291" r:id="rId48"/>
    <p:sldId id="307" r:id="rId49"/>
    <p:sldId id="308" r:id="rId50"/>
    <p:sldId id="31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94674"/>
  </p:normalViewPr>
  <p:slideViewPr>
    <p:cSldViewPr snapToGrid="0" snapToObjects="1">
      <p:cViewPr>
        <p:scale>
          <a:sx n="65" d="100"/>
          <a:sy n="65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8208D-3FAD-2C46-AAA5-AB6E191C7E88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19D20-409E-F845-B3A2-37FB188EB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7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19D20-409E-F845-B3A2-37FB188EB50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0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C203-9397-E640-A925-490D3E0A0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99D95-72E4-074C-8787-1ACCA1746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8D0AE-ED55-644B-98B6-900A262E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C8D26-0613-9547-B5AE-C0BE98CD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F945-1217-024D-B0C0-3C9101EB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82A2-CB67-544E-B770-669A30BF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8273A-F78E-EB46-ADEA-5C2AD4308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F491F-B3DA-C641-87CC-25946C51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0C329-5938-FE4B-87FF-8F9F0FDB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71DC7-9FAC-824E-9104-151E0F3E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22E68-3584-9641-9CE4-FC338C115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3FD47-8CD3-A344-90AC-94A94D4F5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C607D-C833-3849-8F9B-84C239E1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BF29-43AD-E440-A1A8-425B47EF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4E737-6636-DE43-8544-4CCF14BE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DCAA-2D6E-8340-B2A3-A1ACF5FA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89416-851B-9D46-B18C-CD273C411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FBFEC-F1BC-324B-87A7-E55AF32C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67494-B508-114D-AD60-6212AF67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6784-C228-7043-BFFC-F0A009B2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3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4DC6-73EC-674A-8F72-AFFBCA9D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8CCF-9050-5043-BB17-EDD26202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C15D4-DF73-3B4E-8AA3-6AAD19BC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B5C05-1559-B942-A491-A5A0E0E1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EC239-1F82-2F4D-BFE2-015F76A4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2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57EE-EE99-8947-9818-53E9973D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B52A-558F-4B48-BE05-778F3425F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2DF48-7138-F442-82EA-CCE8F48D5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42D1E-2714-B142-B638-A6980186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86FC3-8BFB-B843-B754-1CA30CEE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509E7-66C0-9245-A310-6DCBE2FD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5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CE05-5C83-A942-AF6A-6FF2DFF4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EBE1C-86CA-B244-83C7-FC08A162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670E5-0524-E84F-8A47-9C83A4BA2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314BA-FFF0-4E46-A948-1D507E14D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988D7-2A45-5648-AD84-DDE0D8EA7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659C4-2292-5446-B240-B5FB8D5D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78DE3-0286-7B47-B120-7B6E74D5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2F113-32A5-AE4C-9D39-8ED2E458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436A-9123-894D-A16C-5BADE411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664CF-4CFE-1846-846A-3E96FFED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0303D-4BF3-B445-B548-A3BBB583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4F621-BDF9-234A-A8D2-7706E5DF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3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56D51-E6C6-A848-A05D-E8B264AC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9B18B-621F-2446-99F8-8BDA41D8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482B8-BDC8-D242-B181-AE8550DA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1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531-6ECA-2F4A-8431-99B8AFAC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6E44-CC7E-294E-A65A-D622BCEC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D24A4-C4A2-DE46-89B0-06DA7BCE8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3B144-9DBD-6B45-A29B-FD0EDC65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7C35B-231B-FE40-8179-9FD3AED8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A9166-0BE6-984F-88A3-C0C319BF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B5A6-ED44-244F-8E9D-8708DC20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87CCE-9951-6348-89E5-031A6FBC0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3F4B3-C0E0-F44E-8CB6-7BA2DC5F6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E7D22-E8C4-5148-A08F-6D3D1909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49551-F35B-A244-BDCB-A6BF12AF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1D762-7F2E-514A-A244-FBD09312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6A626-889E-7842-8619-0C07C7D6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F348-38AC-1C44-A4AF-4490D8FD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EF879-12DA-D04F-8A4E-7A2157CEA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2929F-BC0B-8642-86E5-5938F9BFC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84C60-5F00-A24D-8F77-6B478D7F0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6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google.com/protocol-buffers/docs/overview" TargetMode="External"/><Relationship Id="rId3" Type="http://schemas.openxmlformats.org/officeDocument/2006/relationships/hyperlink" Target="https://www.geeksforgeeks.org/socket-programming-in-java/" TargetMode="External"/><Relationship Id="rId7" Type="http://schemas.openxmlformats.org/officeDocument/2006/relationships/hyperlink" Target="https://www.w3schools.com/xml/xml_soap.asp" TargetMode="External"/><Relationship Id="rId2" Type="http://schemas.openxmlformats.org/officeDocument/2006/relationships/hyperlink" Target="https://docs.python.org/2/howto/socket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python.org/2/library/xmlrpclib.html" TargetMode="External"/><Relationship Id="rId5" Type="http://schemas.openxmlformats.org/officeDocument/2006/relationships/hyperlink" Target="https://www.tutorialspoint.com/xml-rpc/index.htm" TargetMode="External"/><Relationship Id="rId4" Type="http://schemas.openxmlformats.org/officeDocument/2006/relationships/hyperlink" Target="https://www.w3schools.com/xml/default.asp" TargetMode="External"/><Relationship Id="rId9" Type="http://schemas.openxmlformats.org/officeDocument/2006/relationships/hyperlink" Target="https://www.scribd.com/presentation/95866167/Thrift-Protobu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C3A-3D79-F54C-BAA5-73B7DF5EE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651: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br>
              <a:rPr lang="en-US" altLang="zh-CN" dirty="0"/>
            </a:b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C2F67-F984-714D-8BBF-F64A3B40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/>
              <a:t>Sisi</a:t>
            </a:r>
            <a:r>
              <a:rPr lang="zh-CN" altLang="en-US" dirty="0"/>
              <a:t> </a:t>
            </a:r>
            <a:r>
              <a:rPr lang="en-US" altLang="zh-CN" dirty="0" err="1"/>
              <a:t>Duan</a:t>
            </a:r>
            <a:endParaRPr lang="en-US" altLang="zh-CN" dirty="0"/>
          </a:p>
          <a:p>
            <a:r>
              <a:rPr lang="en-US" altLang="zh-CN" dirty="0"/>
              <a:t>Assistant</a:t>
            </a:r>
            <a:r>
              <a:rPr lang="zh-CN" altLang="en-US" dirty="0"/>
              <a:t> </a:t>
            </a:r>
            <a:r>
              <a:rPr lang="en-US" altLang="zh-CN" dirty="0"/>
              <a:t>Professor</a:t>
            </a:r>
          </a:p>
          <a:p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r>
              <a:rPr lang="en-US" altLang="zh-CN" dirty="0" err="1"/>
              <a:t>sduan@umbc.edu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8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4C60-933F-7541-B3D3-9A41FCAD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Socket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FDEF-C0FF-EC48-A3EB-18FAFF04C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manually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things</a:t>
            </a:r>
          </a:p>
          <a:p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handy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developer</a:t>
            </a:r>
          </a:p>
          <a:p>
            <a:endParaRPr lang="en-US" dirty="0"/>
          </a:p>
        </p:txBody>
      </p:sp>
      <p:pic>
        <p:nvPicPr>
          <p:cNvPr id="4" name="P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6891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4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76EC-6B85-034F-AF2B-3D5DDCAC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F373E-D4D1-B843-8EB9-625C1E2B3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Remote</a:t>
            </a:r>
            <a:r>
              <a:rPr lang="zh-CN" altLang="en-US" dirty="0"/>
              <a:t> </a:t>
            </a:r>
            <a:r>
              <a:rPr lang="en-US" altLang="zh-CN" dirty="0"/>
              <a:t>Procedure</a:t>
            </a:r>
            <a:r>
              <a:rPr lang="zh-CN" altLang="en-US" dirty="0"/>
              <a:t> </a:t>
            </a:r>
            <a:r>
              <a:rPr lang="en-US" altLang="zh-CN" dirty="0"/>
              <a:t>Call</a:t>
            </a:r>
          </a:p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client/server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</a:p>
          <a:p>
            <a:r>
              <a:rPr lang="en-US" altLang="zh-CN" dirty="0"/>
              <a:t>Ease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</a:p>
          <a:p>
            <a:r>
              <a:rPr lang="en-US" altLang="zh-CN" dirty="0"/>
              <a:t>Hide</a:t>
            </a:r>
            <a:r>
              <a:rPr lang="zh-CN" altLang="en-US" dirty="0"/>
              <a:t> </a:t>
            </a:r>
            <a:r>
              <a:rPr lang="en-US" altLang="zh-CN" dirty="0"/>
              <a:t>complexity</a:t>
            </a:r>
          </a:p>
          <a:p>
            <a:r>
              <a:rPr lang="en-US" altLang="zh-CN" dirty="0"/>
              <a:t>Standardize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low-level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packaging</a:t>
            </a:r>
            <a:r>
              <a:rPr lang="zh-CN" altLang="en-US" dirty="0"/>
              <a:t> </a:t>
            </a:r>
            <a:r>
              <a:rPr lang="en-US" altLang="zh-CN" dirty="0"/>
              <a:t>protocols</a:t>
            </a:r>
            <a:endParaRPr lang="en-US" dirty="0"/>
          </a:p>
        </p:txBody>
      </p:sp>
      <p:pic>
        <p:nvPicPr>
          <p:cNvPr id="4" name="P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5093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77E0-4480-604E-9D68-A22030E8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3D703-E4EC-B044-BD2B-B8AECE812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" y="1838687"/>
            <a:ext cx="650312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application calls the remote procedure locally at the stub </a:t>
            </a:r>
          </a:p>
          <a:p>
            <a:r>
              <a:rPr lang="en-US" dirty="0"/>
              <a:t>The stub intercepts calls that are for remote servers </a:t>
            </a:r>
          </a:p>
          <a:p>
            <a:pPr lvl="1"/>
            <a:r>
              <a:rPr lang="en-US" dirty="0"/>
              <a:t>Marshalling: pack the parameters into a message </a:t>
            </a:r>
          </a:p>
          <a:p>
            <a:pPr lvl="1"/>
            <a:r>
              <a:rPr lang="en-US" dirty="0"/>
              <a:t>Make a system call to send the message </a:t>
            </a:r>
          </a:p>
          <a:p>
            <a:pPr lvl="1"/>
            <a:r>
              <a:rPr lang="en-US" dirty="0"/>
              <a:t>Stubs are generated automatically by RPC frameworks (libraries), which also provide the RPC Runtime</a:t>
            </a:r>
          </a:p>
          <a:p>
            <a:pPr lvl="1"/>
            <a:r>
              <a:rPr lang="en-US" dirty="0"/>
              <a:t>Programmers only write definitions for their data structures and protocols in an IDL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846C-96B0-144C-920C-2B1D7965D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182" y="2553476"/>
            <a:ext cx="5503817" cy="32028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1290" y="2147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77E0-4480-604E-9D68-A22030E8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3D703-E4EC-B044-BD2B-B8AECE812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" y="1838687"/>
            <a:ext cx="6503126" cy="4351338"/>
          </a:xfrm>
        </p:spPr>
        <p:txBody>
          <a:bodyPr>
            <a:normAutofit/>
          </a:bodyPr>
          <a:lstStyle/>
          <a:p>
            <a:r>
              <a:rPr lang="en-US" dirty="0"/>
              <a:t>The RPC Runtime handles message sending </a:t>
            </a:r>
          </a:p>
          <a:p>
            <a:r>
              <a:rPr lang="en-US" dirty="0"/>
              <a:t>The interface definition language (IDL) handles message translation </a:t>
            </a:r>
          </a:p>
          <a:p>
            <a:r>
              <a:rPr lang="en-US" dirty="0"/>
              <a:t>RPC hides heterogeneity among the computers and handles the communication across network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846C-96B0-144C-920C-2B1D7965D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182" y="2553476"/>
            <a:ext cx="5503817" cy="32028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74F6-16A3-E448-B6D6-B467E9D3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technologies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1FB5-2FCE-B74B-9497-E9E99E0D8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XML/RPC</a:t>
            </a:r>
          </a:p>
          <a:p>
            <a:pPr lvl="1"/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HTTP,</a:t>
            </a:r>
            <a:r>
              <a:rPr lang="zh-CN" altLang="en-US" dirty="0"/>
              <a:t> </a:t>
            </a:r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XML</a:t>
            </a:r>
            <a:r>
              <a:rPr lang="zh-CN" altLang="en-US" dirty="0"/>
              <a:t> </a:t>
            </a:r>
            <a:r>
              <a:rPr lang="en-US" altLang="zh-CN" dirty="0"/>
              <a:t>parsing</a:t>
            </a:r>
            <a:r>
              <a:rPr lang="zh-CN" altLang="en-US" dirty="0"/>
              <a:t> </a:t>
            </a:r>
            <a:r>
              <a:rPr lang="en-US" altLang="zh-CN" dirty="0"/>
              <a:t>overheads</a:t>
            </a:r>
          </a:p>
          <a:p>
            <a:r>
              <a:rPr lang="en-US" altLang="zh-CN" dirty="0"/>
              <a:t>SOAP</a:t>
            </a:r>
          </a:p>
          <a:p>
            <a:pPr lvl="1"/>
            <a:r>
              <a:rPr lang="en-US" altLang="zh-CN" dirty="0"/>
              <a:t>Designed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HTTP,</a:t>
            </a:r>
            <a:r>
              <a:rPr lang="zh-CN" altLang="en-US" dirty="0"/>
              <a:t> </a:t>
            </a:r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XML</a:t>
            </a:r>
            <a:r>
              <a:rPr lang="zh-CN" altLang="en-US" dirty="0"/>
              <a:t> </a:t>
            </a:r>
            <a:r>
              <a:rPr lang="en-US" altLang="zh-CN" dirty="0"/>
              <a:t>overhead</a:t>
            </a:r>
          </a:p>
          <a:p>
            <a:r>
              <a:rPr lang="en-US" altLang="zh-CN" dirty="0"/>
              <a:t>CORBA</a:t>
            </a:r>
          </a:p>
          <a:p>
            <a:pPr lvl="1"/>
            <a:r>
              <a:rPr lang="en-US" altLang="zh-CN" dirty="0"/>
              <a:t>Relatively</a:t>
            </a:r>
            <a:r>
              <a:rPr lang="zh-CN" altLang="en-US" dirty="0"/>
              <a:t> </a:t>
            </a:r>
            <a:r>
              <a:rPr lang="en-US" altLang="zh-CN" dirty="0"/>
              <a:t>comprehensive,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quite</a:t>
            </a:r>
            <a:r>
              <a:rPr lang="zh-CN" altLang="en-US" dirty="0"/>
              <a:t> </a:t>
            </a:r>
            <a:r>
              <a:rPr lang="en-US" altLang="zh-CN" dirty="0"/>
              <a:t>complex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</a:p>
          <a:p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buffers</a:t>
            </a:r>
          </a:p>
          <a:p>
            <a:pPr lvl="1"/>
            <a:r>
              <a:rPr lang="en-US" altLang="zh-CN" dirty="0"/>
              <a:t>Lightweight,</a:t>
            </a:r>
            <a:r>
              <a:rPr lang="zh-CN" altLang="en-US" dirty="0"/>
              <a:t> </a:t>
            </a:r>
            <a:r>
              <a:rPr lang="en-US" altLang="zh-CN" dirty="0"/>
              <a:t>developed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Google</a:t>
            </a:r>
          </a:p>
          <a:p>
            <a:r>
              <a:rPr lang="en-US" altLang="zh-CN" dirty="0"/>
              <a:t>Thrift</a:t>
            </a:r>
          </a:p>
          <a:p>
            <a:pPr lvl="1"/>
            <a:r>
              <a:rPr lang="en-US" altLang="zh-CN" dirty="0"/>
              <a:t>Lightweight,</a:t>
            </a:r>
            <a:r>
              <a:rPr lang="zh-CN" altLang="en-US" dirty="0"/>
              <a:t> </a:t>
            </a:r>
            <a:r>
              <a:rPr lang="en-US" altLang="zh-CN" dirty="0"/>
              <a:t>supports</a:t>
            </a:r>
            <a:r>
              <a:rPr lang="zh-CN" altLang="en-US" dirty="0"/>
              <a:t> </a:t>
            </a:r>
            <a:r>
              <a:rPr lang="en-US" altLang="zh-CN" dirty="0"/>
              <a:t>services,</a:t>
            </a:r>
            <a:r>
              <a:rPr lang="zh-CN" altLang="en-US" dirty="0"/>
              <a:t> </a:t>
            </a:r>
            <a:r>
              <a:rPr lang="en-US" altLang="zh-CN" dirty="0"/>
              <a:t>developed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Facebook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9923" y="1927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D91BB-FB3A-C94B-81CB-EE487E2E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Extensible Markup Language (XML)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66EE0-4E3D-FD40-9F3E-CCE94C1C0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XML documents form a tree structure </a:t>
            </a:r>
          </a:p>
          <a:p>
            <a:r>
              <a:rPr lang="en-US" dirty="0"/>
              <a:t>Well-formed XML </a:t>
            </a:r>
            <a:r>
              <a:rPr lang="en-US" altLang="zh-CN" dirty="0" err="1"/>
              <a:t>v.s</a:t>
            </a:r>
            <a:r>
              <a:rPr lang="en-US" dirty="0"/>
              <a:t>. Valid XML </a:t>
            </a:r>
          </a:p>
          <a:p>
            <a:r>
              <a:rPr lang="en-US" dirty="0"/>
              <a:t>XML validation</a:t>
            </a:r>
          </a:p>
          <a:p>
            <a:pPr lvl="1"/>
            <a:r>
              <a:rPr lang="en-US" dirty="0"/>
              <a:t>Document type definition (DTD) </a:t>
            </a:r>
          </a:p>
          <a:p>
            <a:pPr lvl="1"/>
            <a:r>
              <a:rPr lang="en-US" dirty="0"/>
              <a:t>XML Schema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6232" y="25670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7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7031-981B-4347-BA93-15B25FEC2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Well-formed XML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85CEC-8747-FF4B-B4D8-EBD157D27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contains only properly encoded, legal Unicode characters </a:t>
            </a:r>
          </a:p>
          <a:p>
            <a:r>
              <a:rPr lang="en-US" dirty="0"/>
              <a:t>None of the special syntax characters (&lt;, &amp;) appear except when </a:t>
            </a:r>
          </a:p>
          <a:p>
            <a:r>
              <a:rPr lang="en-US" dirty="0"/>
              <a:t>performing their markup-delineation roles </a:t>
            </a:r>
          </a:p>
          <a:p>
            <a:r>
              <a:rPr lang="en-US" dirty="0"/>
              <a:t>The begin, end, and empty-element tags that delimit the elements are correctly nested, with none missing and none overlapping </a:t>
            </a:r>
          </a:p>
          <a:p>
            <a:r>
              <a:rPr lang="en-US" dirty="0"/>
              <a:t>The element tags are case-sensitive - the beginning and end tags must match exactly </a:t>
            </a:r>
          </a:p>
          <a:p>
            <a:r>
              <a:rPr lang="en-US" dirty="0"/>
              <a:t>There is a single "root" element that contains all the other elements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910" y="102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6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9E32-54D0-C248-BE9B-B1B30243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 XML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0DE65-F7B1-7945-ACEB-CB8FC1FED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584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declaration in line 1 is contains question mark characters and is called a </a:t>
            </a:r>
            <a:r>
              <a:rPr lang="en-US" b="1" dirty="0"/>
              <a:t>processing instruction</a:t>
            </a:r>
            <a:r>
              <a:rPr lang="en-US" dirty="0"/>
              <a:t>. It references the version and encoding for the XML document. </a:t>
            </a:r>
          </a:p>
          <a:p>
            <a:r>
              <a:rPr lang="en-US" dirty="0"/>
              <a:t>Line 2 has a reference to an external DTD file that contains the DTD. </a:t>
            </a:r>
          </a:p>
          <a:p>
            <a:pPr lvl="1"/>
            <a:r>
              <a:rPr lang="en-US" dirty="0"/>
              <a:t>It can replaced by embedding DTD content </a:t>
            </a:r>
          </a:p>
          <a:p>
            <a:r>
              <a:rPr lang="en-US" dirty="0"/>
              <a:t>Line 3 is the root </a:t>
            </a:r>
            <a:r>
              <a:rPr lang="en-US" b="1" dirty="0"/>
              <a:t>tag </a:t>
            </a:r>
            <a:r>
              <a:rPr lang="en-US" dirty="0"/>
              <a:t>for the document. Note that it contains an </a:t>
            </a:r>
            <a:r>
              <a:rPr lang="en-US" b="1" dirty="0"/>
              <a:t>attribute</a:t>
            </a:r>
            <a:r>
              <a:rPr lang="en-US" dirty="0"/>
              <a:t>. Any XML tag may have an attribute and it must be quoted. </a:t>
            </a:r>
          </a:p>
          <a:p>
            <a:r>
              <a:rPr lang="en-US" dirty="0"/>
              <a:t>Note that even though </a:t>
            </a:r>
            <a:r>
              <a:rPr lang="en-US" i="1" dirty="0"/>
              <a:t>item </a:t>
            </a:r>
            <a:r>
              <a:rPr lang="en-US" dirty="0"/>
              <a:t>is repeated, it uses the same tag. Never create tags like item1, item2, etc.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1EE2A-AB41-244C-AA64-27EEF2CFC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046" y="454824"/>
            <a:ext cx="5947954" cy="62725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8464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2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7C03-AAF6-9245-B3CD-C5E5416A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Type Definition (DTD)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CDA2C-5A0D-BD40-9071-D312DFE21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500" dirty="0"/>
              <a:t>The declaration of the DTD in the XML document has the syntax where </a:t>
            </a:r>
            <a:r>
              <a:rPr lang="en-US" sz="1500" i="1" dirty="0"/>
              <a:t>SYSTEM </a:t>
            </a:r>
            <a:r>
              <a:rPr lang="en-US" sz="1500" dirty="0"/>
              <a:t>refers to that fact that the DTD is a private implementation for this document rather than a standard. It would change to PUBLIC if it was a standard. </a:t>
            </a:r>
          </a:p>
          <a:p>
            <a:pPr lvl="1"/>
            <a:r>
              <a:rPr lang="en-US" sz="1500" dirty="0"/>
              <a:t>&lt; DOCTYPE root-element SYSTEM "URI" &gt; </a:t>
            </a:r>
          </a:p>
          <a:p>
            <a:r>
              <a:rPr lang="en-US" sz="1500" dirty="0"/>
              <a:t>DTDs do not have XML syntax. They have their own syntax. </a:t>
            </a:r>
          </a:p>
          <a:p>
            <a:r>
              <a:rPr lang="en-US" sz="1500" dirty="0"/>
              <a:t>The !ELEMENT declares an element (also called a tag). </a:t>
            </a:r>
          </a:p>
          <a:p>
            <a:r>
              <a:rPr lang="en-US" sz="1500" dirty="0"/>
              <a:t>The child elements of a tag are declared as an ordered list in parentheses. If an element can be repeated 1 or more times, it must have a plus sign (+) after it. The character star (*) means 0 or more and so makes elements optional. </a:t>
            </a:r>
          </a:p>
          <a:p>
            <a:r>
              <a:rPr lang="en-US" sz="1500" dirty="0"/>
              <a:t>A leaf node of the hierarchy is declared #PCDATA which means </a:t>
            </a:r>
            <a:r>
              <a:rPr lang="en-US" sz="1500" b="1" dirty="0"/>
              <a:t>parsed character data </a:t>
            </a:r>
            <a:r>
              <a:rPr lang="en-US" sz="1500" dirty="0"/>
              <a:t>and it is the text of the content. </a:t>
            </a:r>
          </a:p>
          <a:p>
            <a:r>
              <a:rPr lang="en-US" sz="1500" dirty="0"/>
              <a:t>The </a:t>
            </a:r>
            <a:r>
              <a:rPr lang="en-US" sz="1500" i="1" dirty="0"/>
              <a:t>&amp;</a:t>
            </a:r>
            <a:r>
              <a:rPr lang="en-US" sz="1500" i="1" dirty="0" err="1"/>
              <a:t>lt</a:t>
            </a:r>
            <a:r>
              <a:rPr lang="en-US" sz="1500" i="1" dirty="0"/>
              <a:t>; and &amp;</a:t>
            </a:r>
            <a:r>
              <a:rPr lang="en-US" sz="1500" i="1" dirty="0" err="1"/>
              <a:t>gt</a:t>
            </a:r>
            <a:r>
              <a:rPr lang="en-US" sz="1500" i="1" dirty="0"/>
              <a:t>; </a:t>
            </a:r>
            <a:r>
              <a:rPr lang="en-US" sz="1500" dirty="0"/>
              <a:t>are XML entities for the less than and greater than (&lt; &gt;) characters. XML markup characters cannot be used </a:t>
            </a:r>
          </a:p>
          <a:p>
            <a:r>
              <a:rPr lang="en-US" sz="1500" dirty="0"/>
              <a:t>because they would confuse a parser, so these pre-defined entities must replace them. </a:t>
            </a:r>
          </a:p>
          <a:p>
            <a:r>
              <a:rPr lang="en-US" sz="1500" dirty="0"/>
              <a:t>There are no data types in DTDs. Everything is text. </a:t>
            </a:r>
          </a:p>
          <a:p>
            <a:r>
              <a:rPr lang="en-US" sz="1500" dirty="0"/>
              <a:t>The !ATTLIST declares an attribute for an element and typically declares it as CDATA which means </a:t>
            </a:r>
            <a:r>
              <a:rPr lang="en-US" sz="1500" b="1" dirty="0"/>
              <a:t>character data</a:t>
            </a:r>
            <a:r>
              <a:rPr lang="en-US" sz="1500" dirty="0"/>
              <a:t>. This means that the XML parser does not parse it. </a:t>
            </a:r>
          </a:p>
          <a:p>
            <a:r>
              <a:rPr lang="en-US" sz="1500" dirty="0"/>
              <a:t>One can require a document to have an attribute in order to be valid by using #REQUIRED.</a:t>
            </a:r>
            <a:br>
              <a:rPr lang="en-US" sz="1500" dirty="0"/>
            </a:br>
            <a:endParaRPr lang="en-US" sz="1500" dirty="0"/>
          </a:p>
          <a:p>
            <a:endParaRPr lang="en-US" sz="15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806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EBB0-1C50-304E-8421-7D5617F5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DTD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DEAEE-B675-B246-ADEE-4045A8D53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Validation command: $&gt;</a:t>
            </a:r>
            <a:r>
              <a:rPr lang="en-US" dirty="0" err="1"/>
              <a:t>xmllint</a:t>
            </a:r>
            <a:r>
              <a:rPr lang="en-US" dirty="0"/>
              <a:t> --</a:t>
            </a:r>
            <a:r>
              <a:rPr lang="en-US" dirty="0" err="1"/>
              <a:t>noout</a:t>
            </a:r>
            <a:r>
              <a:rPr lang="en-US" dirty="0"/>
              <a:t> --valid </a:t>
            </a:r>
            <a:r>
              <a:rPr lang="en-US" dirty="0" err="1"/>
              <a:t>shiporder.xml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96025-776E-974B-8322-B4C3DDB06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885" y="2259826"/>
            <a:ext cx="6632121" cy="437737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910" y="102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B3E9-72E6-DF4F-BBF9-7D42DD13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8D5F6-5F0D-1546-97EE-3BF649C78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Socket</a:t>
            </a:r>
          </a:p>
          <a:p>
            <a:r>
              <a:rPr lang="en-US" altLang="zh-CN" dirty="0"/>
              <a:t>RPC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REST</a:t>
            </a:r>
          </a:p>
          <a:p>
            <a:r>
              <a:rPr lang="en-US" dirty="0"/>
              <a:t>Abstracting Distributed Communication</a:t>
            </a:r>
          </a:p>
        </p:txBody>
      </p:sp>
      <p:pic>
        <p:nvPicPr>
          <p:cNvPr id="4" name="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42385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0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F976-DD7E-1448-BA37-A25421D4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XML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D985C-D66F-D14F-83B7-1D0D61E0F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Well-form check command </a:t>
            </a:r>
          </a:p>
          <a:p>
            <a:pPr lvl="1"/>
            <a:r>
              <a:rPr lang="en-US" dirty="0" err="1"/>
              <a:t>xmllint</a:t>
            </a:r>
            <a:r>
              <a:rPr lang="en-US" dirty="0"/>
              <a:t> --</a:t>
            </a:r>
            <a:r>
              <a:rPr lang="en-US" dirty="0" err="1"/>
              <a:t>noout</a:t>
            </a:r>
            <a:r>
              <a:rPr lang="en-US" dirty="0"/>
              <a:t> </a:t>
            </a:r>
            <a:r>
              <a:rPr lang="en-US" dirty="0" err="1"/>
              <a:t>shiporder.xml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xmllint</a:t>
            </a:r>
            <a:r>
              <a:rPr lang="en-US" dirty="0"/>
              <a:t> --</a:t>
            </a:r>
            <a:r>
              <a:rPr lang="en-US" dirty="0" err="1"/>
              <a:t>noout</a:t>
            </a:r>
            <a:r>
              <a:rPr lang="en-US" dirty="0"/>
              <a:t> </a:t>
            </a:r>
            <a:r>
              <a:rPr lang="en-US" dirty="0" err="1"/>
              <a:t>shiporder</a:t>
            </a:r>
            <a:r>
              <a:rPr lang="en-US" dirty="0"/>
              <a:t>-not-well-</a:t>
            </a:r>
            <a:r>
              <a:rPr lang="en-US" dirty="0" err="1"/>
              <a:t>formed.xml</a:t>
            </a:r>
            <a:endParaRPr lang="en-US" dirty="0"/>
          </a:p>
          <a:p>
            <a:pPr lvl="1"/>
            <a:r>
              <a:rPr lang="en-US" dirty="0" err="1"/>
              <a:t>xmllint</a:t>
            </a:r>
            <a:r>
              <a:rPr lang="en-US" dirty="0"/>
              <a:t> --</a:t>
            </a:r>
            <a:r>
              <a:rPr lang="en-US" dirty="0" err="1"/>
              <a:t>noout</a:t>
            </a:r>
            <a:r>
              <a:rPr lang="en-US" dirty="0"/>
              <a:t> </a:t>
            </a:r>
            <a:r>
              <a:rPr lang="en-US" dirty="0" err="1"/>
              <a:t>shiporder</a:t>
            </a:r>
            <a:r>
              <a:rPr lang="en-US" dirty="0"/>
              <a:t>-well-formed-not-</a:t>
            </a:r>
            <a:r>
              <a:rPr lang="en-US" dirty="0" err="1"/>
              <a:t>valid.xml</a:t>
            </a:r>
            <a:r>
              <a:rPr lang="en-US" dirty="0"/>
              <a:t> </a:t>
            </a:r>
          </a:p>
          <a:p>
            <a:r>
              <a:rPr lang="en-US" sz="3200" dirty="0"/>
              <a:t>Validation check command</a:t>
            </a:r>
          </a:p>
          <a:p>
            <a:pPr lvl="1"/>
            <a:r>
              <a:rPr lang="en-US" dirty="0" err="1"/>
              <a:t>xmllint</a:t>
            </a:r>
            <a:r>
              <a:rPr lang="en-US" dirty="0"/>
              <a:t> --</a:t>
            </a:r>
            <a:r>
              <a:rPr lang="en-US" dirty="0" err="1"/>
              <a:t>noout</a:t>
            </a:r>
            <a:r>
              <a:rPr lang="en-US" dirty="0"/>
              <a:t> --valid </a:t>
            </a:r>
            <a:r>
              <a:rPr lang="en-US" dirty="0" err="1"/>
              <a:t>shiporder.xml</a:t>
            </a:r>
            <a:endParaRPr lang="en-US" dirty="0"/>
          </a:p>
          <a:p>
            <a:pPr lvl="1"/>
            <a:r>
              <a:rPr lang="en-US" dirty="0" err="1"/>
              <a:t>xmllint</a:t>
            </a:r>
            <a:r>
              <a:rPr lang="en-US" dirty="0"/>
              <a:t> --</a:t>
            </a:r>
            <a:r>
              <a:rPr lang="en-US" dirty="0" err="1"/>
              <a:t>noout</a:t>
            </a:r>
            <a:r>
              <a:rPr lang="en-US" dirty="0"/>
              <a:t> --</a:t>
            </a:r>
            <a:r>
              <a:rPr lang="en-US" altLang="zh-CN" dirty="0"/>
              <a:t>valid</a:t>
            </a:r>
            <a:r>
              <a:rPr lang="zh-CN" altLang="en-US" dirty="0"/>
              <a:t> </a:t>
            </a:r>
            <a:r>
              <a:rPr lang="en-US" dirty="0" err="1"/>
              <a:t>shiporder</a:t>
            </a:r>
            <a:r>
              <a:rPr lang="en-US" dirty="0"/>
              <a:t>-well-formed-not-</a:t>
            </a:r>
            <a:r>
              <a:rPr lang="en-US" dirty="0" err="1"/>
              <a:t>valid.xml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4787" y="1690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0A7F-0BE1-ED4E-AE8B-0FD99267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XML/RPC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HTTP</a:t>
            </a:r>
            <a:r>
              <a:rPr lang="zh-CN" altLang="en-US" dirty="0"/>
              <a:t> </a:t>
            </a:r>
            <a:r>
              <a:rPr lang="en-US" altLang="zh-CN" dirty="0"/>
              <a:t>POST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8049-9A48-8141-950C-9E5D1176F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serialization:</a:t>
            </a:r>
            <a:r>
              <a:rPr lang="zh-CN" altLang="en-US" dirty="0"/>
              <a:t> </a:t>
            </a:r>
            <a:r>
              <a:rPr lang="en-US" altLang="zh-CN" dirty="0"/>
              <a:t>XML</a:t>
            </a:r>
          </a:p>
          <a:p>
            <a:pPr lvl="1"/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call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add(17,13)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6799E-7459-D54D-B247-2E8BAA0A0578}"/>
              </a:ext>
            </a:extLst>
          </p:cNvPr>
          <p:cNvSpPr/>
          <p:nvPr/>
        </p:nvSpPr>
        <p:spPr>
          <a:xfrm>
            <a:off x="2609635" y="2691829"/>
            <a:ext cx="6770671" cy="37603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&lt;?xml version="1.0" encoding="ISO-8859-1"?&gt; </a:t>
            </a:r>
          </a:p>
          <a:p>
            <a:r>
              <a:rPr lang="en-US" dirty="0"/>
              <a:t>&lt;</a:t>
            </a:r>
            <a:r>
              <a:rPr lang="en-US" dirty="0" err="1"/>
              <a:t>methodCall</a:t>
            </a:r>
            <a:r>
              <a:rPr lang="en-US" dirty="0"/>
              <a:t>&gt;  </a:t>
            </a:r>
          </a:p>
          <a:p>
            <a:r>
              <a:rPr lang="en-US" dirty="0"/>
              <a:t>&lt;</a:t>
            </a:r>
            <a:r>
              <a:rPr lang="en-US" dirty="0" err="1"/>
              <a:t>methodName</a:t>
            </a:r>
            <a:r>
              <a:rPr lang="en-US" dirty="0"/>
              <a:t>&gt;</a:t>
            </a:r>
            <a:r>
              <a:rPr lang="en-US" dirty="0" err="1">
                <a:solidFill>
                  <a:srgbClr val="C00000"/>
                </a:solidFill>
              </a:rPr>
              <a:t>sample.add</a:t>
            </a:r>
            <a:r>
              <a:rPr lang="en-US" dirty="0"/>
              <a:t>&lt;/</a:t>
            </a:r>
            <a:r>
              <a:rPr lang="en-US" dirty="0" err="1"/>
              <a:t>methodName</a:t>
            </a:r>
            <a:r>
              <a:rPr lang="en-US" dirty="0"/>
              <a:t>&gt; </a:t>
            </a:r>
          </a:p>
          <a:p>
            <a:r>
              <a:rPr lang="zh-CN" altLang="en-US" dirty="0"/>
              <a:t>  </a:t>
            </a:r>
            <a:r>
              <a:rPr lang="en-US" dirty="0"/>
              <a:t>&lt;</a:t>
            </a:r>
            <a:r>
              <a:rPr lang="en-US" dirty="0" err="1"/>
              <a:t>params</a:t>
            </a:r>
            <a:r>
              <a:rPr lang="en-US" dirty="0"/>
              <a:t>&gt;  </a:t>
            </a:r>
          </a:p>
          <a:p>
            <a:r>
              <a:rPr lang="zh-CN" altLang="en-US" dirty="0"/>
              <a:t>        </a:t>
            </a:r>
            <a:r>
              <a:rPr lang="en-US" dirty="0"/>
              <a:t>&lt;</a:t>
            </a:r>
            <a:r>
              <a:rPr lang="en-US" dirty="0" err="1"/>
              <a:t>param</a:t>
            </a:r>
            <a:r>
              <a:rPr lang="en-US" dirty="0"/>
              <a:t>&gt; </a:t>
            </a:r>
          </a:p>
          <a:p>
            <a:r>
              <a:rPr lang="zh-CN" altLang="en-US" dirty="0"/>
              <a:t>             </a:t>
            </a:r>
            <a:r>
              <a:rPr lang="en-US" dirty="0"/>
              <a:t>&lt;value&gt;&lt;</a:t>
            </a:r>
            <a:r>
              <a:rPr lang="en-US" dirty="0" err="1"/>
              <a:t>int</a:t>
            </a:r>
            <a:r>
              <a:rPr lang="en-US" dirty="0"/>
              <a:t>&gt;</a:t>
            </a:r>
            <a:r>
              <a:rPr lang="en-US" dirty="0">
                <a:solidFill>
                  <a:srgbClr val="C00000"/>
                </a:solidFill>
              </a:rPr>
              <a:t>17</a:t>
            </a:r>
            <a:r>
              <a:rPr lang="en-US" dirty="0"/>
              <a:t>&lt;/</a:t>
            </a:r>
            <a:r>
              <a:rPr lang="en-US" dirty="0" err="1"/>
              <a:t>int</a:t>
            </a:r>
            <a:r>
              <a:rPr lang="en-US" dirty="0"/>
              <a:t>&gt;&lt;/value&gt; </a:t>
            </a:r>
          </a:p>
          <a:p>
            <a:r>
              <a:rPr lang="en-US" dirty="0"/>
              <a:t>  </a:t>
            </a:r>
            <a:r>
              <a:rPr lang="zh-CN" altLang="en-US" dirty="0"/>
              <a:t>      </a:t>
            </a:r>
            <a:r>
              <a:rPr lang="en-US" dirty="0"/>
              <a:t>&lt;/</a:t>
            </a:r>
            <a:r>
              <a:rPr lang="en-US" dirty="0" err="1"/>
              <a:t>param</a:t>
            </a:r>
            <a:r>
              <a:rPr lang="en-US" dirty="0"/>
              <a:t>&gt; </a:t>
            </a:r>
          </a:p>
          <a:p>
            <a:r>
              <a:rPr lang="en-US" dirty="0"/>
              <a:t>     </a:t>
            </a:r>
            <a:r>
              <a:rPr lang="zh-CN" altLang="en-US" dirty="0"/>
              <a:t>   </a:t>
            </a:r>
            <a:r>
              <a:rPr lang="en-US" dirty="0"/>
              <a:t>&lt;</a:t>
            </a:r>
            <a:r>
              <a:rPr lang="en-US" dirty="0" err="1"/>
              <a:t>param</a:t>
            </a:r>
            <a:r>
              <a:rPr lang="en-US" dirty="0"/>
              <a:t>&gt; </a:t>
            </a:r>
          </a:p>
          <a:p>
            <a:r>
              <a:rPr lang="zh-CN" altLang="en-US" dirty="0"/>
              <a:t>             </a:t>
            </a:r>
            <a:r>
              <a:rPr lang="en-US" dirty="0"/>
              <a:t>&lt;value&gt;&lt;</a:t>
            </a:r>
            <a:r>
              <a:rPr lang="en-US" dirty="0" err="1"/>
              <a:t>int</a:t>
            </a:r>
            <a:r>
              <a:rPr lang="en-US" dirty="0"/>
              <a:t>&gt;</a:t>
            </a:r>
            <a:r>
              <a:rPr lang="en-US" dirty="0">
                <a:solidFill>
                  <a:srgbClr val="C00000"/>
                </a:solidFill>
              </a:rPr>
              <a:t>13</a:t>
            </a:r>
            <a:r>
              <a:rPr lang="en-US" dirty="0"/>
              <a:t>&lt;/</a:t>
            </a:r>
            <a:r>
              <a:rPr lang="en-US" dirty="0" err="1"/>
              <a:t>int</a:t>
            </a:r>
            <a:r>
              <a:rPr lang="en-US" dirty="0"/>
              <a:t>&gt;&lt;/value&gt; </a:t>
            </a:r>
          </a:p>
          <a:p>
            <a:r>
              <a:rPr lang="zh-CN" altLang="en-US" dirty="0"/>
              <a:t>         </a:t>
            </a:r>
            <a:r>
              <a:rPr lang="en-US" dirty="0"/>
              <a:t>&lt;/</a:t>
            </a:r>
            <a:r>
              <a:rPr lang="en-US" dirty="0" err="1"/>
              <a:t>param</a:t>
            </a:r>
            <a:r>
              <a:rPr lang="en-US" dirty="0"/>
              <a:t>&gt;  </a:t>
            </a:r>
          </a:p>
          <a:p>
            <a:r>
              <a:rPr lang="zh-CN" altLang="en-US" dirty="0"/>
              <a:t>   </a:t>
            </a:r>
            <a:r>
              <a:rPr lang="en-US" dirty="0"/>
              <a:t>&lt;/</a:t>
            </a:r>
            <a:r>
              <a:rPr lang="en-US" dirty="0" err="1"/>
              <a:t>params</a:t>
            </a:r>
            <a:r>
              <a:rPr lang="en-US" dirty="0"/>
              <a:t>&gt; </a:t>
            </a:r>
          </a:p>
          <a:p>
            <a:r>
              <a:rPr lang="en-US" dirty="0"/>
              <a:t>&lt;/</a:t>
            </a:r>
            <a:r>
              <a:rPr lang="en-US" dirty="0" err="1"/>
              <a:t>methodCall</a:t>
            </a:r>
            <a:r>
              <a:rPr lang="en-US" dirty="0"/>
              <a:t>&gt; </a:t>
            </a:r>
          </a:p>
          <a:p>
            <a:pPr algn="ctr"/>
            <a:r>
              <a:rPr lang="zh-CN" altLang="en-US" dirty="0"/>
              <a:t>       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0026" y="1825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6AD8-2C70-DB4E-931B-712D72B3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XML/RPC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29EAA-D2A5-6E4D-96DB-E3BE80427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Server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</a:p>
          <a:p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Response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97CA8C-3F32-F64B-ACC7-16159D32FAE4}"/>
              </a:ext>
            </a:extLst>
          </p:cNvPr>
          <p:cNvSpPr/>
          <p:nvPr/>
        </p:nvSpPr>
        <p:spPr>
          <a:xfrm>
            <a:off x="3339101" y="3184988"/>
            <a:ext cx="5054886" cy="28459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&lt;?xml version="1.0"?&gt; </a:t>
            </a:r>
          </a:p>
          <a:p>
            <a:r>
              <a:rPr lang="en-US" dirty="0"/>
              <a:t>&lt;</a:t>
            </a:r>
            <a:r>
              <a:rPr lang="en-US" dirty="0" err="1"/>
              <a:t>methodResponse</a:t>
            </a:r>
            <a:r>
              <a:rPr lang="en-US" dirty="0"/>
              <a:t>&gt; </a:t>
            </a:r>
          </a:p>
          <a:p>
            <a:r>
              <a:rPr lang="zh-CN" altLang="en-US" dirty="0"/>
              <a:t>      </a:t>
            </a:r>
            <a:r>
              <a:rPr lang="en-US" dirty="0"/>
              <a:t>&lt;</a:t>
            </a:r>
            <a:r>
              <a:rPr lang="en-US" dirty="0" err="1"/>
              <a:t>params</a:t>
            </a:r>
            <a:r>
              <a:rPr lang="en-US" dirty="0"/>
              <a:t>&gt; </a:t>
            </a:r>
          </a:p>
          <a:p>
            <a:r>
              <a:rPr lang="zh-CN" altLang="en-US" dirty="0"/>
              <a:t>            </a:t>
            </a:r>
            <a:r>
              <a:rPr lang="en-US" dirty="0"/>
              <a:t>&lt;</a:t>
            </a:r>
            <a:r>
              <a:rPr lang="en-US" dirty="0" err="1"/>
              <a:t>param</a:t>
            </a:r>
            <a:r>
              <a:rPr lang="en-US" dirty="0"/>
              <a:t>&gt; </a:t>
            </a:r>
          </a:p>
          <a:p>
            <a:r>
              <a:rPr lang="zh-CN" altLang="en-US" dirty="0"/>
              <a:t>                  </a:t>
            </a:r>
            <a:r>
              <a:rPr lang="en-US" dirty="0"/>
              <a:t>&lt;value&gt;&lt;</a:t>
            </a:r>
            <a:r>
              <a:rPr lang="en-US" altLang="zh-CN" dirty="0" err="1"/>
              <a:t>int</a:t>
            </a:r>
            <a:r>
              <a:rPr lang="en-US" dirty="0"/>
              <a:t>&gt;</a:t>
            </a:r>
            <a:r>
              <a:rPr lang="en-US" altLang="zh-CN" dirty="0">
                <a:solidFill>
                  <a:srgbClr val="C00000"/>
                </a:solidFill>
              </a:rPr>
              <a:t>30</a:t>
            </a:r>
            <a:r>
              <a:rPr lang="en-US" dirty="0"/>
              <a:t>&lt;/</a:t>
            </a:r>
            <a:r>
              <a:rPr lang="en-US" altLang="zh-CN" dirty="0" err="1"/>
              <a:t>int</a:t>
            </a:r>
            <a:r>
              <a:rPr lang="en-US" dirty="0"/>
              <a:t>&gt;&lt;/value&gt; </a:t>
            </a:r>
          </a:p>
          <a:p>
            <a:r>
              <a:rPr lang="zh-CN" altLang="en-US" dirty="0"/>
              <a:t>            </a:t>
            </a:r>
            <a:r>
              <a:rPr lang="en-US" dirty="0"/>
              <a:t>&lt;/</a:t>
            </a:r>
            <a:r>
              <a:rPr lang="en-US" dirty="0" err="1"/>
              <a:t>param</a:t>
            </a:r>
            <a:r>
              <a:rPr lang="en-US" dirty="0"/>
              <a:t>&gt; </a:t>
            </a:r>
          </a:p>
          <a:p>
            <a:r>
              <a:rPr lang="zh-CN" altLang="en-US" dirty="0"/>
              <a:t>       </a:t>
            </a:r>
            <a:r>
              <a:rPr lang="en-US" dirty="0"/>
              <a:t>&lt;/</a:t>
            </a:r>
            <a:r>
              <a:rPr lang="en-US" dirty="0" err="1"/>
              <a:t>params</a:t>
            </a:r>
            <a:r>
              <a:rPr lang="en-US" dirty="0"/>
              <a:t>&gt; </a:t>
            </a:r>
          </a:p>
          <a:p>
            <a:r>
              <a:rPr lang="en-US" dirty="0"/>
              <a:t>&lt;/</a:t>
            </a:r>
            <a:r>
              <a:rPr lang="en-US" dirty="0" err="1"/>
              <a:t>methodResponse</a:t>
            </a:r>
            <a:r>
              <a:rPr lang="en-US" dirty="0"/>
              <a:t>&gt;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7587" y="26325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59CC4-2CAE-E740-834A-99FCBE6D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XML/RPC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32281-2E1F-0C49-B13F-7CB08864F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XML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verbose,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affects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library</a:t>
            </a:r>
            <a:r>
              <a:rPr lang="zh-CN" altLang="en-US" dirty="0"/>
              <a:t> </a:t>
            </a:r>
            <a:r>
              <a:rPr lang="en-US" altLang="zh-CN" dirty="0"/>
              <a:t>doesn’t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versioning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happens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 err="1"/>
              <a:t>param</a:t>
            </a:r>
            <a:r>
              <a:rPr lang="en-US" altLang="zh-CN" dirty="0"/>
              <a:t>?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happens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reverse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y?</a:t>
            </a:r>
          </a:p>
          <a:p>
            <a:pPr lvl="2"/>
            <a:r>
              <a:rPr lang="en-US" altLang="zh-CN" dirty="0"/>
              <a:t>Nothing,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weren’t</a:t>
            </a:r>
            <a:r>
              <a:rPr lang="zh-CN" altLang="en-US" dirty="0"/>
              <a:t> </a:t>
            </a:r>
            <a:r>
              <a:rPr lang="en-US" altLang="zh-CN" dirty="0"/>
              <a:t>cumulative?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forgot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 err="1"/>
              <a:t>param</a:t>
            </a:r>
            <a:r>
              <a:rPr lang="en-US" altLang="zh-CN" dirty="0"/>
              <a:t>?</a:t>
            </a:r>
          </a:p>
          <a:p>
            <a:pPr lvl="1"/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general,</a:t>
            </a:r>
            <a:r>
              <a:rPr lang="zh-CN" altLang="en-US" dirty="0"/>
              <a:t> </a:t>
            </a:r>
            <a:r>
              <a:rPr lang="en-US" altLang="zh-CN" dirty="0"/>
              <a:t>lack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makes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difficult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code</a:t>
            </a:r>
          </a:p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complex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flexible</a:t>
            </a:r>
            <a:r>
              <a:rPr lang="zh-CN" altLang="en-US" dirty="0"/>
              <a:t> </a:t>
            </a:r>
            <a:r>
              <a:rPr lang="en-US" altLang="zh-CN" dirty="0"/>
              <a:t>XML/RPC</a:t>
            </a:r>
            <a:r>
              <a:rPr lang="zh-CN" altLang="en-US" dirty="0"/>
              <a:t> </a:t>
            </a:r>
            <a:r>
              <a:rPr lang="en-US" altLang="zh-CN" dirty="0"/>
              <a:t>libraries.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9187" y="1351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21B0-0770-3146-947D-40FE501A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E6177-C789-7844-94FA-C90F35F68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690688"/>
            <a:ext cx="7339149" cy="4351338"/>
          </a:xfrm>
        </p:spPr>
        <p:txBody>
          <a:bodyPr/>
          <a:lstStyle/>
          <a:p>
            <a:r>
              <a:rPr lang="en-US" altLang="zh-CN" dirty="0"/>
              <a:t>Simple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(SOAP)</a:t>
            </a:r>
          </a:p>
          <a:p>
            <a:r>
              <a:rPr lang="en-US" dirty="0"/>
              <a:t>It is the messaging protocol for XML web services </a:t>
            </a:r>
          </a:p>
          <a:p>
            <a:r>
              <a:rPr lang="en-US" dirty="0"/>
              <a:t>SOAP is described in XML following SOAP schema </a:t>
            </a:r>
          </a:p>
          <a:p>
            <a:r>
              <a:rPr lang="en-US" dirty="0"/>
              <a:t>SOAP is usually used with HTTP </a:t>
            </a:r>
          </a:p>
          <a:p>
            <a:r>
              <a:rPr lang="en-US" dirty="0"/>
              <a:t>SOAP structure</a:t>
            </a:r>
          </a:p>
          <a:p>
            <a:r>
              <a:rPr lang="en-US" dirty="0"/>
              <a:t>RPC-style SOAP VS. Document-style SOA</a:t>
            </a:r>
            <a:r>
              <a:rPr lang="en-US" altLang="zh-CN" dirty="0"/>
              <a:t>P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B8350-6183-444E-B16B-07BE8065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88" y="3695018"/>
            <a:ext cx="5190309" cy="303235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1535" y="2286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6708-2033-BC48-AE70-FB039482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RPC-style</a:t>
            </a:r>
            <a:r>
              <a:rPr lang="zh-CN" altLang="en-US" dirty="0"/>
              <a:t> </a:t>
            </a:r>
            <a:r>
              <a:rPr lang="en-US" altLang="zh-CN" dirty="0"/>
              <a:t>SOAP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377A-7B02-B745-B98C-CB071B17C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message corresponds to a procedure call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ABD7D-F052-8941-83EB-56D8F4137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816" y="2274215"/>
            <a:ext cx="7222127" cy="458378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9290" y="941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4E057-8B34-734E-BEA6-77676452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RPC-style</a:t>
            </a:r>
            <a:r>
              <a:rPr lang="zh-CN" altLang="en-US" dirty="0"/>
              <a:t> </a:t>
            </a:r>
            <a:r>
              <a:rPr lang="en-US" altLang="zh-CN" dirty="0"/>
              <a:t>SOAP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4C9707-F71F-FF40-850D-B00FD1F5D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5996" y="1825625"/>
            <a:ext cx="1010000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D01A1-263D-864B-9A69-941091B20B41}"/>
              </a:ext>
            </a:extLst>
          </p:cNvPr>
          <p:cNvSpPr txBox="1"/>
          <p:nvPr/>
        </p:nvSpPr>
        <p:spPr>
          <a:xfrm>
            <a:off x="4715691" y="6176963"/>
            <a:ext cx="178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response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5058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65488-17D2-C341-8BFF-8E691522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Document-style</a:t>
            </a:r>
            <a:r>
              <a:rPr lang="zh-CN" altLang="en-US" dirty="0"/>
              <a:t> </a:t>
            </a:r>
            <a:r>
              <a:rPr lang="en-US" altLang="zh-CN" dirty="0"/>
              <a:t>SOAP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4CC1A-82D5-814C-A447-8F8C28A0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394166" cy="4351338"/>
          </a:xfrm>
        </p:spPr>
        <p:txBody>
          <a:bodyPr/>
          <a:lstStyle/>
          <a:p>
            <a:r>
              <a:rPr lang="en-US" dirty="0"/>
              <a:t>Client just sends XML documents </a:t>
            </a:r>
          </a:p>
          <a:p>
            <a:r>
              <a:rPr lang="en-US" dirty="0"/>
              <a:t>Service knows what to do</a:t>
            </a:r>
            <a:r>
              <a:rPr lang="en-US" altLang="zh-CN" dirty="0"/>
              <a:t>…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F6DF62-37F8-1049-A0C5-565E9940D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457" y="1109253"/>
            <a:ext cx="4924153" cy="547128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864" y="41696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6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B69F-9745-9049-98AB-6817054D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XML/RPC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D8DE2-46B6-2447-AB43-DC53BC9F1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Demo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AF08-A5A9-B841-A73E-DE1D85BA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Socket-based</a:t>
            </a:r>
            <a:r>
              <a:rPr lang="zh-CN" altLang="en-US" dirty="0"/>
              <a:t> </a:t>
            </a:r>
            <a:r>
              <a:rPr lang="en-US" altLang="zh-CN" dirty="0"/>
              <a:t>Approach</a:t>
            </a:r>
            <a:r>
              <a:rPr lang="zh-CN" altLang="en-US" dirty="0"/>
              <a:t> </a:t>
            </a:r>
            <a:r>
              <a:rPr lang="en-US" altLang="zh-CN" dirty="0"/>
              <a:t>Demo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D88D4-9B01-844B-8FFA-1E7E80EE0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Client.py</a:t>
            </a:r>
            <a:endParaRPr lang="en-US" altLang="zh-CN" dirty="0"/>
          </a:p>
          <a:p>
            <a:r>
              <a:rPr lang="en-US" altLang="zh-CN" dirty="0" err="1"/>
              <a:t>Server.py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9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B248B-A2B7-684A-A5F6-DB019AB3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endParaRPr lang="en-US" dirty="0"/>
          </a:p>
        </p:txBody>
      </p:sp>
      <p:pic>
        <p:nvPicPr>
          <p:cNvPr id="6" name="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4258" y="35941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EE3DF-D824-914C-89E7-386BD4FA7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556" y="2350945"/>
            <a:ext cx="5942631" cy="28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34C8-A434-2B44-A62F-0416B1D23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7F0C7-1233-F342-8EFA-57380BB19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Buffers</a:t>
            </a:r>
          </a:p>
          <a:p>
            <a:pPr lvl="1"/>
            <a:r>
              <a:rPr lang="en-US" altLang="zh-CN" dirty="0"/>
              <a:t>Efficient,</a:t>
            </a:r>
            <a:r>
              <a:rPr lang="zh-CN" altLang="en-US" dirty="0"/>
              <a:t> </a:t>
            </a:r>
            <a:r>
              <a:rPr lang="en-US" altLang="zh-CN" dirty="0"/>
              <a:t>binary</a:t>
            </a:r>
            <a:r>
              <a:rPr lang="zh-CN" altLang="en-US" dirty="0"/>
              <a:t> </a:t>
            </a:r>
            <a:r>
              <a:rPr lang="en-US" altLang="zh-CN" dirty="0"/>
              <a:t>serialization</a:t>
            </a:r>
          </a:p>
          <a:p>
            <a:pPr lvl="1"/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evolution</a:t>
            </a:r>
          </a:p>
          <a:p>
            <a:pPr lvl="1"/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(more</a:t>
            </a:r>
            <a:r>
              <a:rPr lang="zh-CN" altLang="en-US" dirty="0"/>
              <a:t> </a:t>
            </a:r>
            <a:r>
              <a:rPr lang="en-US" altLang="zh-CN" dirty="0"/>
              <a:t>compile-time</a:t>
            </a:r>
            <a:r>
              <a:rPr lang="zh-CN" altLang="en-US" dirty="0"/>
              <a:t> </a:t>
            </a:r>
            <a:r>
              <a:rPr lang="en-US" altLang="zh-CN" dirty="0"/>
              <a:t>errors)</a:t>
            </a:r>
          </a:p>
          <a:p>
            <a:pPr lvl="1"/>
            <a:r>
              <a:rPr lang="en-US" altLang="zh-CN" dirty="0"/>
              <a:t>Usage:</a:t>
            </a:r>
            <a:r>
              <a:rPr lang="zh-CN" altLang="en-US" dirty="0"/>
              <a:t> </a:t>
            </a:r>
            <a:r>
              <a:rPr lang="en-US" altLang="zh-CN" dirty="0"/>
              <a:t>serializing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non-relational</a:t>
            </a:r>
            <a:r>
              <a:rPr lang="zh-CN" altLang="en-US" dirty="0"/>
              <a:t> </a:t>
            </a:r>
            <a:r>
              <a:rPr lang="en-US" altLang="zh-CN" dirty="0"/>
              <a:t>databases</a:t>
            </a:r>
          </a:p>
          <a:p>
            <a:r>
              <a:rPr lang="en-US" altLang="zh-CN" dirty="0"/>
              <a:t>Thrift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buffers</a:t>
            </a:r>
          </a:p>
          <a:p>
            <a:pPr lvl="1"/>
            <a:r>
              <a:rPr lang="en-US" altLang="zh-CN" dirty="0"/>
              <a:t>Supports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ordered</a:t>
            </a:r>
            <a:r>
              <a:rPr lang="zh-CN" altLang="en-US" dirty="0"/>
              <a:t> </a:t>
            </a:r>
            <a:r>
              <a:rPr lang="en-US" altLang="zh-CN" dirty="0"/>
              <a:t>lists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unordered</a:t>
            </a:r>
            <a:r>
              <a:rPr lang="zh-CN" altLang="en-US" dirty="0"/>
              <a:t> </a:t>
            </a:r>
            <a:r>
              <a:rPr lang="en-US" altLang="zh-CN" dirty="0"/>
              <a:t>sets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7136" y="19672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Hides marshaling details (Do not need to implement the low-level details such as network-level communication, byte orders)</a:t>
            </a:r>
          </a:p>
          <a:p>
            <a:r>
              <a:rPr lang="en-US" dirty="0"/>
              <a:t>Supports evolution of the communication components independently (e.g., protocol version numbers, rules of when to remove/rename arguments to procedure calls, etc.)</a:t>
            </a:r>
          </a:p>
          <a:p>
            <a:r>
              <a:rPr lang="en-US" dirty="0"/>
              <a:t>Allows for efficient packaging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6271" y="4798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Latency (can be expensive)</a:t>
            </a:r>
          </a:p>
          <a:p>
            <a:r>
              <a:rPr lang="en-US" dirty="0"/>
              <a:t>Pointer transfers</a:t>
            </a:r>
          </a:p>
          <a:p>
            <a:pPr lvl="1"/>
            <a:r>
              <a:rPr lang="en-US" dirty="0"/>
              <a:t>local address space isn’t shared with remote process. The programmer/RPC library has to make a decision of whether to follow pointers and serialize in depth, or to exclude that information. Typically, IDLs avoid this problem by requiring one to specify one’s messages/data structures to avoid pointer confusion.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3381" y="4700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F41E-4381-CB40-B420-597A66A0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AD0A-9770-204A-9FDB-31425E251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face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</a:p>
          <a:p>
            <a:pPr lvl="1"/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pPr lvl="2"/>
            <a:r>
              <a:rPr lang="en-US" altLang="zh-CN" dirty="0"/>
              <a:t>Delayed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lost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</a:p>
          <a:p>
            <a:pPr lvl="2"/>
            <a:r>
              <a:rPr lang="en-US" altLang="zh-CN" dirty="0"/>
              <a:t>Connection</a:t>
            </a:r>
            <a:r>
              <a:rPr lang="zh-CN" altLang="en-US" dirty="0"/>
              <a:t> </a:t>
            </a:r>
            <a:r>
              <a:rPr lang="en-US" altLang="zh-CN" dirty="0"/>
              <a:t>resets</a:t>
            </a:r>
          </a:p>
          <a:p>
            <a:pPr lvl="2"/>
            <a:r>
              <a:rPr lang="en-US" altLang="zh-CN" dirty="0"/>
              <a:t>Expected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never</a:t>
            </a:r>
            <a:r>
              <a:rPr lang="zh-CN" altLang="en-US" dirty="0"/>
              <a:t> </a:t>
            </a:r>
            <a:r>
              <a:rPr lang="en-US" altLang="zh-CN" dirty="0"/>
              <a:t>arrive</a:t>
            </a:r>
          </a:p>
          <a:p>
            <a:pPr lvl="1"/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pPr lvl="2"/>
            <a:r>
              <a:rPr lang="en-US" altLang="zh-CN" dirty="0"/>
              <a:t>Server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pPr lvl="2"/>
            <a:r>
              <a:rPr lang="en-US" altLang="zh-CN" dirty="0"/>
              <a:t>Did</a:t>
            </a:r>
            <a:r>
              <a:rPr lang="zh-CN" altLang="en-US" dirty="0"/>
              <a:t> </a:t>
            </a:r>
            <a:r>
              <a:rPr lang="en-US" altLang="zh-CN" dirty="0"/>
              <a:t>server</a:t>
            </a:r>
            <a:r>
              <a:rPr lang="zh-CN" altLang="en-US" dirty="0"/>
              <a:t> </a:t>
            </a:r>
            <a:r>
              <a:rPr lang="en-US" altLang="zh-CN" dirty="0"/>
              <a:t>fail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request?</a:t>
            </a:r>
          </a:p>
          <a:p>
            <a:pPr lvl="1"/>
            <a:r>
              <a:rPr lang="en-US" altLang="zh-CN" dirty="0"/>
              <a:t>Might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impossible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tell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distributed system with an ATM machine and the bank back-end system (networked system)</a:t>
            </a:r>
          </a:p>
          <a:p>
            <a:r>
              <a:rPr lang="en-US" dirty="0"/>
              <a:t>Client request: withdrawal of cash from the ATM machine</a:t>
            </a:r>
          </a:p>
          <a:p>
            <a:r>
              <a:rPr lang="en-US" dirty="0"/>
              <a:t>Expected response: success or fail</a:t>
            </a:r>
          </a:p>
          <a:p>
            <a:r>
              <a:rPr lang="en-US" dirty="0"/>
              <a:t>How?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2942" y="44155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8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Server</a:t>
            </a:r>
          </a:p>
          <a:p>
            <a:pPr lvl="1"/>
            <a:r>
              <a:rPr lang="en-US" dirty="0"/>
              <a:t>Check person’s identity (password)</a:t>
            </a:r>
          </a:p>
          <a:p>
            <a:pPr lvl="1"/>
            <a:r>
              <a:rPr lang="en-US" dirty="0"/>
              <a:t>Check whether the person has sufficient funds (talk to the back-end bank system to get a response of yes or no)</a:t>
            </a:r>
          </a:p>
          <a:p>
            <a:pPr lvl="1"/>
            <a:r>
              <a:rPr lang="en-US" dirty="0"/>
              <a:t>Withdraw the amount from back account (write to the database)</a:t>
            </a:r>
          </a:p>
          <a:p>
            <a:pPr lvl="1"/>
            <a:r>
              <a:rPr lang="en-US" dirty="0"/>
              <a:t>Wait </a:t>
            </a:r>
            <a:r>
              <a:rPr lang="en-US" dirty="0" err="1"/>
              <a:t>wait</a:t>
            </a:r>
            <a:r>
              <a:rPr lang="en-US" dirty="0"/>
              <a:t> </a:t>
            </a:r>
            <a:r>
              <a:rPr lang="en-US" dirty="0" err="1"/>
              <a:t>wait</a:t>
            </a:r>
            <a:r>
              <a:rPr lang="en-US" dirty="0"/>
              <a:t>… </a:t>
            </a:r>
          </a:p>
          <a:p>
            <a:pPr lvl="1"/>
            <a:r>
              <a:rPr lang="en-US" dirty="0"/>
              <a:t>Until the back-end bank says ok (RPC…)</a:t>
            </a:r>
          </a:p>
          <a:p>
            <a:pPr lvl="1"/>
            <a:r>
              <a:rPr lang="en-US" dirty="0"/>
              <a:t>Sends reply to the client</a:t>
            </a:r>
          </a:p>
          <a:p>
            <a:pPr lvl="1"/>
            <a:endParaRPr lang="en-US" dirty="0"/>
          </a:p>
          <a:p>
            <a:r>
              <a:rPr lang="en-US" dirty="0"/>
              <a:t>What if the ATM does not get any response?</a:t>
            </a:r>
          </a:p>
          <a:p>
            <a:r>
              <a:rPr lang="en-US" dirty="0"/>
              <a:t>What could be wrong?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6465" y="1419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ATM cannot wait forever… (since client won’t wait)</a:t>
            </a:r>
          </a:p>
          <a:p>
            <a:r>
              <a:rPr lang="en-US" dirty="0"/>
              <a:t>What is our goal?</a:t>
            </a:r>
          </a:p>
          <a:p>
            <a:pPr lvl="1"/>
            <a:r>
              <a:rPr lang="en-US" dirty="0"/>
              <a:t>If the customer leaves, his/her balance should not change</a:t>
            </a:r>
          </a:p>
          <a:p>
            <a:pPr lvl="1"/>
            <a:r>
              <a:rPr lang="en-US" dirty="0"/>
              <a:t>Can we guarantee that easily?</a:t>
            </a:r>
          </a:p>
          <a:p>
            <a:endParaRPr lang="en-US" dirty="0"/>
          </a:p>
          <a:p>
            <a:r>
              <a:rPr lang="en-US" dirty="0"/>
              <a:t>Need timeout (what should be the timeout value?)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3445" y="49562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possible solution</a:t>
            </a:r>
          </a:p>
          <a:p>
            <a:pPr lvl="1"/>
            <a:r>
              <a:rPr lang="en-US" dirty="0"/>
              <a:t>ATM keep trying to talk to the bank until it gets a response</a:t>
            </a:r>
          </a:p>
          <a:p>
            <a:pPr lvl="1"/>
            <a:r>
              <a:rPr lang="en-US" dirty="0"/>
              <a:t>What if the ATM itself fails at some point?</a:t>
            </a:r>
          </a:p>
          <a:p>
            <a:pPr lvl="1"/>
            <a:endParaRPr lang="en-US" dirty="0"/>
          </a:p>
          <a:p>
            <a:r>
              <a:rPr lang="en-US" dirty="0"/>
              <a:t>Alternatively</a:t>
            </a:r>
          </a:p>
          <a:p>
            <a:pPr lvl="1"/>
            <a:r>
              <a:rPr lang="en-US" dirty="0"/>
              <a:t>ATM gives the money upon a time anyway and resolves the consistency issue with the back-end later…</a:t>
            </a:r>
          </a:p>
          <a:p>
            <a:pPr lvl="1"/>
            <a:r>
              <a:rPr lang="en-US" dirty="0"/>
              <a:t>Any issues?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2477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4388-3B02-5B47-9440-89721ABEA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55C2E-4A45-3242-B384-8BF8BEE6A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focuses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aims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calls</a:t>
            </a:r>
          </a:p>
          <a:p>
            <a:pPr lvl="1"/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evolution</a:t>
            </a:r>
          </a:p>
          <a:p>
            <a:pPr lvl="1"/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wrong</a:t>
            </a:r>
          </a:p>
          <a:p>
            <a:r>
              <a:rPr lang="en-US" altLang="zh-CN" dirty="0"/>
              <a:t>Semantics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challenging</a:t>
            </a:r>
          </a:p>
          <a:p>
            <a:pPr lvl="1"/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really</a:t>
            </a:r>
            <a:r>
              <a:rPr lang="zh-CN" altLang="en-US" dirty="0"/>
              <a:t> </a:t>
            </a:r>
            <a:r>
              <a:rPr lang="en-US" altLang="zh-CN" dirty="0"/>
              <a:t>hide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</a:p>
          <a:p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often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concern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6232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of an RPC invocation?</a:t>
            </a:r>
          </a:p>
          <a:p>
            <a:pPr lvl="1"/>
            <a:r>
              <a:rPr lang="en-US" dirty="0"/>
              <a:t>Network failures imply timeouts and retransmissions</a:t>
            </a:r>
          </a:p>
          <a:p>
            <a:pPr lvl="1"/>
            <a:r>
              <a:rPr lang="en-US" dirty="0"/>
              <a:t>Server will see (a lot of) duplicates</a:t>
            </a:r>
          </a:p>
          <a:p>
            <a:pPr lvl="1"/>
            <a:r>
              <a:rPr lang="en-US" dirty="0"/>
              <a:t>How should the server behave when it sees duplications?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7974" y="45629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2AAE-5A37-524B-9796-2E5A05D4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Mechanisms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E1C97-106C-C147-A664-A10B53C50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protocols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available</a:t>
            </a:r>
          </a:p>
          <a:p>
            <a:pPr lvl="1"/>
            <a:r>
              <a:rPr lang="en-US" altLang="zh-CN" dirty="0"/>
              <a:t>Sockets</a:t>
            </a:r>
          </a:p>
          <a:p>
            <a:pPr lvl="1"/>
            <a:r>
              <a:rPr lang="en-US" altLang="zh-CN" dirty="0"/>
              <a:t>Remote</a:t>
            </a:r>
            <a:r>
              <a:rPr lang="zh-CN" altLang="en-US" dirty="0"/>
              <a:t> </a:t>
            </a:r>
            <a:r>
              <a:rPr lang="en-US" altLang="zh-CN" dirty="0"/>
              <a:t>Procedure</a:t>
            </a:r>
            <a:r>
              <a:rPr lang="zh-CN" altLang="en-US" dirty="0"/>
              <a:t> </a:t>
            </a:r>
            <a:r>
              <a:rPr lang="en-US" altLang="zh-CN" dirty="0"/>
              <a:t>Call</a:t>
            </a:r>
            <a:r>
              <a:rPr lang="zh-CN" altLang="en-US" dirty="0"/>
              <a:t> </a:t>
            </a:r>
            <a:r>
              <a:rPr lang="en-US" altLang="zh-CN" dirty="0"/>
              <a:t>(RPC)</a:t>
            </a:r>
          </a:p>
          <a:p>
            <a:pPr lvl="1"/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(later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class)</a:t>
            </a:r>
          </a:p>
          <a:p>
            <a:pPr lvl="1"/>
            <a:r>
              <a:rPr lang="en-US" altLang="zh-CN" dirty="0"/>
              <a:t>MPI</a:t>
            </a:r>
          </a:p>
          <a:p>
            <a:pPr lvl="1"/>
            <a:r>
              <a:rPr lang="en-US" altLang="zh-CN" dirty="0"/>
              <a:t>…</a:t>
            </a:r>
            <a:endParaRPr lang="en-US" dirty="0"/>
          </a:p>
        </p:txBody>
      </p:sp>
      <p:pic>
        <p:nvPicPr>
          <p:cNvPr id="4" name="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955" y="40012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5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</a:t>
            </a:r>
            <a:r>
              <a:rPr lang="en-US" dirty="0" smtClean="0"/>
              <a:t>leas</a:t>
            </a:r>
            <a:r>
              <a:rPr lang="en-US" altLang="zh-CN" dirty="0" smtClean="0"/>
              <a:t>t</a:t>
            </a:r>
            <a:r>
              <a:rPr lang="en-US" dirty="0" smtClean="0"/>
              <a:t> </a:t>
            </a:r>
            <a:r>
              <a:rPr lang="en-US" dirty="0"/>
              <a:t>once</a:t>
            </a:r>
          </a:p>
          <a:p>
            <a:pPr lvl="1"/>
            <a:r>
              <a:rPr lang="en-US" dirty="0"/>
              <a:t>The RPC call, once issued by the client, is executed eventually at least once, but possibly multiple times</a:t>
            </a:r>
          </a:p>
          <a:p>
            <a:pPr lvl="1"/>
            <a:r>
              <a:rPr lang="en-US" dirty="0"/>
              <a:t>Easy to implement but raises issues</a:t>
            </a:r>
          </a:p>
          <a:p>
            <a:pPr lvl="1"/>
            <a:r>
              <a:rPr lang="en-US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  <a:r>
              <a:rPr lang="en-US" dirty="0"/>
              <a:t>?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5897" y="3294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3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</a:t>
            </a:r>
            <a:r>
              <a:rPr lang="en-US" dirty="0" smtClean="0"/>
              <a:t>leas</a:t>
            </a:r>
            <a:r>
              <a:rPr lang="en-US" altLang="zh-CN" dirty="0" smtClean="0"/>
              <a:t>t</a:t>
            </a:r>
            <a:r>
              <a:rPr lang="en-US" dirty="0" smtClean="0"/>
              <a:t> </a:t>
            </a:r>
            <a:r>
              <a:rPr lang="en-US" dirty="0"/>
              <a:t>once implementation</a:t>
            </a:r>
          </a:p>
          <a:p>
            <a:pPr lvl="1"/>
            <a:r>
              <a:rPr lang="en-US" dirty="0"/>
              <a:t>Client keeps issuing the RPC multiple times until it gets a response from the server</a:t>
            </a:r>
          </a:p>
          <a:p>
            <a:pPr lvl="1"/>
            <a:r>
              <a:rPr lang="en-US" dirty="0"/>
              <a:t>As long as the failures are temporary, the RPC will be executed at least once</a:t>
            </a:r>
          </a:p>
          <a:p>
            <a:pPr lvl="1"/>
            <a:r>
              <a:rPr lang="en-US" dirty="0"/>
              <a:t>Good for some cases (Any example?)</a:t>
            </a:r>
          </a:p>
          <a:p>
            <a:pPr lvl="2"/>
            <a:r>
              <a:rPr lang="en-US" dirty="0"/>
              <a:t>Email in a user’s inbox has been read (basically read requests)</a:t>
            </a:r>
          </a:p>
          <a:p>
            <a:pPr lvl="1"/>
            <a:r>
              <a:rPr lang="en-US" dirty="0"/>
              <a:t>Might be problematic for other types of request</a:t>
            </a:r>
          </a:p>
          <a:p>
            <a:pPr lvl="2"/>
            <a:r>
              <a:rPr lang="en-US" dirty="0"/>
              <a:t>ATM..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8348" y="483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Semantics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most once</a:t>
            </a:r>
          </a:p>
          <a:p>
            <a:pPr lvl="1"/>
            <a:r>
              <a:rPr lang="en-US" dirty="0"/>
              <a:t>The RPC call, once issued by a client, gets executed zero or one time.</a:t>
            </a:r>
          </a:p>
          <a:p>
            <a:pPr lvl="1"/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implement?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523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7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0DD44-1E1A-AD49-917C-3C08D14F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RPC Semantics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FC6F6-8F9D-B54B-80DD-5F5E09B0F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most once</a:t>
            </a:r>
            <a:r>
              <a:rPr lang="zh-CN" altLang="en-US" dirty="0"/>
              <a:t> </a:t>
            </a:r>
            <a:r>
              <a:rPr lang="en-US" altLang="zh-CN" dirty="0"/>
              <a:t>implementation</a:t>
            </a:r>
          </a:p>
          <a:p>
            <a:pPr lvl="1"/>
            <a:r>
              <a:rPr lang="en-US" altLang="zh-CN" dirty="0"/>
              <a:t>Server</a:t>
            </a:r>
            <a:r>
              <a:rPr lang="zh-CN" altLang="en-US" dirty="0"/>
              <a:t> </a:t>
            </a:r>
            <a:r>
              <a:rPr lang="en-US" altLang="zh-CN" dirty="0"/>
              <a:t>remembers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already</a:t>
            </a:r>
            <a:r>
              <a:rPr lang="zh-CN" altLang="en-US" dirty="0"/>
              <a:t> </a:t>
            </a:r>
            <a:r>
              <a:rPr lang="en-US" altLang="zh-CN" dirty="0"/>
              <a:t>seen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processed</a:t>
            </a:r>
          </a:p>
          <a:p>
            <a:pPr lvl="1"/>
            <a:r>
              <a:rPr lang="en-US" altLang="zh-CN" dirty="0"/>
              <a:t>Ignore</a:t>
            </a:r>
            <a:r>
              <a:rPr lang="zh-CN" altLang="en-US" dirty="0"/>
              <a:t> </a:t>
            </a:r>
            <a:r>
              <a:rPr lang="en-US" altLang="zh-CN" dirty="0"/>
              <a:t>duplicated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</a:p>
          <a:p>
            <a:pPr lvl="1"/>
            <a:r>
              <a:rPr lang="en-US" altLang="zh-CN" dirty="0"/>
              <a:t>Key:</a:t>
            </a:r>
            <a:r>
              <a:rPr lang="zh-CN" altLang="en-US" dirty="0"/>
              <a:t> </a:t>
            </a:r>
            <a:r>
              <a:rPr lang="en-US" altLang="zh-CN" dirty="0"/>
              <a:t>unique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server</a:t>
            </a:r>
            <a:r>
              <a:rPr lang="zh-CN" altLang="en-US" dirty="0"/>
              <a:t> </a:t>
            </a:r>
            <a:r>
              <a:rPr lang="en-US" altLang="zh-CN" dirty="0"/>
              <a:t>crashes/restarts?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D5DC6-A0B1-ED49-BED1-EC8BB1BCC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475" y="3853543"/>
            <a:ext cx="6702163" cy="245835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215B5-E5CC-614B-94E8-A4B41B37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Semantics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6A5E4-C1FE-7741-BBD4-DDD5BED9D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Exactly</a:t>
            </a:r>
            <a:r>
              <a:rPr lang="zh-CN" altLang="en-US" dirty="0"/>
              <a:t> </a:t>
            </a:r>
            <a:r>
              <a:rPr lang="en-US" altLang="zh-CN" dirty="0"/>
              <a:t>once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Ideal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</a:p>
          <a:p>
            <a:pPr lvl="1"/>
            <a:r>
              <a:rPr lang="en-US" dirty="0"/>
              <a:t>This is when the RPC, once issued by the client, is invoked exactly once by the server. </a:t>
            </a:r>
          </a:p>
          <a:p>
            <a:pPr lvl="1"/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implement?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16946-047B-4C4A-AF91-286EA62A3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637" y="3718606"/>
            <a:ext cx="6702163" cy="2458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D7E1E4-8E75-B040-A6D3-D8B12A8A7E48}"/>
              </a:ext>
            </a:extLst>
          </p:cNvPr>
          <p:cNvSpPr txBox="1"/>
          <p:nvPr/>
        </p:nvSpPr>
        <p:spPr>
          <a:xfrm>
            <a:off x="7380514" y="5185954"/>
            <a:ext cx="297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once</a:t>
            </a:r>
            <a:r>
              <a:rPr lang="zh-CN" altLang="en-US" dirty="0"/>
              <a:t> </a:t>
            </a:r>
            <a:r>
              <a:rPr lang="en-US" altLang="zh-CN" dirty="0"/>
              <a:t>implementation</a:t>
            </a:r>
          </a:p>
          <a:p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work?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813F-AC2C-1447-8A9F-9DBBE1CC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6690C-C3FA-7F43-8261-CBD6B0C21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Representational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</a:p>
          <a:p>
            <a:r>
              <a:rPr lang="en-US" dirty="0"/>
              <a:t>REST defines a set of architectural principles by which you can design Web services that focus on a system's resources, including how resource states are addressed and transferred over HTTP by a wide range of clients written in different languages. </a:t>
            </a:r>
          </a:p>
          <a:p>
            <a:r>
              <a:rPr lang="en-US" dirty="0"/>
              <a:t>There are no standards/specifications for REST Web service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9587" y="1351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3973-9B87-E54E-B217-181B9C20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8A17-927B-CD46-B276-B3ADD19C2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HTTP REST Web service follows three basic design principles </a:t>
            </a:r>
          </a:p>
          <a:p>
            <a:pPr lvl="1"/>
            <a:r>
              <a:rPr lang="en-US" i="1" dirty="0"/>
              <a:t>Use HTTP methods explicitly (HTTP is stateless)</a:t>
            </a:r>
          </a:p>
          <a:p>
            <a:pPr lvl="1"/>
            <a:r>
              <a:rPr lang="en-US" i="1" dirty="0"/>
              <a:t>Expose directory structure-like URIs</a:t>
            </a:r>
          </a:p>
          <a:p>
            <a:pPr lvl="1"/>
            <a:r>
              <a:rPr lang="en-US" i="1" dirty="0"/>
              <a:t>Transfer XML, JavaScript Object Notation (JSON), or both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9200" y="4159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0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E944-3A60-EC4D-8F06-C30CEDC5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HTTP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6C26A-625D-EC4A-9132-B80EA9EE7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  <a:p>
            <a:pPr lvl="1"/>
            <a:r>
              <a:rPr lang="en-US" i="1" dirty="0"/>
              <a:t>POST: </a:t>
            </a:r>
            <a:r>
              <a:rPr lang="en-US" dirty="0"/>
              <a:t>create, sending data </a:t>
            </a:r>
          </a:p>
          <a:p>
            <a:pPr lvl="1"/>
            <a:r>
              <a:rPr lang="en-US" i="1" dirty="0"/>
              <a:t>GET: </a:t>
            </a:r>
            <a:r>
              <a:rPr lang="en-US" dirty="0"/>
              <a:t>read, list, retrieve </a:t>
            </a:r>
          </a:p>
          <a:p>
            <a:pPr lvl="1"/>
            <a:r>
              <a:rPr lang="en-US" i="1" dirty="0"/>
              <a:t>PUT: </a:t>
            </a:r>
            <a:r>
              <a:rPr lang="en-US" dirty="0"/>
              <a:t>replace, update</a:t>
            </a:r>
          </a:p>
          <a:p>
            <a:pPr lvl="1"/>
            <a:r>
              <a:rPr lang="en-US" i="1" dirty="0"/>
              <a:t>DELETE: </a:t>
            </a:r>
            <a:r>
              <a:rPr lang="en-US" dirty="0"/>
              <a:t>delete </a:t>
            </a:r>
          </a:p>
          <a:p>
            <a:r>
              <a:rPr lang="en-US" altLang="zh-CN" dirty="0"/>
              <a:t>Payload</a:t>
            </a:r>
          </a:p>
          <a:p>
            <a:pPr lvl="1"/>
            <a:r>
              <a:rPr lang="en-US" dirty="0"/>
              <a:t>The web service makes available a URL to submit a purchase order (PO) </a:t>
            </a:r>
          </a:p>
          <a:p>
            <a:pPr lvl="1"/>
            <a:r>
              <a:rPr lang="en-US"/>
              <a:t>The payload (HTTP entity body) should be in XML or JSON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1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5B7-E836-BE41-A66E-B25ECEA4A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34FA4-7F31-5E4A-A628-92A9BDAA1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far…</a:t>
            </a:r>
          </a:p>
          <a:p>
            <a:pPr lvl="1"/>
            <a:r>
              <a:rPr lang="en-US" altLang="zh-CN" dirty="0"/>
              <a:t>Point-to-point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else?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37DB-4A95-8F41-AC29-88BF2B3FE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330" y="3083658"/>
            <a:ext cx="4288972" cy="247211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8302" y="28804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403-DFF2-2B45-9359-A4C9C777E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4131F-83B5-4845-A8FA-3316627E0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42294"/>
            <a:ext cx="4908684" cy="216800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FD6C9-B500-A04F-A276-0812465A4FAD}"/>
              </a:ext>
            </a:extLst>
          </p:cNvPr>
          <p:cNvSpPr txBox="1"/>
          <p:nvPr/>
        </p:nvSpPr>
        <p:spPr>
          <a:xfrm>
            <a:off x="2481943" y="4402183"/>
            <a:ext cx="111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Broadcast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22854-D3FF-CB41-AC5B-3A66592704E5}"/>
              </a:ext>
            </a:extLst>
          </p:cNvPr>
          <p:cNvSpPr txBox="1"/>
          <p:nvPr/>
        </p:nvSpPr>
        <p:spPr>
          <a:xfrm>
            <a:off x="8442625" y="4430095"/>
            <a:ext cx="105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Multicast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0A9C13-0A22-1F4C-9637-9D1457A0D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797" y="1842294"/>
            <a:ext cx="5115720" cy="22594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BC79-2342-1341-86A1-095C7E668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Socket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25E91-C25C-154D-AD6F-E00D0A233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top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</a:p>
          <a:p>
            <a:endParaRPr lang="en-US" dirty="0"/>
          </a:p>
          <a:p>
            <a:r>
              <a:rPr lang="en-US" altLang="zh-CN" dirty="0"/>
              <a:t>Remember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layers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class?</a:t>
            </a:r>
          </a:p>
          <a:p>
            <a:pPr lvl="1"/>
            <a:r>
              <a:rPr lang="en-US" altLang="zh-CN" dirty="0"/>
              <a:t>What’s</a:t>
            </a:r>
            <a:r>
              <a:rPr lang="zh-CN" altLang="en-US" dirty="0"/>
              <a:t> </a:t>
            </a:r>
            <a:r>
              <a:rPr lang="en-US" altLang="zh-CN" dirty="0"/>
              <a:t>TCP?</a:t>
            </a:r>
          </a:p>
          <a:p>
            <a:pPr lvl="1"/>
            <a:r>
              <a:rPr lang="en-US" altLang="zh-CN" dirty="0"/>
              <a:t>What’s</a:t>
            </a:r>
            <a:r>
              <a:rPr lang="zh-CN" altLang="en-US" dirty="0"/>
              <a:t> </a:t>
            </a:r>
            <a:r>
              <a:rPr lang="en-US" altLang="zh-CN" dirty="0"/>
              <a:t>UDP?</a:t>
            </a:r>
          </a:p>
          <a:p>
            <a:pPr lvl="1"/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TCP</a:t>
            </a:r>
            <a:r>
              <a:rPr lang="zh-CN" altLang="en-US" dirty="0"/>
              <a:t> </a:t>
            </a:r>
            <a:r>
              <a:rPr lang="en-US" altLang="zh-CN" dirty="0" err="1"/>
              <a:t>v.s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UDP?</a:t>
            </a:r>
            <a:endParaRPr lang="en-US" dirty="0"/>
          </a:p>
        </p:txBody>
      </p:sp>
      <p:pic>
        <p:nvPicPr>
          <p:cNvPr id="4" name="P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9316" y="38943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4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80C4-AC2C-1646-AACB-41220414B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Reading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8E904-BFF4-854A-ABA2-BA9A5230E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Recommended</a:t>
            </a:r>
          </a:p>
          <a:p>
            <a:pPr lvl="1"/>
            <a:r>
              <a:rPr lang="en-US" altLang="zh-CN" dirty="0"/>
              <a:t>Socket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/>
              <a:t>Python</a:t>
            </a:r>
            <a:r>
              <a:rPr lang="zh-CN" altLang="en-US" dirty="0"/>
              <a:t> </a:t>
            </a:r>
            <a:r>
              <a:rPr lang="en-US" altLang="zh-CN" dirty="0">
                <a:hlinkClick r:id="rId2"/>
              </a:rPr>
              <a:t>https://docs.python.org/2/howto/sockets.html</a:t>
            </a:r>
            <a:endParaRPr lang="en-US" altLang="zh-CN" dirty="0"/>
          </a:p>
          <a:p>
            <a:pPr lvl="2"/>
            <a:r>
              <a:rPr lang="en-US" altLang="zh-CN" dirty="0"/>
              <a:t>Java</a:t>
            </a:r>
            <a:r>
              <a:rPr lang="zh-CN" altLang="en-US" dirty="0"/>
              <a:t> </a:t>
            </a:r>
            <a:r>
              <a:rPr lang="en-US" altLang="zh-CN" dirty="0">
                <a:hlinkClick r:id="rId3"/>
              </a:rPr>
              <a:t>https://www.geeksforgeeks.org/socket-programming-in-java/</a:t>
            </a:r>
            <a:endParaRPr lang="en-US" altLang="zh-CN" dirty="0"/>
          </a:p>
          <a:p>
            <a:pPr lvl="1"/>
            <a:r>
              <a:rPr lang="en-US" altLang="zh-CN" dirty="0"/>
              <a:t>XML</a:t>
            </a:r>
            <a:r>
              <a:rPr lang="zh-CN" altLang="en-US" dirty="0"/>
              <a:t> </a:t>
            </a:r>
            <a:r>
              <a:rPr lang="en-US" dirty="0">
                <a:hlinkClick r:id="rId4"/>
              </a:rPr>
              <a:t>https://www.w3schools.com/xml/default.asp</a:t>
            </a:r>
            <a:endParaRPr lang="en-US" dirty="0"/>
          </a:p>
          <a:p>
            <a:pPr lvl="1"/>
            <a:r>
              <a:rPr lang="en-US" altLang="zh-CN" dirty="0"/>
              <a:t>XML-RPC</a:t>
            </a:r>
          </a:p>
          <a:p>
            <a:pPr lvl="2"/>
            <a:r>
              <a:rPr lang="en-US" altLang="zh-CN" dirty="0"/>
              <a:t>Java</a:t>
            </a:r>
            <a:r>
              <a:rPr lang="zh-CN" altLang="en-US" dirty="0"/>
              <a:t> </a:t>
            </a:r>
            <a:r>
              <a:rPr lang="en-US" dirty="0">
                <a:hlinkClick r:id="rId5"/>
              </a:rPr>
              <a:t>https://www.tutorialspoint.com/xml-rpc/index.htm</a:t>
            </a:r>
            <a:endParaRPr lang="en-US" dirty="0"/>
          </a:p>
          <a:p>
            <a:pPr lvl="2"/>
            <a:r>
              <a:rPr lang="en-US" altLang="zh-CN" dirty="0"/>
              <a:t>Python2</a:t>
            </a:r>
            <a:r>
              <a:rPr lang="zh-CN" altLang="en-US" dirty="0"/>
              <a:t> </a:t>
            </a:r>
            <a:r>
              <a:rPr lang="en-US" dirty="0">
                <a:hlinkClick r:id="rId6"/>
              </a:rPr>
              <a:t>https://docs.python.org/2/library/xmlrpclib.html</a:t>
            </a:r>
            <a:endParaRPr lang="en-US" dirty="0"/>
          </a:p>
          <a:p>
            <a:pPr lvl="2"/>
            <a:r>
              <a:rPr lang="en-US" altLang="zh-CN" dirty="0"/>
              <a:t>Python3</a:t>
            </a:r>
            <a:r>
              <a:rPr lang="zh-CN" altLang="en-US" dirty="0"/>
              <a:t> </a:t>
            </a:r>
            <a:r>
              <a:rPr lang="en-US" altLang="zh-CN" dirty="0"/>
              <a:t>https://</a:t>
            </a:r>
            <a:r>
              <a:rPr lang="en-US" altLang="zh-CN" dirty="0" err="1"/>
              <a:t>docs.python.org</a:t>
            </a:r>
            <a:r>
              <a:rPr lang="en-US" altLang="zh-CN" dirty="0"/>
              <a:t>/3/library/</a:t>
            </a:r>
            <a:r>
              <a:rPr lang="en-US" altLang="zh-CN" dirty="0" err="1"/>
              <a:t>xmlrpc.client.html</a:t>
            </a:r>
            <a:endParaRPr lang="en-US" dirty="0"/>
          </a:p>
          <a:p>
            <a:pPr lvl="1"/>
            <a:r>
              <a:rPr lang="en-US" altLang="zh-CN" dirty="0"/>
              <a:t>SOAP</a:t>
            </a:r>
            <a:r>
              <a:rPr lang="zh-CN" altLang="en-US" dirty="0"/>
              <a:t> </a:t>
            </a:r>
            <a:r>
              <a:rPr lang="en-US" altLang="zh-CN" dirty="0">
                <a:hlinkClick r:id="rId7"/>
              </a:rPr>
              <a:t>https://www.w3schools.com/xml/xml_soap.asp</a:t>
            </a:r>
            <a:endParaRPr lang="en-US" altLang="zh-CN" dirty="0"/>
          </a:p>
          <a:p>
            <a:pPr lvl="2"/>
            <a:r>
              <a:rPr lang="en-US" altLang="zh-CN" dirty="0"/>
              <a:t>Python</a:t>
            </a:r>
            <a:r>
              <a:rPr lang="zh-CN" altLang="en-US" dirty="0"/>
              <a:t> </a:t>
            </a:r>
            <a:r>
              <a:rPr lang="en-US" altLang="zh-CN" dirty="0"/>
              <a:t>library</a:t>
            </a:r>
            <a:r>
              <a:rPr lang="zh-CN" altLang="en-US" dirty="0"/>
              <a:t> </a:t>
            </a:r>
            <a:r>
              <a:rPr lang="en-US" altLang="zh-CN" dirty="0"/>
              <a:t>https://python-</a:t>
            </a:r>
            <a:r>
              <a:rPr lang="en-US" altLang="zh-CN" dirty="0" err="1"/>
              <a:t>zeep.readthedocs.io</a:t>
            </a:r>
            <a:r>
              <a:rPr lang="en-US" altLang="zh-CN" dirty="0"/>
              <a:t>/</a:t>
            </a:r>
            <a:r>
              <a:rPr lang="en-US" altLang="zh-CN" dirty="0" err="1"/>
              <a:t>en</a:t>
            </a:r>
            <a:r>
              <a:rPr lang="en-US" altLang="zh-CN" dirty="0"/>
              <a:t>/master/</a:t>
            </a:r>
          </a:p>
          <a:p>
            <a:r>
              <a:rPr lang="en-US" altLang="zh-CN" dirty="0"/>
              <a:t>Optional</a:t>
            </a:r>
          </a:p>
          <a:p>
            <a:pPr lvl="1"/>
            <a:r>
              <a:rPr lang="en-US" altLang="zh-CN" dirty="0" err="1"/>
              <a:t>Cachin</a:t>
            </a:r>
            <a:r>
              <a:rPr lang="en-US" altLang="zh-CN" dirty="0"/>
              <a:t> book Ch2</a:t>
            </a:r>
          </a:p>
          <a:p>
            <a:pPr lvl="1"/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Buffer</a:t>
            </a:r>
            <a:r>
              <a:rPr lang="zh-CN" altLang="en-US" dirty="0"/>
              <a:t> </a:t>
            </a:r>
            <a:r>
              <a:rPr lang="en-US" altLang="zh-CN" dirty="0">
                <a:hlinkClick r:id="rId8"/>
              </a:rPr>
              <a:t>https://developers.google.com/protocol-buffers/docs/overview</a:t>
            </a:r>
            <a:endParaRPr lang="en-US" altLang="zh-CN" dirty="0"/>
          </a:p>
          <a:p>
            <a:pPr lvl="1"/>
            <a:r>
              <a:rPr lang="en-US" altLang="zh-CN" dirty="0"/>
              <a:t>Thrift</a:t>
            </a:r>
            <a:r>
              <a:rPr lang="zh-CN" altLang="en-US" dirty="0"/>
              <a:t> </a:t>
            </a:r>
            <a:r>
              <a:rPr lang="en-US" altLang="zh-CN" dirty="0">
                <a:hlinkClick r:id="rId9"/>
              </a:rPr>
              <a:t>https://www.scribd.com/presentation/95866167/Thrift-Protobuf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1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E8A5-DDF4-2340-AFA5-8B86514A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Socket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A5A6A-4657-604B-AA73-D2CE1A4D1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TCP</a:t>
            </a:r>
            <a:r>
              <a:rPr lang="zh-CN" altLang="en-US" dirty="0"/>
              <a:t> </a:t>
            </a:r>
            <a:r>
              <a:rPr lang="en-US" altLang="zh-CN" dirty="0"/>
              <a:t>(Transmission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Protocol)</a:t>
            </a:r>
          </a:p>
          <a:p>
            <a:pPr lvl="1"/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built</a:t>
            </a:r>
            <a:r>
              <a:rPr lang="zh-CN" altLang="en-US" dirty="0"/>
              <a:t> </a:t>
            </a:r>
            <a:r>
              <a:rPr lang="en-US" altLang="zh-CN" dirty="0"/>
              <a:t>upon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IP</a:t>
            </a:r>
            <a:r>
              <a:rPr lang="zh-CN" altLang="en-US" dirty="0"/>
              <a:t> </a:t>
            </a:r>
            <a:r>
              <a:rPr lang="en-US" altLang="zh-CN" dirty="0"/>
              <a:t>networking</a:t>
            </a:r>
            <a:r>
              <a:rPr lang="zh-CN" altLang="en-US" dirty="0"/>
              <a:t> </a:t>
            </a:r>
            <a:r>
              <a:rPr lang="en-US" altLang="zh-CN" dirty="0"/>
              <a:t>protocol,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supports</a:t>
            </a:r>
            <a:r>
              <a:rPr lang="zh-CN" altLang="en-US" dirty="0"/>
              <a:t> </a:t>
            </a:r>
            <a:r>
              <a:rPr lang="en-US" altLang="zh-CN" dirty="0"/>
              <a:t>sequenced,</a:t>
            </a:r>
            <a:r>
              <a:rPr lang="zh-CN" altLang="en-US" dirty="0"/>
              <a:t> </a:t>
            </a:r>
            <a:r>
              <a:rPr lang="en-US" altLang="zh-CN" dirty="0"/>
              <a:t>reliable,</a:t>
            </a:r>
            <a:r>
              <a:rPr lang="zh-CN" altLang="en-US" dirty="0"/>
              <a:t> </a:t>
            </a:r>
            <a:r>
              <a:rPr lang="en-US" altLang="zh-CN" dirty="0"/>
              <a:t>two-way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connection</a:t>
            </a:r>
            <a:r>
              <a:rPr lang="zh-CN" altLang="en-US" dirty="0"/>
              <a:t> </a:t>
            </a:r>
            <a:r>
              <a:rPr lang="en-US" altLang="zh-CN" dirty="0"/>
              <a:t>(or</a:t>
            </a:r>
            <a:r>
              <a:rPr lang="zh-CN" altLang="en-US" dirty="0"/>
              <a:t> </a:t>
            </a:r>
            <a:r>
              <a:rPr lang="en-US" altLang="zh-CN" dirty="0"/>
              <a:t>session,</a:t>
            </a:r>
            <a:r>
              <a:rPr lang="zh-CN" altLang="en-US" dirty="0"/>
              <a:t> </a:t>
            </a:r>
            <a:r>
              <a:rPr lang="en-US" altLang="zh-CN" dirty="0"/>
              <a:t>stream)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sockets</a:t>
            </a:r>
          </a:p>
          <a:p>
            <a:pPr lvl="1"/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reliable</a:t>
            </a:r>
          </a:p>
          <a:p>
            <a:pPr lvl="1"/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expensive</a:t>
            </a:r>
          </a:p>
          <a:p>
            <a:r>
              <a:rPr lang="en-US" altLang="zh-CN" dirty="0"/>
              <a:t>UDP</a:t>
            </a:r>
            <a:r>
              <a:rPr lang="zh-CN" altLang="en-US" dirty="0"/>
              <a:t> </a:t>
            </a:r>
            <a:r>
              <a:rPr lang="en-US" altLang="zh-CN" dirty="0"/>
              <a:t>(User</a:t>
            </a:r>
            <a:r>
              <a:rPr lang="zh-CN" altLang="en-US" dirty="0"/>
              <a:t> </a:t>
            </a:r>
            <a:r>
              <a:rPr lang="en-US" altLang="zh-CN" dirty="0"/>
              <a:t>Datagram</a:t>
            </a:r>
            <a:r>
              <a:rPr lang="zh-CN" altLang="en-US" dirty="0"/>
              <a:t> </a:t>
            </a:r>
            <a:r>
              <a:rPr lang="en-US" altLang="zh-CN" dirty="0"/>
              <a:t>Protocol)</a:t>
            </a:r>
          </a:p>
          <a:p>
            <a:pPr lvl="1"/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built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top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IP.</a:t>
            </a:r>
            <a:r>
              <a:rPr lang="zh-CN" altLang="en-US" dirty="0"/>
              <a:t> </a:t>
            </a:r>
            <a:r>
              <a:rPr lang="en-US" altLang="zh-CN" dirty="0"/>
              <a:t>Supports</a:t>
            </a:r>
            <a:r>
              <a:rPr lang="zh-CN" altLang="en-US" dirty="0"/>
              <a:t> </a:t>
            </a:r>
            <a:r>
              <a:rPr lang="en-US" altLang="zh-CN" dirty="0"/>
              <a:t>best-effort,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datagrams</a:t>
            </a:r>
          </a:p>
          <a:p>
            <a:pPr lvl="1"/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ok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lose,</a:t>
            </a:r>
            <a:r>
              <a:rPr lang="zh-CN" altLang="en-US" dirty="0"/>
              <a:t> </a:t>
            </a:r>
            <a:r>
              <a:rPr lang="en-US" altLang="zh-CN" dirty="0"/>
              <a:t>re-order,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duplicate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endParaRPr lang="en-US" dirty="0"/>
          </a:p>
        </p:txBody>
      </p:sp>
      <p:pic>
        <p:nvPicPr>
          <p:cNvPr id="4" name="P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6904" y="3707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DF691-69A3-914F-B5A9-1741DC09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CN" dirty="0"/>
              <a:t>TCP</a:t>
            </a:r>
            <a:r>
              <a:rPr lang="zh-CN" altLang="en-US" dirty="0"/>
              <a:t> </a:t>
            </a:r>
            <a:r>
              <a:rPr lang="en-US" altLang="zh-CN" dirty="0"/>
              <a:t>Socket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54947-DEF6-FE45-81FB-D63DAA3CF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80114" y="-8255"/>
            <a:ext cx="5290393" cy="6866255"/>
          </a:xfrm>
        </p:spPr>
      </p:pic>
      <p:pic>
        <p:nvPicPr>
          <p:cNvPr id="3" name="P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9329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E79A-BE85-1343-8F2A-A85566B5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TCP</a:t>
            </a:r>
            <a:r>
              <a:rPr lang="zh-CN" altLang="en-US" dirty="0"/>
              <a:t> </a:t>
            </a:r>
            <a:r>
              <a:rPr lang="en-US" altLang="zh-CN" dirty="0"/>
              <a:t>Socket</a:t>
            </a:r>
            <a:r>
              <a:rPr lang="zh-CN" altLang="en-US" dirty="0"/>
              <a:t> </a:t>
            </a:r>
            <a:r>
              <a:rPr lang="en-US" altLang="zh-CN" dirty="0"/>
              <a:t>Demo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24E58-222D-EB49-A59D-FE702C107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Python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 smtClean="0"/>
              <a:t> </a:t>
            </a:r>
            <a:r>
              <a:rPr lang="en-US" altLang="zh-CN" dirty="0" smtClean="0"/>
              <a:t>(code for python 2 is also available )</a:t>
            </a:r>
            <a:endParaRPr lang="en-US" altLang="zh-CN" dirty="0"/>
          </a:p>
          <a:p>
            <a:r>
              <a:rPr lang="en-US" altLang="zh-CN" dirty="0"/>
              <a:t>Java will be similar (links are provided in the reading list)</a:t>
            </a:r>
          </a:p>
          <a:p>
            <a:r>
              <a:rPr lang="en-US" altLang="zh-CN" dirty="0"/>
              <a:t>Simple-</a:t>
            </a:r>
            <a:r>
              <a:rPr lang="en-US" altLang="zh-CN" dirty="0" err="1"/>
              <a:t>client.py</a:t>
            </a:r>
            <a:endParaRPr lang="en-US" altLang="zh-CN" dirty="0"/>
          </a:p>
          <a:p>
            <a:r>
              <a:rPr lang="en-US" altLang="zh-CN" dirty="0"/>
              <a:t>Simple-server.py</a:t>
            </a:r>
          </a:p>
          <a:p>
            <a:r>
              <a:rPr lang="en-US" altLang="zh-CN" dirty="0"/>
              <a:t>(Available at class website under Reading)</a:t>
            </a:r>
          </a:p>
        </p:txBody>
      </p:sp>
      <p:pic>
        <p:nvPicPr>
          <p:cNvPr id="4" name="P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8078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54947-DEF6-FE45-81FB-D63DAA3CF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29408" y="0"/>
            <a:ext cx="5290393" cy="686625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96BB0B-E2DD-4D42-9E1E-DD793D505932}"/>
              </a:ext>
            </a:extLst>
          </p:cNvPr>
          <p:cNvSpPr/>
          <p:nvPr/>
        </p:nvSpPr>
        <p:spPr>
          <a:xfrm>
            <a:off x="634226" y="2765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Menlo" panose="020B0609030804020204" pitchFamily="49" charset="0"/>
              </a:rPr>
              <a:t>sock = </a:t>
            </a:r>
            <a:r>
              <a:rPr lang="en-US" dirty="0" err="1">
                <a:latin typeface="Menlo" panose="020B0609030804020204" pitchFamily="49" charset="0"/>
              </a:rPr>
              <a:t>socket.socket</a:t>
            </a:r>
            <a:r>
              <a:rPr lang="en-US" dirty="0">
                <a:latin typeface="Menlo" panose="020B0609030804020204" pitchFamily="49" charset="0"/>
              </a:rPr>
              <a:t>(</a:t>
            </a:r>
            <a:r>
              <a:rPr lang="en-US" dirty="0" err="1">
                <a:latin typeface="Menlo" panose="020B0609030804020204" pitchFamily="49" charset="0"/>
              </a:rPr>
              <a:t>socket.AF_INET</a:t>
            </a:r>
            <a:r>
              <a:rPr lang="en-US" dirty="0">
                <a:latin typeface="Menlo" panose="020B0609030804020204" pitchFamily="49" charset="0"/>
              </a:rPr>
              <a:t>, </a:t>
            </a:r>
            <a:r>
              <a:rPr lang="en-US" dirty="0" err="1">
                <a:latin typeface="Menlo" panose="020B0609030804020204" pitchFamily="49" charset="0"/>
              </a:rPr>
              <a:t>socket.SOCK_STREAM</a:t>
            </a:r>
            <a:r>
              <a:rPr lang="en-US" dirty="0">
                <a:latin typeface="Menlo" panose="020B0609030804020204" pitchFamily="49" charset="0"/>
              </a:rPr>
              <a:t>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3E1534-63DC-FA4D-9B69-F472E9E25007}"/>
              </a:ext>
            </a:extLst>
          </p:cNvPr>
          <p:cNvCxnSpPr>
            <a:cxnSpLocks/>
          </p:cNvCxnSpPr>
          <p:nvPr/>
        </p:nvCxnSpPr>
        <p:spPr>
          <a:xfrm>
            <a:off x="5825448" y="493160"/>
            <a:ext cx="11182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A5AD33-216C-F246-82DD-0E4EB799E37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682226" y="922852"/>
            <a:ext cx="1" cy="1573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77094-A26E-F941-8F9E-1F546FA6AC96}"/>
              </a:ext>
            </a:extLst>
          </p:cNvPr>
          <p:cNvSpPr/>
          <p:nvPr/>
        </p:nvSpPr>
        <p:spPr>
          <a:xfrm>
            <a:off x="8115322" y="922852"/>
            <a:ext cx="3950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</a:rPr>
              <a:t>sock.bind</a:t>
            </a:r>
            <a:r>
              <a:rPr lang="en-US" dirty="0">
                <a:latin typeface="Menlo" panose="020B0609030804020204" pitchFamily="49" charset="0"/>
              </a:rPr>
              <a:t>((hostname, port))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E2F65-916A-E542-A67E-76B2CE40E18E}"/>
              </a:ext>
            </a:extLst>
          </p:cNvPr>
          <p:cNvSpPr/>
          <p:nvPr/>
        </p:nvSpPr>
        <p:spPr>
          <a:xfrm>
            <a:off x="8115322" y="1709736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</a:rPr>
              <a:t>sock.listen</a:t>
            </a:r>
            <a:r>
              <a:rPr lang="en-US" dirty="0">
                <a:latin typeface="Menlo" panose="020B0609030804020204" pitchFamily="49" charset="0"/>
              </a:rPr>
              <a:t>(1)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83B58-E4F6-D143-AF92-E869EF44078C}"/>
              </a:ext>
            </a:extLst>
          </p:cNvPr>
          <p:cNvSpPr/>
          <p:nvPr/>
        </p:nvSpPr>
        <p:spPr>
          <a:xfrm>
            <a:off x="8115322" y="2311954"/>
            <a:ext cx="367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</a:rPr>
              <a:t>conn,addr</a:t>
            </a:r>
            <a:r>
              <a:rPr lang="en-US" dirty="0">
                <a:latin typeface="Menlo" panose="020B0609030804020204" pitchFamily="49" charset="0"/>
              </a:rPr>
              <a:t> = </a:t>
            </a:r>
            <a:r>
              <a:rPr lang="en-US" dirty="0" err="1">
                <a:latin typeface="Menlo" panose="020B0609030804020204" pitchFamily="49" charset="0"/>
              </a:rPr>
              <a:t>sock.accept</a:t>
            </a:r>
            <a:r>
              <a:rPr lang="en-US" dirty="0">
                <a:latin typeface="Menlo" panose="020B0609030804020204" pitchFamily="49" charset="0"/>
              </a:rPr>
              <a:t>()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9278E6-D1FC-B647-9297-DE0AE0121D13}"/>
              </a:ext>
            </a:extLst>
          </p:cNvPr>
          <p:cNvSpPr/>
          <p:nvPr/>
        </p:nvSpPr>
        <p:spPr>
          <a:xfrm>
            <a:off x="8219583" y="5576568"/>
            <a:ext cx="311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</a:rPr>
              <a:t>buf</a:t>
            </a:r>
            <a:r>
              <a:rPr lang="en-US" dirty="0">
                <a:latin typeface="Menlo" panose="020B0609030804020204" pitchFamily="49" charset="0"/>
              </a:rPr>
              <a:t> = </a:t>
            </a:r>
            <a:r>
              <a:rPr lang="en-US" dirty="0" err="1">
                <a:latin typeface="Menlo" panose="020B0609030804020204" pitchFamily="49" charset="0"/>
              </a:rPr>
              <a:t>conn.recv</a:t>
            </a:r>
            <a:r>
              <a:rPr lang="en-US" dirty="0">
                <a:latin typeface="Menlo" panose="020B0609030804020204" pitchFamily="49" charset="0"/>
              </a:rPr>
              <a:t>(8092)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A9FD24-9D5C-114A-897A-C1ED21E6E88B}"/>
              </a:ext>
            </a:extLst>
          </p:cNvPr>
          <p:cNvSpPr/>
          <p:nvPr/>
        </p:nvSpPr>
        <p:spPr>
          <a:xfrm>
            <a:off x="8232181" y="6221411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</a:rPr>
              <a:t>sock.close</a:t>
            </a:r>
            <a:r>
              <a:rPr lang="en-US" dirty="0">
                <a:latin typeface="Menlo" panose="020B0609030804020204" pitchFamily="49" charset="0"/>
              </a:rPr>
              <a:t>()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1EA005-CDC0-B847-8EF7-69345ED7B3B1}"/>
              </a:ext>
            </a:extLst>
          </p:cNvPr>
          <p:cNvSpPr/>
          <p:nvPr/>
        </p:nvSpPr>
        <p:spPr>
          <a:xfrm>
            <a:off x="61092" y="30333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Menlo" panose="020B0609030804020204" pitchFamily="49" charset="0"/>
              </a:rPr>
              <a:t>server_addr</a:t>
            </a:r>
            <a:r>
              <a:rPr lang="en-US" dirty="0">
                <a:latin typeface="Menlo" panose="020B0609030804020204" pitchFamily="49" charset="0"/>
              </a:rPr>
              <a:t>=(</a:t>
            </a:r>
            <a:r>
              <a:rPr lang="en-US" dirty="0" err="1">
                <a:latin typeface="Menlo" panose="020B0609030804020204" pitchFamily="49" charset="0"/>
              </a:rPr>
              <a:t>hostname,portnum</a:t>
            </a:r>
            <a:r>
              <a:rPr lang="en-US" dirty="0">
                <a:latin typeface="Menlo" panose="020B0609030804020204" pitchFamily="49" charset="0"/>
              </a:rPr>
              <a:t>)</a:t>
            </a:r>
          </a:p>
          <a:p>
            <a:r>
              <a:rPr lang="en-US" dirty="0" err="1">
                <a:latin typeface="Menlo" panose="020B0609030804020204" pitchFamily="49" charset="0"/>
              </a:rPr>
              <a:t>sock.connect</a:t>
            </a:r>
            <a:r>
              <a:rPr lang="en-US" dirty="0">
                <a:latin typeface="Menlo" panose="020B0609030804020204" pitchFamily="49" charset="0"/>
              </a:rPr>
              <a:t>(</a:t>
            </a:r>
            <a:r>
              <a:rPr lang="en-US" dirty="0" err="1">
                <a:latin typeface="Menlo" panose="020B0609030804020204" pitchFamily="49" charset="0"/>
              </a:rPr>
              <a:t>server_addr</a:t>
            </a:r>
            <a:r>
              <a:rPr lang="en-US" dirty="0">
                <a:latin typeface="Menlo" panose="020B0609030804020204" pitchFamily="49" charset="0"/>
              </a:rPr>
              <a:t>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9F04CB-015F-B34C-B4F7-EE71AAAE563B}"/>
              </a:ext>
            </a:extLst>
          </p:cNvPr>
          <p:cNvSpPr/>
          <p:nvPr/>
        </p:nvSpPr>
        <p:spPr>
          <a:xfrm>
            <a:off x="473900" y="4446411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</a:rPr>
              <a:t>sock.sendall</a:t>
            </a:r>
            <a:r>
              <a:rPr lang="en-US" dirty="0">
                <a:latin typeface="Menlo" panose="020B0609030804020204" pitchFamily="49" charset="0"/>
              </a:rPr>
              <a:t>(</a:t>
            </a:r>
            <a:r>
              <a:rPr lang="en-US" dirty="0" err="1">
                <a:latin typeface="Menlo" panose="020B0609030804020204" pitchFamily="49" charset="0"/>
              </a:rPr>
              <a:t>msg</a:t>
            </a:r>
            <a:r>
              <a:rPr lang="en-US" dirty="0">
                <a:latin typeface="Menlo" panose="020B0609030804020204" pitchFamily="49" charset="0"/>
              </a:rPr>
              <a:t>)</a:t>
            </a:r>
            <a:endParaRPr lang="en-US" b="0" dirty="0">
              <a:effectLst/>
              <a:latin typeface="Menlo" panose="020B0609030804020204" pitchFamily="49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4614" y="24780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2058</Words>
  <Application>Microsoft Office PowerPoint</Application>
  <PresentationFormat>Widescreen</PresentationFormat>
  <Paragraphs>324</Paragraphs>
  <Slides>50</Slides>
  <Notes>1</Notes>
  <HiddenSlides>0</HiddenSlides>
  <MMClips>47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Menlo</vt:lpstr>
      <vt:lpstr>等线</vt:lpstr>
      <vt:lpstr>等线 Light</vt:lpstr>
      <vt:lpstr>Arial</vt:lpstr>
      <vt:lpstr>Calibri</vt:lpstr>
      <vt:lpstr>Calibri Light</vt:lpstr>
      <vt:lpstr>Office Theme</vt:lpstr>
      <vt:lpstr>IS 651: Distributed Systems Distributed Communication</vt:lpstr>
      <vt:lpstr>Today</vt:lpstr>
      <vt:lpstr>Common Communication Pattern</vt:lpstr>
      <vt:lpstr>Communication Mechanisms</vt:lpstr>
      <vt:lpstr>Socket Communication</vt:lpstr>
      <vt:lpstr>Socket Communication</vt:lpstr>
      <vt:lpstr>TCP Socket API</vt:lpstr>
      <vt:lpstr>TCP Socket Demo</vt:lpstr>
      <vt:lpstr>PowerPoint Presentation</vt:lpstr>
      <vt:lpstr>Socket API</vt:lpstr>
      <vt:lpstr>RPC</vt:lpstr>
      <vt:lpstr>RPC</vt:lpstr>
      <vt:lpstr>RPC</vt:lpstr>
      <vt:lpstr>RPC technologies</vt:lpstr>
      <vt:lpstr>Extensible Markup Language (XML) </vt:lpstr>
      <vt:lpstr>Well-formed XML </vt:lpstr>
      <vt:lpstr>Valid XML  </vt:lpstr>
      <vt:lpstr>Document Type Definition (DTD) </vt:lpstr>
      <vt:lpstr>DTD Example</vt:lpstr>
      <vt:lpstr>XML</vt:lpstr>
      <vt:lpstr>XML/RPC – a HTTP POST request</vt:lpstr>
      <vt:lpstr>XML/RPC</vt:lpstr>
      <vt:lpstr>Problems with XML/RPC</vt:lpstr>
      <vt:lpstr>SOAP</vt:lpstr>
      <vt:lpstr>RPC-style SOAP</vt:lpstr>
      <vt:lpstr>RPC-style SOAP</vt:lpstr>
      <vt:lpstr>Document-style SOAP</vt:lpstr>
      <vt:lpstr>XML/RPC</vt:lpstr>
      <vt:lpstr>Socket-based Approach Demo</vt:lpstr>
      <vt:lpstr>Other types of RPC</vt:lpstr>
      <vt:lpstr>RPC Benefits</vt:lpstr>
      <vt:lpstr>RPC Problems</vt:lpstr>
      <vt:lpstr>RPC Key Challenges</vt:lpstr>
      <vt:lpstr>ATM Example</vt:lpstr>
      <vt:lpstr>ATM Example</vt:lpstr>
      <vt:lpstr>ATM Example</vt:lpstr>
      <vt:lpstr>ATM Example</vt:lpstr>
      <vt:lpstr>RPC Summary</vt:lpstr>
      <vt:lpstr>RPC Semantics</vt:lpstr>
      <vt:lpstr>RPC Semantics</vt:lpstr>
      <vt:lpstr>RPC Semantics</vt:lpstr>
      <vt:lpstr>RPC Semantics</vt:lpstr>
      <vt:lpstr>RPC Semantics</vt:lpstr>
      <vt:lpstr>RPC Semantics </vt:lpstr>
      <vt:lpstr>REST</vt:lpstr>
      <vt:lpstr>REST</vt:lpstr>
      <vt:lpstr>HTTP</vt:lpstr>
      <vt:lpstr>Other communication models</vt:lpstr>
      <vt:lpstr>Other communication models</vt:lpstr>
      <vt:lpstr>Reading List and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651: Distributed Systems</dc:title>
  <dc:creator>sisiduan@gmail.com</dc:creator>
  <cp:lastModifiedBy>Sisi Duan</cp:lastModifiedBy>
  <cp:revision>97</cp:revision>
  <dcterms:created xsi:type="dcterms:W3CDTF">2018-05-16T16:03:59Z</dcterms:created>
  <dcterms:modified xsi:type="dcterms:W3CDTF">2020-02-10T22:51:55Z</dcterms:modified>
</cp:coreProperties>
</file>