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315" r:id="rId3"/>
    <p:sldId id="257" r:id="rId4"/>
    <p:sldId id="258" r:id="rId5"/>
    <p:sldId id="316" r:id="rId6"/>
    <p:sldId id="317" r:id="rId7"/>
    <p:sldId id="259" r:id="rId8"/>
    <p:sldId id="260" r:id="rId9"/>
    <p:sldId id="261" r:id="rId10"/>
    <p:sldId id="262" r:id="rId11"/>
    <p:sldId id="268" r:id="rId12"/>
    <p:sldId id="263" r:id="rId13"/>
    <p:sldId id="264" r:id="rId14"/>
    <p:sldId id="265" r:id="rId15"/>
    <p:sldId id="266" r:id="rId16"/>
    <p:sldId id="267" r:id="rId17"/>
    <p:sldId id="270" r:id="rId18"/>
    <p:sldId id="271" r:id="rId19"/>
    <p:sldId id="272" r:id="rId20"/>
    <p:sldId id="273" r:id="rId21"/>
    <p:sldId id="274" r:id="rId22"/>
    <p:sldId id="275" r:id="rId23"/>
    <p:sldId id="318" r:id="rId24"/>
    <p:sldId id="276" r:id="rId25"/>
    <p:sldId id="277" r:id="rId26"/>
    <p:sldId id="278" r:id="rId27"/>
    <p:sldId id="279" r:id="rId28"/>
    <p:sldId id="281" r:id="rId29"/>
    <p:sldId id="280" r:id="rId30"/>
    <p:sldId id="282" r:id="rId31"/>
    <p:sldId id="283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284" r:id="rId43"/>
    <p:sldId id="330" r:id="rId44"/>
    <p:sldId id="331" r:id="rId45"/>
    <p:sldId id="285" r:id="rId46"/>
    <p:sldId id="286" r:id="rId47"/>
    <p:sldId id="287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288" r:id="rId60"/>
    <p:sldId id="343" r:id="rId61"/>
    <p:sldId id="289" r:id="rId62"/>
    <p:sldId id="353" r:id="rId63"/>
    <p:sldId id="355" r:id="rId64"/>
    <p:sldId id="354" r:id="rId65"/>
    <p:sldId id="356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83FE5-07E7-EF40-ACCA-9F917E979518}" type="datetimeFigureOut">
              <a:rPr lang="en-US" smtClean="0"/>
              <a:t>2/18/20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55FC6-3728-9345-A3D5-2D3BD195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55FC6-3728-9345-A3D5-2D3BD19557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1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2C203-9397-E640-A925-490D3E0A0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99D95-72E4-074C-8787-1ACCA1746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8D0AE-ED55-644B-98B6-900A262E8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C8D26-0613-9547-B5AE-C0BE98CD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0F945-1217-024D-B0C0-3C9101EB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2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82A2-CB67-544E-B770-669A30BF9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B8273A-F78E-EB46-ADEA-5C2AD4308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F491F-B3DA-C641-87CC-25946C51E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0C329-5938-FE4B-87FF-8F9F0FDB8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71DC7-9FAC-824E-9104-151E0F3E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15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722E68-3584-9641-9CE4-FC338C1150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13FD47-8CD3-A344-90AC-94A94D4F5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C607D-C833-3849-8F9B-84C239E1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2BF29-43AD-E440-A1A8-425B47EF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4E737-6636-DE43-8544-4CCF14BE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DCAA-2D6E-8340-B2A3-A1ACF5FA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89416-851B-9D46-B18C-CD273C411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FBFEC-F1BC-324B-87A7-E55AF32C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67494-B508-114D-AD60-6212AF679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D6784-C228-7043-BFFC-F0A009B2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3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4DC6-73EC-674A-8F72-AFFBCA9D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8CCF-9050-5043-BB17-EDD26202E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C15D4-DF73-3B4E-8AA3-6AAD19BC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B5C05-1559-B942-A491-A5A0E0E1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EC239-1F82-2F4D-BFE2-015F76A4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2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57EE-EE99-8947-9818-53E9973D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3B52A-558F-4B48-BE05-778F3425F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2DF48-7138-F442-82EA-CCE8F48D5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42D1E-2714-B142-B638-A6980186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86FC3-8BFB-B843-B754-1CA30CEED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509E7-66C0-9245-A310-6DCBE2FDD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5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CE05-5C83-A942-AF6A-6FF2DFF4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EBE1C-86CA-B244-83C7-FC08A162B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670E5-0524-E84F-8A47-9C83A4BA2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C314BA-FFF0-4E46-A948-1D507E14D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C988D7-2A45-5648-AD84-DDE0D8EA7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C659C4-2292-5446-B240-B5FB8D5D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778DE3-0286-7B47-B120-7B6E74D5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2F113-32A5-AE4C-9D39-8ED2E458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2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436A-9123-894D-A16C-5BADE411A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6664CF-4CFE-1846-846A-3E96FFED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0303D-4BF3-B445-B548-A3BBB583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4F621-BDF9-234A-A8D2-7706E5DF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3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56D51-E6C6-A848-A05D-E8B264AC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9B18B-621F-2446-99F8-8BDA41D8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482B8-BDC8-D242-B181-AE8550DAC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17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F531-6ECA-2F4A-8431-99B8AFAC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6E44-CC7E-294E-A65A-D622BCEC4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D24A4-C4A2-DE46-89B0-06DA7BCE8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3B144-9DBD-6B45-A29B-FD0EDC65C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7C35B-231B-FE40-8179-9FD3AED8D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A9166-0BE6-984F-88A3-C0C319BF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70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B5A6-ED44-244F-8E9D-8708DC205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087CCE-9951-6348-89E5-031A6FBC0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3F4B3-C0E0-F44E-8CB6-7BA2DC5F6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E7D22-E8C4-5148-A08F-6D3D1909D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49551-F35B-A244-BDCB-A6BF12AF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1D762-7F2E-514A-A244-FBD09312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5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76A626-889E-7842-8619-0C07C7D6E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BF348-38AC-1C44-A4AF-4490D8FDA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EF879-12DA-D04F-8A4E-7A2157CEA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7702D-BB54-EF40-933B-1C3A71FCB92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2929F-BC0B-8642-86E5-5938F9BFC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84C60-5F00-A24D-8F77-6B478D7F0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6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1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1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1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2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image" Target="../media/image2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1.png"/><Relationship Id="rId4" Type="http://schemas.openxmlformats.org/officeDocument/2006/relationships/image" Target="../media/image2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image" Target="../media/image2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image" Target="../media/image2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2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1.png"/><Relationship Id="rId4" Type="http://schemas.openxmlformats.org/officeDocument/2006/relationships/image" Target="../media/image2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2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1.png"/><Relationship Id="rId4" Type="http://schemas.openxmlformats.org/officeDocument/2006/relationships/image" Target="../media/image2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1.png"/><Relationship Id="rId4" Type="http://schemas.openxmlformats.org/officeDocument/2006/relationships/image" Target="../media/image3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1.png"/><Relationship Id="rId5" Type="http://schemas.openxmlformats.org/officeDocument/2006/relationships/image" Target="../media/image30.emf"/><Relationship Id="rId4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0C3A-3D79-F54C-BAA5-73B7DF5EEB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651:</a:t>
            </a:r>
            <a:r>
              <a:rPr lang="zh-CN" altLang="en-US" dirty="0"/>
              <a:t> </a:t>
            </a:r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br>
              <a:rPr lang="en-US" altLang="zh-CN" sz="5600" dirty="0"/>
            </a:br>
            <a:r>
              <a:rPr lang="en-US" altLang="zh-CN" sz="5600" dirty="0"/>
              <a:t>Time</a:t>
            </a:r>
            <a:r>
              <a:rPr lang="zh-CN" altLang="en-US" sz="5600" dirty="0"/>
              <a:t> </a:t>
            </a:r>
            <a:r>
              <a:rPr lang="en-US" altLang="zh-CN" sz="5600" dirty="0"/>
              <a:t>and</a:t>
            </a:r>
            <a:r>
              <a:rPr lang="zh-CN" altLang="en-US" sz="5600" dirty="0"/>
              <a:t> </a:t>
            </a:r>
            <a:r>
              <a:rPr lang="en-US" altLang="zh-CN" sz="5600" dirty="0"/>
              <a:t>Synchronization</a:t>
            </a:r>
            <a:endParaRPr lang="en-US" sz="5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C2F67-F984-714D-8BBF-F64A3B40E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err="1"/>
              <a:t>Sisi</a:t>
            </a:r>
            <a:r>
              <a:rPr lang="zh-CN" altLang="en-US" dirty="0"/>
              <a:t> </a:t>
            </a:r>
            <a:r>
              <a:rPr lang="en-US" altLang="zh-CN" dirty="0" err="1"/>
              <a:t>Duan</a:t>
            </a:r>
            <a:endParaRPr lang="en-US" altLang="zh-CN" dirty="0"/>
          </a:p>
          <a:p>
            <a:r>
              <a:rPr lang="en-US" altLang="zh-CN" dirty="0"/>
              <a:t>Assistant</a:t>
            </a:r>
            <a:r>
              <a:rPr lang="zh-CN" altLang="en-US" dirty="0"/>
              <a:t> </a:t>
            </a:r>
            <a:r>
              <a:rPr lang="en-US" altLang="zh-CN" dirty="0"/>
              <a:t>Professor</a:t>
            </a:r>
          </a:p>
          <a:p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</a:p>
          <a:p>
            <a:r>
              <a:rPr lang="en-US" altLang="zh-CN" dirty="0" err="1"/>
              <a:t>sduan@umbc.edu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8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ED830-128D-4649-BA79-44ED19217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A5F4D-27CD-FB44-8487-C9C46713D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b="1" dirty="0"/>
              <a:t>Ten</a:t>
            </a:r>
            <a:r>
              <a:rPr lang="zh-CN" altLang="en-US" b="1" dirty="0"/>
              <a:t> </a:t>
            </a:r>
            <a:r>
              <a:rPr lang="en-US" altLang="zh-CN" b="1" dirty="0"/>
              <a:t>events</a:t>
            </a:r>
            <a:r>
              <a:rPr lang="zh-CN" altLang="en-US" b="1" dirty="0"/>
              <a:t> </a:t>
            </a:r>
            <a:r>
              <a:rPr lang="en-US" altLang="zh-CN" b="1" dirty="0"/>
              <a:t>(ordered</a:t>
            </a:r>
            <a:r>
              <a:rPr lang="zh-CN" altLang="en-US" b="1" dirty="0"/>
              <a:t> </a:t>
            </a:r>
            <a:r>
              <a:rPr lang="en-US" altLang="zh-CN" b="1" dirty="0"/>
              <a:t>by</a:t>
            </a:r>
            <a:r>
              <a:rPr lang="zh-CN" altLang="en-US" b="1" dirty="0"/>
              <a:t> </a:t>
            </a:r>
            <a:r>
              <a:rPr lang="en-US" altLang="zh-CN" b="1" dirty="0"/>
              <a:t>time)</a:t>
            </a:r>
          </a:p>
          <a:p>
            <a:r>
              <a:rPr lang="en-US" altLang="zh-CN" dirty="0"/>
              <a:t>E1.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(P)</a:t>
            </a:r>
            <a:r>
              <a:rPr lang="zh-CN" altLang="en-US" dirty="0"/>
              <a:t> </a:t>
            </a:r>
            <a:r>
              <a:rPr lang="en-US" altLang="zh-CN" dirty="0"/>
              <a:t>throws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r>
              <a:rPr lang="en-US" altLang="zh-CN" dirty="0"/>
              <a:t>E2.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r>
              <a:rPr lang="en-US" altLang="zh-CN" dirty="0"/>
              <a:t>E3.</a:t>
            </a:r>
            <a:r>
              <a:rPr lang="zh-CN" altLang="en-US" dirty="0"/>
              <a:t> </a:t>
            </a:r>
            <a:r>
              <a:rPr lang="en-US" altLang="zh-CN" dirty="0"/>
              <a:t>Batter</a:t>
            </a:r>
            <a:r>
              <a:rPr lang="zh-CN" altLang="en-US" dirty="0"/>
              <a:t> </a:t>
            </a:r>
            <a:r>
              <a:rPr lang="en-US" altLang="zh-CN" dirty="0"/>
              <a:t>(B)</a:t>
            </a:r>
            <a:r>
              <a:rPr lang="zh-CN" altLang="en-US" dirty="0"/>
              <a:t> </a:t>
            </a:r>
            <a:r>
              <a:rPr lang="en-US" altLang="zh-CN" dirty="0"/>
              <a:t>hits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</a:p>
          <a:p>
            <a:r>
              <a:rPr lang="en-US" altLang="zh-CN" dirty="0"/>
              <a:t>E4: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r>
              <a:rPr lang="en-US" altLang="zh-CN" dirty="0"/>
              <a:t>E5.</a:t>
            </a:r>
            <a:r>
              <a:rPr lang="zh-CN" altLang="en-US" dirty="0"/>
              <a:t> </a:t>
            </a:r>
            <a:r>
              <a:rPr lang="en-US" altLang="zh-CN" dirty="0"/>
              <a:t>Runner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r>
              <a:rPr lang="en-US" altLang="zh-CN" dirty="0"/>
              <a:t>E6.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</a:p>
          <a:p>
            <a:r>
              <a:rPr lang="en-US" altLang="zh-CN" dirty="0"/>
              <a:t>E7.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throws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r>
              <a:rPr lang="en-US" altLang="zh-CN" dirty="0"/>
              <a:t>E8.</a:t>
            </a:r>
            <a:r>
              <a:rPr lang="zh-CN" altLang="en-US" dirty="0"/>
              <a:t> </a:t>
            </a:r>
            <a:r>
              <a:rPr lang="en-US" altLang="zh-CN" dirty="0"/>
              <a:t>Runner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r>
              <a:rPr lang="en-US" altLang="zh-CN" dirty="0"/>
              <a:t>E9.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r>
              <a:rPr lang="en-US" altLang="zh-CN" dirty="0"/>
              <a:t>E10.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5844F2-4817-974A-B96D-D6F651217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637" y="2200022"/>
            <a:ext cx="3347538" cy="3171352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1CE7E20-EF36-0F47-954B-780F01FFA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1237" y="743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E304-9157-554A-B3C7-F46E717A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Happened-Before</a:t>
            </a:r>
            <a:r>
              <a:rPr lang="zh-CN" altLang="en-US" dirty="0"/>
              <a:t> </a:t>
            </a:r>
            <a:r>
              <a:rPr lang="en-US" altLang="zh-CN" dirty="0"/>
              <a:t>Relation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BA0AA-6FB2-F546-80AD-D6D57FD1E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e1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e2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2775C-66E1-8849-988B-DFD579B44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047" y="3491049"/>
            <a:ext cx="8216900" cy="2514600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8783F2C-6AAC-754E-A7C4-E3375E5BD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5097" y="15826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4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D5E3D-1E40-9B44-9307-2E42F7F40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F4C96-3DDD-5E47-9B78-9B133E02B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b="1" dirty="0"/>
              <a:t>Ten</a:t>
            </a:r>
            <a:r>
              <a:rPr lang="zh-CN" altLang="en-US" b="1" dirty="0"/>
              <a:t> </a:t>
            </a:r>
            <a:r>
              <a:rPr lang="en-US" altLang="zh-CN" b="1" dirty="0"/>
              <a:t>events</a:t>
            </a:r>
            <a:r>
              <a:rPr lang="zh-CN" altLang="en-US" b="1" dirty="0"/>
              <a:t> </a:t>
            </a:r>
            <a:r>
              <a:rPr lang="en-US" altLang="zh-CN" b="1" dirty="0"/>
              <a:t>(ordered</a:t>
            </a:r>
            <a:r>
              <a:rPr lang="zh-CN" altLang="en-US" b="1" dirty="0"/>
              <a:t> </a:t>
            </a:r>
            <a:r>
              <a:rPr lang="en-US" altLang="zh-CN" b="1" dirty="0"/>
              <a:t>by</a:t>
            </a:r>
            <a:r>
              <a:rPr lang="zh-CN" altLang="en-US" b="1" dirty="0"/>
              <a:t> </a:t>
            </a:r>
            <a:r>
              <a:rPr lang="en-US" altLang="zh-CN" b="1" dirty="0"/>
              <a:t>time)</a:t>
            </a:r>
          </a:p>
          <a:p>
            <a:r>
              <a:rPr lang="en-US" altLang="zh-CN" dirty="0"/>
              <a:t>E1.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(P)</a:t>
            </a:r>
            <a:r>
              <a:rPr lang="zh-CN" altLang="en-US" dirty="0"/>
              <a:t> </a:t>
            </a:r>
            <a:r>
              <a:rPr lang="en-US" altLang="zh-CN" dirty="0"/>
              <a:t>throws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r>
              <a:rPr lang="en-US" altLang="zh-CN" dirty="0"/>
              <a:t>E2.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r>
              <a:rPr lang="en-US" altLang="zh-CN" dirty="0"/>
              <a:t>E3.</a:t>
            </a:r>
            <a:r>
              <a:rPr lang="zh-CN" altLang="en-US" dirty="0"/>
              <a:t> </a:t>
            </a:r>
            <a:r>
              <a:rPr lang="en-US" altLang="zh-CN" dirty="0"/>
              <a:t>Batter</a:t>
            </a:r>
            <a:r>
              <a:rPr lang="zh-CN" altLang="en-US" dirty="0"/>
              <a:t> </a:t>
            </a:r>
            <a:r>
              <a:rPr lang="en-US" altLang="zh-CN" dirty="0"/>
              <a:t>(B)</a:t>
            </a:r>
            <a:r>
              <a:rPr lang="zh-CN" altLang="en-US" dirty="0"/>
              <a:t> </a:t>
            </a:r>
            <a:r>
              <a:rPr lang="en-US" altLang="zh-CN" dirty="0"/>
              <a:t>hits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</a:p>
          <a:p>
            <a:r>
              <a:rPr lang="en-US" altLang="zh-CN" dirty="0"/>
              <a:t>E4: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r>
              <a:rPr lang="en-US" altLang="zh-CN" dirty="0"/>
              <a:t>E5.</a:t>
            </a:r>
            <a:r>
              <a:rPr lang="zh-CN" altLang="en-US" dirty="0"/>
              <a:t> </a:t>
            </a:r>
            <a:r>
              <a:rPr lang="en-US" altLang="zh-CN" dirty="0"/>
              <a:t>Runner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r>
              <a:rPr lang="en-US" altLang="zh-CN" dirty="0"/>
              <a:t>E6.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</a:p>
          <a:p>
            <a:r>
              <a:rPr lang="en-US" altLang="zh-CN" dirty="0"/>
              <a:t>E7.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throws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r>
              <a:rPr lang="en-US" altLang="zh-CN" dirty="0"/>
              <a:t>E8.</a:t>
            </a:r>
            <a:r>
              <a:rPr lang="zh-CN" altLang="en-US" dirty="0"/>
              <a:t> </a:t>
            </a:r>
            <a:r>
              <a:rPr lang="en-US" altLang="zh-CN" dirty="0"/>
              <a:t>Runner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r>
              <a:rPr lang="en-US" altLang="zh-CN" dirty="0"/>
              <a:t>E9.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r>
              <a:rPr lang="en-US" altLang="zh-CN" dirty="0"/>
              <a:t>E10.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480C00-DF86-E246-A588-84F653927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343" y="2806949"/>
            <a:ext cx="6295701" cy="2496571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64FAAF2-D257-7142-B2D0-26574D128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8800" y="6206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6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D5E3D-1E40-9B44-9307-2E42F7F40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F4C96-3DDD-5E47-9B78-9B133E02B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b="1" dirty="0"/>
              <a:t>What</a:t>
            </a:r>
            <a:r>
              <a:rPr lang="zh-CN" altLang="en-US" b="1" dirty="0"/>
              <a:t> </a:t>
            </a:r>
            <a:r>
              <a:rPr lang="en-US" altLang="zh-CN" b="1" dirty="0"/>
              <a:t>we</a:t>
            </a:r>
            <a:r>
              <a:rPr lang="zh-CN" altLang="en-US" b="1" dirty="0"/>
              <a:t> </a:t>
            </a:r>
            <a:r>
              <a:rPr lang="en-US" altLang="zh-CN" b="1" dirty="0"/>
              <a:t>know</a:t>
            </a:r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knows</a:t>
            </a:r>
            <a:r>
              <a:rPr lang="zh-CN" altLang="en-US" dirty="0"/>
              <a:t> </a:t>
            </a:r>
            <a:r>
              <a:rPr lang="en-US" altLang="zh-CN" dirty="0"/>
              <a:t>E1</a:t>
            </a:r>
            <a:r>
              <a:rPr lang="zh-CN" altLang="en-US" dirty="0"/>
              <a:t> </a:t>
            </a:r>
            <a:r>
              <a:rPr lang="en-US" altLang="zh-CN" dirty="0"/>
              <a:t>happens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E6,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happens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E7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plate</a:t>
            </a:r>
            <a:r>
              <a:rPr lang="zh-CN" altLang="en-US" dirty="0"/>
              <a:t> </a:t>
            </a:r>
            <a:r>
              <a:rPr lang="en-US" altLang="zh-CN" dirty="0"/>
              <a:t>knows</a:t>
            </a:r>
            <a:r>
              <a:rPr lang="zh-CN" altLang="en-US" dirty="0"/>
              <a:t> </a:t>
            </a:r>
            <a:r>
              <a:rPr lang="en-US" altLang="zh-CN" dirty="0"/>
              <a:t>E2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E3,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E4,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E8</a:t>
            </a:r>
          </a:p>
          <a:p>
            <a:r>
              <a:rPr lang="en-US" altLang="zh-CN" dirty="0"/>
              <a:t>Relationship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E8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E9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unclear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635B5-6384-6644-BEA2-C23DAF855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337" y="4204675"/>
            <a:ext cx="6295701" cy="2496571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C8BC286-0067-4A4F-BD17-CDC80B754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4318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9D573-20BF-5F4C-9F75-1CA62924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Ways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synchronize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41E11-53D8-F646-B1CD-8BEB30430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Send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home?</a:t>
            </a:r>
          </a:p>
          <a:p>
            <a:pPr lvl="1"/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central</a:t>
            </a:r>
            <a:r>
              <a:rPr lang="zh-CN" altLang="en-US" dirty="0"/>
              <a:t> </a:t>
            </a:r>
            <a:r>
              <a:rPr lang="en-US" altLang="zh-CN" dirty="0"/>
              <a:t>timekeeper</a:t>
            </a:r>
          </a:p>
          <a:p>
            <a:pPr lvl="1"/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take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arrive?</a:t>
            </a:r>
          </a:p>
          <a:p>
            <a:r>
              <a:rPr lang="en-US" altLang="zh-CN" dirty="0"/>
              <a:t>Synchronize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game?</a:t>
            </a:r>
          </a:p>
          <a:p>
            <a:pPr lvl="1"/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drift</a:t>
            </a:r>
          </a:p>
          <a:p>
            <a:pPr lvl="2"/>
            <a:r>
              <a:rPr lang="en-US" altLang="zh-CN" dirty="0"/>
              <a:t>Million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=&gt;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11</a:t>
            </a:r>
            <a:r>
              <a:rPr lang="zh-CN" altLang="en-US" dirty="0"/>
              <a:t> </a:t>
            </a:r>
            <a:r>
              <a:rPr lang="en-US" altLang="zh-CN" dirty="0"/>
              <a:t>days</a:t>
            </a:r>
          </a:p>
          <a:p>
            <a:r>
              <a:rPr lang="en-US" altLang="zh-CN" dirty="0"/>
              <a:t>Synchronize</a:t>
            </a:r>
            <a:r>
              <a:rPr lang="zh-CN" altLang="en-US" dirty="0"/>
              <a:t> </a:t>
            </a:r>
            <a:r>
              <a:rPr lang="en-US" altLang="zh-CN" dirty="0"/>
              <a:t>continuously</a:t>
            </a:r>
            <a:r>
              <a:rPr lang="zh-CN" altLang="en-US" dirty="0"/>
              <a:t> </a:t>
            </a:r>
            <a:r>
              <a:rPr lang="en-US" altLang="zh-CN" dirty="0"/>
              <a:t>during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game?</a:t>
            </a:r>
          </a:p>
          <a:p>
            <a:pPr lvl="1"/>
            <a:r>
              <a:rPr lang="en-US" altLang="zh-CN" dirty="0"/>
              <a:t>GPS,</a:t>
            </a:r>
            <a:r>
              <a:rPr lang="zh-CN" altLang="en-US" dirty="0"/>
              <a:t> </a:t>
            </a:r>
            <a:r>
              <a:rPr lang="en-US" altLang="zh-CN" dirty="0"/>
              <a:t>pulsars,</a:t>
            </a:r>
            <a:r>
              <a:rPr lang="zh-CN" altLang="en-US" dirty="0"/>
              <a:t> </a:t>
            </a:r>
            <a:r>
              <a:rPr lang="en-US" altLang="zh-CN" dirty="0" err="1"/>
              <a:t>etc</a:t>
            </a:r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36F5F97-2085-F64C-9849-7FD4101C7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9421" y="5626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6FB45-21D7-7048-A73B-EE1655EC5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Real-Clock</a:t>
            </a:r>
            <a:r>
              <a:rPr lang="zh-CN" altLang="en-US" dirty="0"/>
              <a:t> </a:t>
            </a:r>
            <a:r>
              <a:rPr lang="en-US" altLang="zh-CN" dirty="0"/>
              <a:t>Synchronization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B01A8-87F3-9E4D-9386-D15AAA075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Suppose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want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synchronize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machines</a:t>
            </a:r>
            <a:r>
              <a:rPr lang="zh-CN" altLang="en-US" dirty="0"/>
              <a:t> </a:t>
            </a:r>
            <a:r>
              <a:rPr lang="en-US" altLang="zh-CN" dirty="0"/>
              <a:t>M1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M2</a:t>
            </a:r>
          </a:p>
          <a:p>
            <a:endParaRPr lang="en-US" dirty="0"/>
          </a:p>
          <a:p>
            <a:r>
              <a:rPr lang="en-US" altLang="zh-CN" dirty="0"/>
              <a:t>Straightforward</a:t>
            </a:r>
            <a:r>
              <a:rPr lang="zh-CN" altLang="en-US" dirty="0"/>
              <a:t> </a:t>
            </a:r>
            <a:r>
              <a:rPr lang="en-US" altLang="zh-CN" dirty="0"/>
              <a:t>solution</a:t>
            </a:r>
          </a:p>
          <a:p>
            <a:pPr lvl="1"/>
            <a:r>
              <a:rPr lang="en-US" altLang="zh-CN" dirty="0"/>
              <a:t>M1</a:t>
            </a:r>
            <a:r>
              <a:rPr lang="zh-CN" altLang="en-US" dirty="0"/>
              <a:t> </a:t>
            </a:r>
            <a:r>
              <a:rPr lang="en-US" altLang="zh-CN" dirty="0"/>
              <a:t>(sender)</a:t>
            </a:r>
            <a:r>
              <a:rPr lang="zh-CN" altLang="en-US" dirty="0"/>
              <a:t> </a:t>
            </a:r>
            <a:r>
              <a:rPr lang="en-US" altLang="zh-CN" dirty="0"/>
              <a:t>sends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own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M2</a:t>
            </a:r>
          </a:p>
          <a:p>
            <a:pPr lvl="1"/>
            <a:r>
              <a:rPr lang="en-US" altLang="zh-CN" dirty="0"/>
              <a:t>M2</a:t>
            </a:r>
            <a:r>
              <a:rPr lang="zh-CN" altLang="en-US" dirty="0"/>
              <a:t> </a:t>
            </a:r>
            <a:r>
              <a:rPr lang="en-US" altLang="zh-CN" dirty="0"/>
              <a:t>(receiver)</a:t>
            </a:r>
            <a:r>
              <a:rPr lang="zh-CN" altLang="en-US" dirty="0"/>
              <a:t> </a:t>
            </a:r>
            <a:r>
              <a:rPr lang="en-US" altLang="zh-CN" dirty="0"/>
              <a:t>sets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according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</a:p>
          <a:p>
            <a:pPr lvl="1"/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M2</a:t>
            </a:r>
            <a:r>
              <a:rPr lang="zh-CN" altLang="en-US" dirty="0"/>
              <a:t> </a:t>
            </a:r>
            <a:r>
              <a:rPr lang="en-US" altLang="zh-CN" dirty="0"/>
              <a:t>set?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2AA43-2A16-D542-8F9E-29F0CA4E0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970" y="4818198"/>
            <a:ext cx="6027879" cy="1726294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D7DAC3F-4079-9C47-8F05-75BE0CAC5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814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0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BB653-E62A-3C4A-A785-1652275EB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Perfect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163F2-CF3B-AD41-886F-9CE0E8764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always</a:t>
            </a:r>
            <a:r>
              <a:rPr lang="zh-CN" altLang="en-US" dirty="0"/>
              <a:t> </a:t>
            </a:r>
            <a:r>
              <a:rPr lang="en-US" altLang="zh-CN" dirty="0"/>
              <a:t>arrive,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propagation</a:t>
            </a:r>
            <a:r>
              <a:rPr lang="zh-CN" altLang="en-US" dirty="0"/>
              <a:t> </a:t>
            </a:r>
            <a:r>
              <a:rPr lang="en-US" altLang="zh-CN" dirty="0"/>
              <a:t>delay</a:t>
            </a:r>
            <a:r>
              <a:rPr lang="zh-CN" altLang="en-US" dirty="0"/>
              <a:t> </a:t>
            </a:r>
            <a:r>
              <a:rPr lang="en-US" altLang="zh-CN" dirty="0"/>
              <a:t>exactly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</a:p>
          <a:p>
            <a:r>
              <a:rPr lang="en-US" altLang="zh-CN" dirty="0"/>
              <a:t>Sender</a:t>
            </a:r>
            <a:r>
              <a:rPr lang="zh-CN" altLang="en-US" dirty="0"/>
              <a:t> </a:t>
            </a:r>
            <a:r>
              <a:rPr lang="en-US" altLang="zh-CN" dirty="0"/>
              <a:t>sends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</a:p>
          <a:p>
            <a:r>
              <a:rPr lang="en-US" altLang="zh-CN" dirty="0"/>
              <a:t>Receiver</a:t>
            </a:r>
            <a:r>
              <a:rPr lang="zh-CN" altLang="en-US" dirty="0"/>
              <a:t> </a:t>
            </a:r>
            <a:r>
              <a:rPr lang="en-US" altLang="zh-CN" dirty="0"/>
              <a:t>sets</a:t>
            </a:r>
            <a:r>
              <a:rPr lang="zh-CN" altLang="en-US" dirty="0"/>
              <a:t> </a:t>
            </a:r>
            <a:r>
              <a:rPr lang="en-US" altLang="zh-CN" dirty="0"/>
              <a:t>clock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 err="1"/>
              <a:t>T+d</a:t>
            </a:r>
            <a:endParaRPr lang="en-US" altLang="zh-CN" dirty="0"/>
          </a:p>
          <a:p>
            <a:pPr lvl="1"/>
            <a:r>
              <a:rPr lang="en-US" altLang="zh-CN" dirty="0"/>
              <a:t>Synchronization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exact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C1CB8-91B8-B44F-BCC4-12F1B8C00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146" y="4060551"/>
            <a:ext cx="6529620" cy="1869985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0411FF7-1AF4-364D-8E32-A1E68006F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9214" y="6731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7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0440-7CA0-9C41-B777-9D6BA381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Synchronous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C78E5-F5D0-0346-A6B2-405485A29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Messages</a:t>
            </a:r>
            <a:r>
              <a:rPr lang="zh-CN" altLang="en-US" dirty="0"/>
              <a:t> </a:t>
            </a:r>
            <a:r>
              <a:rPr lang="en-US" altLang="zh-CN" dirty="0"/>
              <a:t>always</a:t>
            </a:r>
            <a:r>
              <a:rPr lang="zh-CN" altLang="en-US" dirty="0"/>
              <a:t> </a:t>
            </a:r>
            <a:r>
              <a:rPr lang="en-US" altLang="zh-CN" dirty="0"/>
              <a:t>arrive,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propagation</a:t>
            </a:r>
            <a:r>
              <a:rPr lang="zh-CN" altLang="en-US" dirty="0"/>
              <a:t> </a:t>
            </a:r>
            <a:r>
              <a:rPr lang="en-US" altLang="zh-CN" dirty="0"/>
              <a:t>delay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altLang="zh-CN" dirty="0"/>
              <a:t>Sender</a:t>
            </a:r>
            <a:r>
              <a:rPr lang="zh-CN" altLang="en-US" dirty="0"/>
              <a:t> </a:t>
            </a:r>
            <a:r>
              <a:rPr lang="en-US" altLang="zh-CN" dirty="0"/>
              <a:t>sends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</a:p>
          <a:p>
            <a:r>
              <a:rPr lang="en-US" altLang="zh-CN" dirty="0"/>
              <a:t>Receiver</a:t>
            </a:r>
            <a:r>
              <a:rPr lang="zh-CN" altLang="en-US" dirty="0"/>
              <a:t> </a:t>
            </a:r>
            <a:r>
              <a:rPr lang="en-US" altLang="zh-CN" dirty="0"/>
              <a:t>sets</a:t>
            </a:r>
            <a:r>
              <a:rPr lang="zh-CN" altLang="en-US" dirty="0"/>
              <a:t> </a:t>
            </a:r>
            <a:r>
              <a:rPr lang="en-US" altLang="zh-CN" dirty="0"/>
              <a:t>clock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 err="1"/>
              <a:t>T+d</a:t>
            </a:r>
            <a:r>
              <a:rPr lang="en-US" altLang="zh-CN" dirty="0"/>
              <a:t>/2</a:t>
            </a:r>
          </a:p>
          <a:p>
            <a:pPr lvl="1"/>
            <a:r>
              <a:rPr lang="en-US" altLang="zh-CN" dirty="0"/>
              <a:t>Synchronization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d/2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9B903-F3DA-884A-89A6-121AF7155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0" y="2573557"/>
            <a:ext cx="5108042" cy="1462866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8C2F062-04AF-9B4E-9B05-44D569518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2579" y="6388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2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7C2F7-6721-4F47-B819-D0C431D7E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Timing</a:t>
            </a:r>
            <a:r>
              <a:rPr lang="zh-CN" altLang="en-US" dirty="0"/>
              <a:t> </a:t>
            </a:r>
            <a:r>
              <a:rPr lang="en-US" altLang="zh-CN" dirty="0"/>
              <a:t>Assumptions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FCDF6-CB4A-EA4E-B977-12EC6C671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Synchronous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</a:p>
          <a:p>
            <a:pPr lvl="1"/>
            <a:r>
              <a:rPr lang="en-US" altLang="zh-CN" dirty="0"/>
              <a:t>Synchronous</a:t>
            </a:r>
            <a:r>
              <a:rPr lang="zh-CN" altLang="en-US" dirty="0"/>
              <a:t> </a:t>
            </a:r>
            <a:r>
              <a:rPr lang="en-US" altLang="zh-CN" dirty="0"/>
              <a:t>Computation</a:t>
            </a:r>
          </a:p>
          <a:p>
            <a:pPr lvl="2"/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known</a:t>
            </a:r>
            <a:r>
              <a:rPr lang="zh-CN" altLang="en-US" dirty="0"/>
              <a:t> </a:t>
            </a:r>
            <a:r>
              <a:rPr lang="en-US" altLang="zh-CN" dirty="0"/>
              <a:t>upper</a:t>
            </a:r>
            <a:r>
              <a:rPr lang="zh-CN" altLang="en-US" dirty="0"/>
              <a:t> </a:t>
            </a:r>
            <a:r>
              <a:rPr lang="en-US" altLang="zh-CN" dirty="0"/>
              <a:t>bound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processing</a:t>
            </a:r>
            <a:r>
              <a:rPr lang="zh-CN" altLang="en-US" dirty="0"/>
              <a:t> </a:t>
            </a:r>
            <a:r>
              <a:rPr lang="en-US" altLang="zh-CN" dirty="0"/>
              <a:t>delays</a:t>
            </a:r>
          </a:p>
          <a:p>
            <a:pPr lvl="2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taken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execute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always</a:t>
            </a:r>
            <a:r>
              <a:rPr lang="zh-CN" altLang="en-US" dirty="0"/>
              <a:t> </a:t>
            </a:r>
            <a:r>
              <a:rPr lang="en-US" altLang="zh-CN" dirty="0"/>
              <a:t>less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bound</a:t>
            </a:r>
          </a:p>
          <a:p>
            <a:pPr lvl="1"/>
            <a:r>
              <a:rPr lang="en-US" altLang="zh-CN" dirty="0"/>
              <a:t>Synchronous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</a:p>
          <a:p>
            <a:pPr lvl="2"/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known</a:t>
            </a:r>
            <a:r>
              <a:rPr lang="zh-CN" altLang="en-US" dirty="0"/>
              <a:t> </a:t>
            </a:r>
            <a:r>
              <a:rPr lang="en-US" altLang="zh-CN" dirty="0"/>
              <a:t>upper</a:t>
            </a:r>
            <a:r>
              <a:rPr lang="zh-CN" altLang="en-US" dirty="0"/>
              <a:t> </a:t>
            </a:r>
            <a:r>
              <a:rPr lang="en-US" altLang="zh-CN" dirty="0"/>
              <a:t>bound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transmission</a:t>
            </a:r>
            <a:r>
              <a:rPr lang="zh-CN" altLang="en-US" dirty="0"/>
              <a:t> </a:t>
            </a:r>
            <a:r>
              <a:rPr lang="en-US" altLang="zh-CN" dirty="0"/>
              <a:t>delays</a:t>
            </a:r>
          </a:p>
          <a:p>
            <a:pPr lvl="2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period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instant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sent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instant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delivered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destination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bound</a:t>
            </a:r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45FFEA9-A2F6-CB43-A551-D8A4A362E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6869" y="1690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6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6AA9-6934-1543-A7AA-CC9746CF9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Timing</a:t>
            </a:r>
            <a:r>
              <a:rPr lang="zh-CN" altLang="en-US" dirty="0"/>
              <a:t> </a:t>
            </a:r>
            <a:r>
              <a:rPr lang="en-US" altLang="zh-CN" dirty="0"/>
              <a:t>Assumptions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8A6DB-DAB5-2C4A-9404-F751A4C16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83735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Asynchronous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</a:p>
          <a:p>
            <a:pPr lvl="1"/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make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timing</a:t>
            </a:r>
            <a:r>
              <a:rPr lang="zh-CN" altLang="en-US" dirty="0"/>
              <a:t> </a:t>
            </a:r>
            <a:r>
              <a:rPr lang="en-US" altLang="zh-CN" dirty="0"/>
              <a:t>assumption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processes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links</a:t>
            </a:r>
          </a:p>
          <a:p>
            <a:r>
              <a:rPr lang="en-US" altLang="zh-CN" dirty="0"/>
              <a:t>Partial</a:t>
            </a:r>
            <a:r>
              <a:rPr lang="zh-CN" altLang="en-US" dirty="0"/>
              <a:t> </a:t>
            </a:r>
            <a:r>
              <a:rPr lang="en-US" altLang="zh-CN" dirty="0"/>
              <a:t>synchrony</a:t>
            </a:r>
          </a:p>
          <a:p>
            <a:pPr lvl="1"/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bound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processing</a:t>
            </a:r>
            <a:r>
              <a:rPr lang="zh-CN" altLang="en-US" dirty="0"/>
              <a:t> </a:t>
            </a:r>
            <a:r>
              <a:rPr lang="en-US" altLang="zh-CN" dirty="0"/>
              <a:t>delays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transmission</a:t>
            </a:r>
            <a:r>
              <a:rPr lang="zh-CN" altLang="en-US" dirty="0"/>
              <a:t> </a:t>
            </a:r>
            <a:r>
              <a:rPr lang="en-US" altLang="zh-CN" dirty="0"/>
              <a:t>delays,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bound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unknown</a:t>
            </a:r>
          </a:p>
          <a:p>
            <a:endParaRPr lang="en-US" altLang="zh-CN" dirty="0"/>
          </a:p>
          <a:p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asynchronous</a:t>
            </a:r>
          </a:p>
          <a:p>
            <a:pPr lvl="1"/>
            <a:r>
              <a:rPr lang="en-US" altLang="zh-CN" dirty="0"/>
              <a:t>Propagation</a:t>
            </a:r>
            <a:r>
              <a:rPr lang="zh-CN" altLang="en-US" dirty="0"/>
              <a:t> </a:t>
            </a:r>
            <a:r>
              <a:rPr lang="en-US" altLang="zh-CN" dirty="0"/>
              <a:t>delays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arbitrary</a:t>
            </a:r>
          </a:p>
          <a:p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unreliable</a:t>
            </a:r>
          </a:p>
          <a:p>
            <a:pPr lvl="1"/>
            <a:r>
              <a:rPr lang="en-US" altLang="zh-CN" dirty="0"/>
              <a:t>Messages</a:t>
            </a:r>
            <a:r>
              <a:rPr lang="zh-CN" altLang="en-US" dirty="0"/>
              <a:t> </a:t>
            </a:r>
            <a:r>
              <a:rPr lang="en-US" altLang="zh-CN" dirty="0"/>
              <a:t>don’t</a:t>
            </a:r>
            <a:r>
              <a:rPr lang="zh-CN" altLang="en-US" dirty="0"/>
              <a:t> </a:t>
            </a:r>
            <a:r>
              <a:rPr lang="en-US" altLang="zh-CN" dirty="0"/>
              <a:t>always</a:t>
            </a:r>
            <a:r>
              <a:rPr lang="zh-CN" altLang="en-US" dirty="0"/>
              <a:t> </a:t>
            </a:r>
            <a:r>
              <a:rPr lang="en-US" altLang="zh-CN" dirty="0"/>
              <a:t>arrive</a:t>
            </a:r>
          </a:p>
          <a:p>
            <a:r>
              <a:rPr lang="en-US" altLang="zh-CN" dirty="0"/>
              <a:t>Discussion: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“guess”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upper</a:t>
            </a:r>
            <a:r>
              <a:rPr lang="zh-CN" altLang="en-US" dirty="0"/>
              <a:t> </a:t>
            </a:r>
            <a:r>
              <a:rPr lang="en-US" altLang="zh-CN" dirty="0"/>
              <a:t>bound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partial</a:t>
            </a:r>
            <a:r>
              <a:rPr lang="zh-CN" altLang="en-US" dirty="0"/>
              <a:t> </a:t>
            </a:r>
            <a:r>
              <a:rPr lang="en-US" altLang="zh-CN" dirty="0"/>
              <a:t>synchrony</a:t>
            </a:r>
            <a:r>
              <a:rPr lang="zh-CN" altLang="en-US" dirty="0"/>
              <a:t> </a:t>
            </a:r>
            <a:r>
              <a:rPr lang="en-US" altLang="zh-CN" dirty="0"/>
              <a:t>model?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DEBC4BD-AAB3-B342-8EB8-06B6C5838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9614" y="35691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3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89B7-068A-1E46-8D9D-76294B77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Announcement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5826-3BBE-9142-BD7E-B0A8809D7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HW1</a:t>
            </a:r>
            <a:r>
              <a:rPr lang="zh-CN" altLang="en-US" dirty="0"/>
              <a:t> </a:t>
            </a: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week</a:t>
            </a:r>
          </a:p>
          <a:p>
            <a:r>
              <a:rPr lang="en-US" dirty="0"/>
              <a:t>HW2 is available, due in two weeks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85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047CA-6B02-F048-826B-EEAB010AA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Cristian’s</a:t>
            </a:r>
            <a:r>
              <a:rPr lang="zh-CN" altLang="en-US" dirty="0"/>
              <a:t> </a:t>
            </a:r>
            <a:r>
              <a:rPr lang="en-US" altLang="zh-CN" dirty="0"/>
              <a:t>Algorithm,</a:t>
            </a:r>
            <a:r>
              <a:rPr lang="zh-CN" altLang="en-US" dirty="0"/>
              <a:t> </a:t>
            </a:r>
            <a:r>
              <a:rPr lang="en-US" altLang="zh-CN" dirty="0"/>
              <a:t>1989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44F66-EE9F-8842-ABF6-7D4EDCCA9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Request</a:t>
            </a:r>
            <a:r>
              <a:rPr lang="zh-CN" altLang="en-US" dirty="0"/>
              <a:t> </a:t>
            </a:r>
            <a:r>
              <a:rPr lang="en-US" altLang="zh-CN" dirty="0"/>
              <a:t>time,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reply</a:t>
            </a:r>
          </a:p>
          <a:p>
            <a:pPr lvl="1"/>
            <a:r>
              <a:rPr lang="en-US" altLang="zh-CN" dirty="0"/>
              <a:t>Measure</a:t>
            </a:r>
            <a:r>
              <a:rPr lang="zh-CN" altLang="en-US" dirty="0"/>
              <a:t> </a:t>
            </a:r>
            <a:r>
              <a:rPr lang="en-US" altLang="zh-CN" dirty="0"/>
              <a:t>actual</a:t>
            </a:r>
            <a:r>
              <a:rPr lang="zh-CN" altLang="en-US" dirty="0"/>
              <a:t> </a:t>
            </a:r>
            <a:r>
              <a:rPr lang="en-US" altLang="zh-CN" dirty="0"/>
              <a:t>round-trip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altLang="zh-CN" dirty="0"/>
              <a:t>Sender’s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was</a:t>
            </a:r>
            <a:r>
              <a:rPr lang="zh-CN" altLang="en-US" dirty="0"/>
              <a:t> </a:t>
            </a:r>
            <a:r>
              <a:rPr lang="en-US" altLang="zh-CN" dirty="0"/>
              <a:t>T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t1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t2</a:t>
            </a:r>
          </a:p>
          <a:p>
            <a:r>
              <a:rPr lang="en-US" altLang="zh-CN" dirty="0"/>
              <a:t>Receiver</a:t>
            </a:r>
            <a:r>
              <a:rPr lang="zh-CN" altLang="en-US" dirty="0"/>
              <a:t> </a:t>
            </a:r>
            <a:r>
              <a:rPr lang="en-US" altLang="zh-CN" dirty="0"/>
              <a:t>sets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 err="1"/>
              <a:t>T+d</a:t>
            </a:r>
            <a:r>
              <a:rPr lang="en-US" altLang="zh-CN" dirty="0"/>
              <a:t>/2</a:t>
            </a:r>
          </a:p>
          <a:p>
            <a:pPr lvl="1"/>
            <a:r>
              <a:rPr lang="en-US" altLang="zh-CN" dirty="0"/>
              <a:t>Synchronization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d/2</a:t>
            </a:r>
          </a:p>
          <a:p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retry</a:t>
            </a:r>
            <a:r>
              <a:rPr lang="zh-CN" altLang="en-US" dirty="0"/>
              <a:t> </a:t>
            </a:r>
            <a:r>
              <a:rPr lang="en-US" altLang="zh-CN" dirty="0"/>
              <a:t>until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relatively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00B57-6BE8-0441-81F2-4193053EE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466" y="2664823"/>
            <a:ext cx="5371101" cy="1336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E051DE-D376-944C-96FB-98239077F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426" y="171450"/>
            <a:ext cx="2574586" cy="30384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7FC89E-D6A5-0449-B08B-9DD601EF8DF5}"/>
              </a:ext>
            </a:extLst>
          </p:cNvPr>
          <p:cNvSpPr/>
          <p:nvPr/>
        </p:nvSpPr>
        <p:spPr>
          <a:xfrm>
            <a:off x="9080518" y="3218934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</a:rPr>
              <a:t>Flaviu</a:t>
            </a:r>
            <a:r>
              <a:rPr lang="zh-CN" altLang="en-US" dirty="0">
                <a:latin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</a:rPr>
              <a:t>Cristian,</a:t>
            </a:r>
            <a:r>
              <a:rPr lang="zh-CN" altLang="en-US" dirty="0">
                <a:latin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</a:rPr>
              <a:t>1951-1999</a:t>
            </a:r>
            <a:endParaRPr lang="en-US" b="0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DE5A73B-3F5A-F747-825D-6417971EE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4414" y="681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6A90C-375E-8D4E-B6DF-53ED1F145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Berkeley</a:t>
            </a:r>
            <a:r>
              <a:rPr lang="zh-CN" altLang="en-US" dirty="0"/>
              <a:t> </a:t>
            </a:r>
            <a:r>
              <a:rPr lang="en-US" altLang="zh-CN" dirty="0"/>
              <a:t>Algorithm,</a:t>
            </a:r>
            <a:r>
              <a:rPr lang="zh-CN" altLang="en-US" dirty="0"/>
              <a:t> </a:t>
            </a:r>
            <a:r>
              <a:rPr lang="en-US" altLang="zh-CN" dirty="0"/>
              <a:t>1989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49C22-9584-3248-880D-BF020327E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master</a:t>
            </a:r>
            <a:r>
              <a:rPr lang="zh-CN" altLang="en-US" dirty="0"/>
              <a:t> </a:t>
            </a:r>
            <a:r>
              <a:rPr lang="en-US" altLang="zh-CN" dirty="0"/>
              <a:t>node</a:t>
            </a:r>
            <a:r>
              <a:rPr lang="zh-CN" altLang="en-US" dirty="0"/>
              <a:t> </a:t>
            </a:r>
            <a:r>
              <a:rPr lang="en-US" altLang="zh-CN" dirty="0"/>
              <a:t>uses</a:t>
            </a:r>
            <a:r>
              <a:rPr lang="zh-CN" altLang="en-US" dirty="0"/>
              <a:t> </a:t>
            </a:r>
            <a:r>
              <a:rPr lang="en-US" altLang="zh-CN" dirty="0"/>
              <a:t>Cristian’s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clients</a:t>
            </a:r>
          </a:p>
          <a:p>
            <a:pPr lvl="1"/>
            <a:r>
              <a:rPr lang="en-US" altLang="zh-CN" dirty="0"/>
              <a:t>Compute</a:t>
            </a:r>
            <a:r>
              <a:rPr lang="zh-CN" altLang="en-US" dirty="0"/>
              <a:t> </a:t>
            </a:r>
            <a:r>
              <a:rPr lang="en-US" altLang="zh-CN" dirty="0"/>
              <a:t>average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</a:p>
          <a:p>
            <a:pPr lvl="1"/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discard</a:t>
            </a:r>
            <a:r>
              <a:rPr lang="zh-CN" altLang="en-US" dirty="0"/>
              <a:t> </a:t>
            </a:r>
            <a:r>
              <a:rPr lang="en-US" altLang="zh-CN" dirty="0"/>
              <a:t>outliers</a:t>
            </a:r>
          </a:p>
          <a:p>
            <a:endParaRPr lang="en-US" dirty="0"/>
          </a:p>
          <a:p>
            <a:r>
              <a:rPr lang="en-US" altLang="zh-CN" dirty="0"/>
              <a:t>Send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adjustments</a:t>
            </a:r>
            <a:r>
              <a:rPr lang="zh-CN" altLang="en-US" dirty="0"/>
              <a:t> </a:t>
            </a:r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clients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A51048-F76F-9D47-8B4C-5CABD3D25A5A}"/>
              </a:ext>
            </a:extLst>
          </p:cNvPr>
          <p:cNvSpPr/>
          <p:nvPr/>
        </p:nvSpPr>
        <p:spPr>
          <a:xfrm>
            <a:off x="8001600" y="52187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Gusella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and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Zatti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,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UC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Berkeley</a:t>
            </a:r>
            <a:endParaRPr lang="en-US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57C2BE8-8E66-1841-AC31-4F909703C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1062" y="3233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5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0C909-0384-0242-ACCD-681BD25BB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(NTP)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65127-ECDD-3D47-AE11-93013A8DD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version</a:t>
            </a:r>
            <a:r>
              <a:rPr lang="zh-CN" altLang="en-US" dirty="0"/>
              <a:t> </a:t>
            </a:r>
            <a:r>
              <a:rPr lang="en-US" altLang="zh-CN" dirty="0"/>
              <a:t>1985,</a:t>
            </a:r>
            <a:r>
              <a:rPr lang="zh-CN" altLang="en-US" dirty="0"/>
              <a:t> </a:t>
            </a:r>
            <a:r>
              <a:rPr lang="en-US" altLang="zh-CN" dirty="0"/>
              <a:t>latest</a:t>
            </a:r>
            <a:r>
              <a:rPr lang="zh-CN" altLang="en-US" dirty="0"/>
              <a:t> </a:t>
            </a:r>
            <a:r>
              <a:rPr lang="en-US" altLang="zh-CN" dirty="0"/>
              <a:t>version</a:t>
            </a:r>
            <a:r>
              <a:rPr lang="zh-CN" altLang="en-US" dirty="0"/>
              <a:t> </a:t>
            </a:r>
            <a:r>
              <a:rPr lang="en-US" altLang="zh-CN" dirty="0"/>
              <a:t>2010.</a:t>
            </a:r>
          </a:p>
          <a:p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hierarchy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servers</a:t>
            </a:r>
          </a:p>
          <a:p>
            <a:pPr lvl="1"/>
            <a:r>
              <a:rPr lang="en-US" altLang="zh-CN" dirty="0"/>
              <a:t>Class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servers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highly-accurate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</a:p>
          <a:p>
            <a:pPr lvl="2"/>
            <a:r>
              <a:rPr lang="en-US" altLang="zh-CN" dirty="0"/>
              <a:t>Connected</a:t>
            </a:r>
            <a:r>
              <a:rPr lang="zh-CN" altLang="en-US" dirty="0"/>
              <a:t> </a:t>
            </a:r>
            <a:r>
              <a:rPr lang="en-US" altLang="zh-CN" dirty="0"/>
              <a:t>directly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atomic</a:t>
            </a:r>
            <a:r>
              <a:rPr lang="zh-CN" altLang="en-US" dirty="0"/>
              <a:t> </a:t>
            </a:r>
            <a:r>
              <a:rPr lang="en-US" altLang="zh-CN" dirty="0"/>
              <a:t>clocks,</a:t>
            </a:r>
            <a:r>
              <a:rPr lang="zh-CN" altLang="en-US" dirty="0"/>
              <a:t> </a:t>
            </a:r>
            <a:r>
              <a:rPr lang="en-US" altLang="zh-CN" dirty="0"/>
              <a:t>etc.</a:t>
            </a:r>
          </a:p>
          <a:p>
            <a:pPr lvl="1"/>
            <a:r>
              <a:rPr lang="en-US" altLang="zh-CN" dirty="0"/>
              <a:t>Class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servers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servers</a:t>
            </a:r>
          </a:p>
          <a:p>
            <a:pPr lvl="1"/>
            <a:r>
              <a:rPr lang="en-US" altLang="zh-CN" dirty="0"/>
              <a:t>Class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servers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server</a:t>
            </a:r>
          </a:p>
          <a:p>
            <a:r>
              <a:rPr lang="en-US" altLang="zh-CN" dirty="0"/>
              <a:t>Synchronization</a:t>
            </a:r>
            <a:r>
              <a:rPr lang="zh-CN" altLang="en-US" dirty="0"/>
              <a:t> </a:t>
            </a:r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Cristian’s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</a:p>
          <a:p>
            <a:pPr lvl="1"/>
            <a:r>
              <a:rPr lang="en-US" altLang="zh-CN" dirty="0"/>
              <a:t>Modified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multiple</a:t>
            </a:r>
            <a:r>
              <a:rPr lang="zh-CN" altLang="en-US" dirty="0"/>
              <a:t> </a:t>
            </a:r>
            <a:r>
              <a:rPr lang="en-US" altLang="zh-CN" dirty="0"/>
              <a:t>one-way</a:t>
            </a:r>
            <a:r>
              <a:rPr lang="zh-CN" altLang="en-US" dirty="0"/>
              <a:t> </a:t>
            </a:r>
            <a:r>
              <a:rPr lang="en-US" altLang="zh-CN" dirty="0"/>
              <a:t>messages</a:t>
            </a:r>
            <a:r>
              <a:rPr lang="zh-CN" altLang="en-US" dirty="0"/>
              <a:t> </a:t>
            </a:r>
            <a:r>
              <a:rPr lang="en-US" altLang="zh-CN" dirty="0"/>
              <a:t>instead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immediate</a:t>
            </a:r>
            <a:r>
              <a:rPr lang="zh-CN" altLang="en-US" dirty="0"/>
              <a:t> </a:t>
            </a:r>
            <a:r>
              <a:rPr lang="en-US" altLang="zh-CN" dirty="0"/>
              <a:t>round-trip</a:t>
            </a:r>
          </a:p>
          <a:p>
            <a:r>
              <a:rPr lang="en-US" altLang="zh-CN" dirty="0"/>
              <a:t>Accuracy: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~</a:t>
            </a:r>
            <a:r>
              <a:rPr lang="zh-CN" altLang="en-US" dirty="0"/>
              <a:t> </a:t>
            </a:r>
            <a:r>
              <a:rPr lang="en-US" altLang="zh-CN" dirty="0"/>
              <a:t>1ms,</a:t>
            </a:r>
            <a:r>
              <a:rPr lang="zh-CN" altLang="en-US" dirty="0"/>
              <a:t> </a:t>
            </a:r>
            <a:r>
              <a:rPr lang="en-US" altLang="zh-CN" dirty="0"/>
              <a:t>global</a:t>
            </a:r>
            <a:r>
              <a:rPr lang="zh-CN" altLang="en-US" dirty="0"/>
              <a:t> </a:t>
            </a:r>
            <a:r>
              <a:rPr lang="en-US" altLang="zh-CN" dirty="0"/>
              <a:t>~</a:t>
            </a:r>
            <a:r>
              <a:rPr lang="zh-CN" altLang="en-US" dirty="0"/>
              <a:t> </a:t>
            </a:r>
            <a:r>
              <a:rPr lang="en-US" altLang="zh-CN" dirty="0"/>
              <a:t>10ms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45B830-6A5C-7847-8DB4-1C593F4A8D31}"/>
              </a:ext>
            </a:extLst>
          </p:cNvPr>
          <p:cNvSpPr txBox="1"/>
          <p:nvPr/>
        </p:nvSpPr>
        <p:spPr>
          <a:xfrm>
            <a:off x="10010517" y="2466459"/>
            <a:ext cx="1211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David</a:t>
            </a:r>
            <a:r>
              <a:rPr lang="zh-CN" altLang="en-US" dirty="0"/>
              <a:t> </a:t>
            </a:r>
            <a:r>
              <a:rPr lang="en-US" altLang="zh-CN" dirty="0"/>
              <a:t>Mills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D5354-87BF-334B-876A-2EDC3A5F1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142" y="156754"/>
            <a:ext cx="1638300" cy="2286000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972C1DC-F5E7-A54A-BC33-0E54371F0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2787" y="16299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1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47F75-8C13-7E46-A487-4D5EEDEC0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(NTP)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69EE9-60AE-B047-BA92-C56CEE9D0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(probably)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devices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clock</a:t>
            </a:r>
            <a:r>
              <a:rPr lang="zh-CN" altLang="en-US" dirty="0"/>
              <a:t> </a:t>
            </a:r>
            <a:r>
              <a:rPr lang="en-US" altLang="zh-CN" dirty="0"/>
              <a:t>synchronization</a:t>
            </a:r>
          </a:p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close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clocks?</a:t>
            </a:r>
          </a:p>
          <a:p>
            <a:pPr lvl="1"/>
            <a:r>
              <a:rPr lang="en-US" altLang="zh-CN" dirty="0"/>
              <a:t>Tens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miliseconds</a:t>
            </a:r>
            <a:endParaRPr lang="en-US" altLang="zh-CN" dirty="0"/>
          </a:p>
          <a:p>
            <a:pPr lvl="1"/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enough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life</a:t>
            </a:r>
          </a:p>
          <a:p>
            <a:pPr lvl="1"/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sufficient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machines</a:t>
            </a:r>
          </a:p>
          <a:p>
            <a:pPr lvl="1"/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regular</a:t>
            </a:r>
            <a:r>
              <a:rPr lang="zh-CN" altLang="en-US" dirty="0"/>
              <a:t> </a:t>
            </a:r>
            <a:r>
              <a:rPr lang="en-US" altLang="zh-CN" dirty="0"/>
              <a:t>computer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execute</a:t>
            </a:r>
            <a:r>
              <a:rPr lang="zh-CN" altLang="en-US" dirty="0"/>
              <a:t> </a:t>
            </a:r>
            <a:r>
              <a:rPr lang="en-US" altLang="zh-CN" dirty="0"/>
              <a:t>billions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instructions…</a:t>
            </a:r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AB253C3-3497-9144-9EE8-5A2296731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5531" y="28334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6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190C9-1D9C-FD41-8155-FDF9B25A7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synchronization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imperfect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FAC57-3130-2B45-BE31-0BA3482AC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never</a:t>
            </a:r>
            <a:r>
              <a:rPr lang="zh-CN" altLang="en-US" dirty="0"/>
              <a:t> </a:t>
            </a:r>
            <a:r>
              <a:rPr lang="en-US" altLang="zh-CN" dirty="0"/>
              <a:t>exactly</a:t>
            </a:r>
            <a:r>
              <a:rPr lang="zh-CN" altLang="en-US" dirty="0"/>
              <a:t> </a:t>
            </a:r>
            <a:r>
              <a:rPr lang="en-US" altLang="zh-CN" dirty="0"/>
              <a:t>synchronized</a:t>
            </a:r>
          </a:p>
          <a:p>
            <a:r>
              <a:rPr lang="en-US" altLang="zh-CN" dirty="0"/>
              <a:t>Often</a:t>
            </a:r>
            <a:r>
              <a:rPr lang="zh-CN" altLang="en-US" dirty="0"/>
              <a:t> </a:t>
            </a:r>
            <a:r>
              <a:rPr lang="en-US" altLang="zh-CN" dirty="0"/>
              <a:t>inadequate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</a:p>
          <a:p>
            <a:pPr lvl="1"/>
            <a:r>
              <a:rPr lang="en-US" altLang="zh-CN" dirty="0"/>
              <a:t>Might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totally-ordered</a:t>
            </a:r>
            <a:r>
              <a:rPr lang="zh-CN" altLang="en-US" dirty="0"/>
              <a:t> </a:t>
            </a:r>
            <a:r>
              <a:rPr lang="en-US" altLang="zh-CN" dirty="0"/>
              <a:t>events</a:t>
            </a:r>
          </a:p>
          <a:p>
            <a:pPr lvl="1"/>
            <a:r>
              <a:rPr lang="en-US" altLang="zh-CN" dirty="0"/>
              <a:t>Might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millionth-of-a-second</a:t>
            </a:r>
            <a:r>
              <a:rPr lang="zh-CN" altLang="en-US" dirty="0"/>
              <a:t> </a:t>
            </a:r>
            <a:r>
              <a:rPr lang="en-US" altLang="zh-CN" dirty="0"/>
              <a:t>precision</a:t>
            </a:r>
          </a:p>
          <a:p>
            <a:pPr lvl="1"/>
            <a:endParaRPr lang="en-US" dirty="0"/>
          </a:p>
          <a:p>
            <a:r>
              <a:rPr lang="en-US" altLang="zh-CN" dirty="0"/>
              <a:t>But…</a:t>
            </a:r>
          </a:p>
          <a:p>
            <a:pPr lvl="1"/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often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not,</a:t>
            </a:r>
            <a:r>
              <a:rPr lang="zh-CN" altLang="en-US" dirty="0"/>
              <a:t> </a:t>
            </a:r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time,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sometimes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every</a:t>
            </a:r>
            <a:r>
              <a:rPr lang="zh-CN" altLang="en-US" dirty="0"/>
              <a:t> </a:t>
            </a:r>
            <a:r>
              <a:rPr lang="en-US" altLang="zh-CN" dirty="0"/>
              <a:t>machine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agrees</a:t>
            </a:r>
            <a:r>
              <a:rPr lang="zh-CN" altLang="en-US" dirty="0"/>
              <a:t> </a:t>
            </a:r>
            <a:r>
              <a:rPr lang="en-US" altLang="zh-CN" dirty="0"/>
              <a:t>upon!</a:t>
            </a:r>
          </a:p>
          <a:p>
            <a:pPr lvl="2"/>
            <a:r>
              <a:rPr lang="en-US" altLang="zh-CN" dirty="0"/>
              <a:t>Suppose</a:t>
            </a:r>
            <a:r>
              <a:rPr lang="zh-CN" altLang="en-US" dirty="0"/>
              <a:t> </a:t>
            </a:r>
            <a:r>
              <a:rPr lang="en-US" altLang="zh-CN" dirty="0"/>
              <a:t>file</a:t>
            </a:r>
            <a:r>
              <a:rPr lang="zh-CN" altLang="en-US" dirty="0"/>
              <a:t> </a:t>
            </a:r>
            <a:r>
              <a:rPr lang="en-US" altLang="zh-CN" dirty="0"/>
              <a:t>servers</a:t>
            </a:r>
            <a:r>
              <a:rPr lang="zh-CN" altLang="en-US" dirty="0"/>
              <a:t> </a:t>
            </a:r>
            <a:r>
              <a:rPr lang="en-US" altLang="zh-CN" dirty="0"/>
              <a:t>S1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S2</a:t>
            </a:r>
            <a:r>
              <a:rPr lang="zh-CN" altLang="en-US" dirty="0"/>
              <a:t> </a:t>
            </a:r>
            <a:r>
              <a:rPr lang="en-US" altLang="zh-CN" dirty="0"/>
              <a:t>receive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update</a:t>
            </a:r>
            <a:r>
              <a:rPr lang="zh-CN" altLang="en-US" dirty="0"/>
              <a:t> </a:t>
            </a:r>
            <a:r>
              <a:rPr lang="en-US" altLang="zh-CN" dirty="0"/>
              <a:t>requests,</a:t>
            </a:r>
            <a:r>
              <a:rPr lang="zh-CN" altLang="en-US" dirty="0"/>
              <a:t> </a:t>
            </a:r>
            <a:r>
              <a:rPr lang="en-US" altLang="zh-CN" dirty="0"/>
              <a:t>W1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W2,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file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</a:p>
          <a:p>
            <a:pPr lvl="2"/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apply</a:t>
            </a:r>
            <a:r>
              <a:rPr lang="zh-CN" altLang="en-US" dirty="0"/>
              <a:t> </a:t>
            </a:r>
            <a:r>
              <a:rPr lang="en-US" altLang="zh-CN" dirty="0"/>
              <a:t>W1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W2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order,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may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really</a:t>
            </a:r>
            <a:r>
              <a:rPr lang="zh-CN" altLang="en-US" dirty="0"/>
              <a:t> </a:t>
            </a:r>
            <a:r>
              <a:rPr lang="en-US" altLang="zh-CN" dirty="0"/>
              <a:t>care</a:t>
            </a:r>
            <a:r>
              <a:rPr lang="zh-CN" altLang="en-US" dirty="0"/>
              <a:t> </a:t>
            </a:r>
            <a:r>
              <a:rPr lang="en-US" altLang="zh-CN" dirty="0"/>
              <a:t>precisely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order…</a:t>
            </a:r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0D0FE10-767D-8B4C-914B-6ED41AE0B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2400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990CD-A5AC-3348-8ACC-648B2E8F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Logical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C31C7-B0BF-C84F-8EC0-DB9034DC1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Captures</a:t>
            </a:r>
            <a:r>
              <a:rPr lang="zh-CN" altLang="en-US" dirty="0"/>
              <a:t> </a:t>
            </a:r>
            <a:r>
              <a:rPr lang="en-US" altLang="zh-CN" dirty="0"/>
              <a:t>just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“happened-before”</a:t>
            </a:r>
            <a:r>
              <a:rPr lang="zh-CN" altLang="en-US" dirty="0"/>
              <a:t> </a:t>
            </a:r>
            <a:r>
              <a:rPr lang="en-US" altLang="zh-CN" dirty="0"/>
              <a:t>relationship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events</a:t>
            </a:r>
          </a:p>
          <a:p>
            <a:pPr lvl="1"/>
            <a:r>
              <a:rPr lang="en-US" altLang="zh-CN" dirty="0"/>
              <a:t>Discard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infinitesimal</a:t>
            </a:r>
            <a:r>
              <a:rPr lang="zh-CN" altLang="en-US" dirty="0"/>
              <a:t> </a:t>
            </a:r>
            <a:r>
              <a:rPr lang="en-US" altLang="zh-CN" dirty="0"/>
              <a:t>granularity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</a:p>
          <a:p>
            <a:pPr lvl="1"/>
            <a:r>
              <a:rPr lang="en-US" altLang="zh-CN" dirty="0"/>
              <a:t>Corresponds</a:t>
            </a:r>
            <a:r>
              <a:rPr lang="zh-CN" altLang="en-US" dirty="0"/>
              <a:t> </a:t>
            </a:r>
            <a:r>
              <a:rPr lang="en-US" altLang="zh-CN" dirty="0"/>
              <a:t>roughly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causality</a:t>
            </a:r>
          </a:p>
          <a:p>
            <a:r>
              <a:rPr lang="en-US" altLang="zh-CN" dirty="0"/>
              <a:t>Definition</a:t>
            </a:r>
            <a:r>
              <a:rPr lang="zh-CN" altLang="en-US" dirty="0"/>
              <a:t> </a:t>
            </a:r>
            <a:r>
              <a:rPr lang="en-US" altLang="zh-CN" dirty="0"/>
              <a:t>(-&gt;):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say</a:t>
            </a:r>
            <a:r>
              <a:rPr lang="zh-CN" altLang="en-US" dirty="0"/>
              <a:t> </a:t>
            </a:r>
            <a:r>
              <a:rPr lang="en-US" altLang="zh-CN" dirty="0"/>
              <a:t>e1-&gt;e2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e1</a:t>
            </a:r>
            <a:r>
              <a:rPr lang="zh-CN" altLang="en-US" dirty="0"/>
              <a:t> </a:t>
            </a:r>
            <a:r>
              <a:rPr lang="en-US" altLang="zh-CN" dirty="0"/>
              <a:t>happens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e2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F3E87-E984-0E46-8B88-EA34C8F03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550" y="3662363"/>
            <a:ext cx="8216900" cy="25146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24F6D8E-99E2-F247-8603-AE46D98A0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1145" y="5008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EA3DC-CCC3-F24C-96CD-90ABE5E7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Global</a:t>
            </a:r>
            <a:r>
              <a:rPr lang="zh-CN" altLang="en-US" dirty="0"/>
              <a:t> </a:t>
            </a:r>
            <a:r>
              <a:rPr lang="en-US" altLang="zh-CN" dirty="0"/>
              <a:t>Logical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2C140-FD3B-C745-A8C2-157463FF7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Definition</a:t>
            </a:r>
            <a:r>
              <a:rPr lang="zh-CN" altLang="en-US" dirty="0"/>
              <a:t> </a:t>
            </a:r>
            <a:r>
              <a:rPr lang="en-US" altLang="zh-CN" dirty="0"/>
              <a:t>(-&gt;):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define</a:t>
            </a:r>
            <a:r>
              <a:rPr lang="zh-CN" altLang="en-US" dirty="0"/>
              <a:t> </a:t>
            </a:r>
            <a:r>
              <a:rPr lang="en-US" altLang="zh-CN" dirty="0"/>
              <a:t>e-&gt;e’</a:t>
            </a:r>
            <a:r>
              <a:rPr lang="zh-CN" altLang="en-US" dirty="0"/>
              <a:t> </a:t>
            </a:r>
            <a:r>
              <a:rPr lang="en-US" altLang="zh-CN" dirty="0"/>
              <a:t>if…</a:t>
            </a:r>
          </a:p>
          <a:p>
            <a:pPr lvl="1"/>
            <a:r>
              <a:rPr lang="en-US" altLang="zh-CN" dirty="0"/>
              <a:t>Logical</a:t>
            </a:r>
            <a:r>
              <a:rPr lang="zh-CN" altLang="en-US" dirty="0"/>
              <a:t> </a:t>
            </a:r>
            <a:r>
              <a:rPr lang="en-US" altLang="zh-CN" dirty="0"/>
              <a:t>ordering:</a:t>
            </a:r>
            <a:r>
              <a:rPr lang="zh-CN" altLang="en-US" dirty="0"/>
              <a:t> </a:t>
            </a:r>
            <a:r>
              <a:rPr lang="en-US" altLang="zh-CN" dirty="0"/>
              <a:t>e-&gt;e’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e-&gt;e’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</a:p>
          <a:p>
            <a:pPr lvl="1"/>
            <a:r>
              <a:rPr lang="en-US" altLang="zh-CN" dirty="0"/>
              <a:t>Messages:</a:t>
            </a:r>
            <a:r>
              <a:rPr lang="zh-CN" altLang="en-US" dirty="0"/>
              <a:t> </a:t>
            </a:r>
            <a:r>
              <a:rPr lang="en-US" altLang="zh-CN" dirty="0"/>
              <a:t>send</a:t>
            </a:r>
            <a:r>
              <a:rPr lang="zh-CN" altLang="en-US" dirty="0"/>
              <a:t> </a:t>
            </a:r>
            <a:r>
              <a:rPr lang="en-US" altLang="zh-CN" dirty="0"/>
              <a:t>(m)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receive</a:t>
            </a:r>
            <a:r>
              <a:rPr lang="zh-CN" altLang="en-US" dirty="0"/>
              <a:t> </a:t>
            </a:r>
            <a:r>
              <a:rPr lang="en-US" altLang="zh-CN" dirty="0"/>
              <a:t>(m)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</a:p>
          <a:p>
            <a:pPr lvl="1"/>
            <a:r>
              <a:rPr lang="en-US" altLang="zh-CN" dirty="0"/>
              <a:t>Transitivity:</a:t>
            </a:r>
            <a:r>
              <a:rPr lang="zh-CN" altLang="en-US" dirty="0"/>
              <a:t> </a:t>
            </a:r>
            <a:r>
              <a:rPr lang="en-US" altLang="zh-CN" dirty="0"/>
              <a:t>e-&gt;e’‘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e-&gt;e’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e’-&gt;e’’</a:t>
            </a:r>
          </a:p>
          <a:p>
            <a:pPr lvl="1"/>
            <a:endParaRPr lang="en-US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say</a:t>
            </a:r>
            <a:r>
              <a:rPr lang="zh-CN" altLang="en-US" dirty="0"/>
              <a:t> </a:t>
            </a:r>
            <a:r>
              <a:rPr lang="en-US" altLang="zh-CN" dirty="0"/>
              <a:t>e</a:t>
            </a:r>
            <a:r>
              <a:rPr lang="zh-CN" altLang="en-US" dirty="0"/>
              <a:t> </a:t>
            </a:r>
            <a:r>
              <a:rPr lang="en-US" altLang="zh-CN" dirty="0"/>
              <a:t>happens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e’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e-&gt;e’</a:t>
            </a:r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4481DFE-4976-114D-9F0A-2A81C88CD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1352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4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C5F-1F01-154E-B83F-217AC147F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Concurrency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FA463-7748-0642-A6F3-B0E36BB2C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partial</a:t>
            </a:r>
            <a:r>
              <a:rPr lang="zh-CN" altLang="en-US" dirty="0"/>
              <a:t> </a:t>
            </a:r>
            <a:r>
              <a:rPr lang="en-US" altLang="zh-CN" dirty="0"/>
              <a:t>order</a:t>
            </a:r>
          </a:p>
          <a:p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events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unrelated</a:t>
            </a:r>
          </a:p>
          <a:p>
            <a:r>
              <a:rPr lang="en-US" altLang="zh-CN" dirty="0"/>
              <a:t>Definition</a:t>
            </a:r>
            <a:r>
              <a:rPr lang="zh-CN" altLang="en-US" dirty="0"/>
              <a:t> </a:t>
            </a:r>
            <a:r>
              <a:rPr lang="en-US" altLang="zh-CN" dirty="0"/>
              <a:t>(concurrency):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say</a:t>
            </a:r>
            <a:r>
              <a:rPr lang="zh-CN" altLang="en-US" dirty="0"/>
              <a:t> </a:t>
            </a:r>
            <a:r>
              <a:rPr lang="en-US" altLang="zh-CN" dirty="0"/>
              <a:t>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concurrent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e’</a:t>
            </a:r>
            <a:r>
              <a:rPr lang="zh-CN" altLang="en-US" dirty="0"/>
              <a:t> </a:t>
            </a:r>
            <a:r>
              <a:rPr lang="en-US" altLang="zh-CN" dirty="0"/>
              <a:t>(written</a:t>
            </a:r>
            <a:r>
              <a:rPr lang="zh-CN" altLang="en-US" dirty="0"/>
              <a:t> </a:t>
            </a:r>
            <a:r>
              <a:rPr lang="en-US" altLang="zh-CN" dirty="0"/>
              <a:t>e||e’)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neither</a:t>
            </a:r>
            <a:r>
              <a:rPr lang="zh-CN" altLang="en-US" dirty="0"/>
              <a:t> </a:t>
            </a:r>
            <a:r>
              <a:rPr lang="en-US" altLang="zh-CN" dirty="0"/>
              <a:t>e-&gt;e’</a:t>
            </a:r>
            <a:r>
              <a:rPr lang="zh-CN" altLang="en-US" dirty="0"/>
              <a:t> </a:t>
            </a:r>
            <a:r>
              <a:rPr lang="en-US" altLang="zh-CN" dirty="0"/>
              <a:t>nor</a:t>
            </a:r>
            <a:r>
              <a:rPr lang="zh-CN" altLang="en-US" dirty="0"/>
              <a:t> </a:t>
            </a:r>
            <a:r>
              <a:rPr lang="en-US" altLang="zh-CN" dirty="0"/>
              <a:t>e’-&gt;e</a:t>
            </a:r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133E085-5D4C-0346-9BAD-A74E67309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3889" y="7944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6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D5E3D-1E40-9B44-9307-2E42F7F40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revisited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F4C96-3DDD-5E47-9B78-9B133E02B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b="1" dirty="0"/>
              <a:t>Ten</a:t>
            </a:r>
            <a:r>
              <a:rPr lang="zh-CN" altLang="en-US" b="1" dirty="0"/>
              <a:t> </a:t>
            </a:r>
            <a:r>
              <a:rPr lang="en-US" altLang="zh-CN" b="1" dirty="0"/>
              <a:t>events</a:t>
            </a:r>
            <a:r>
              <a:rPr lang="zh-CN" altLang="en-US" b="1" dirty="0"/>
              <a:t> </a:t>
            </a:r>
            <a:r>
              <a:rPr lang="en-US" altLang="zh-CN" b="1" dirty="0"/>
              <a:t>(ordered</a:t>
            </a:r>
            <a:r>
              <a:rPr lang="zh-CN" altLang="en-US" b="1" dirty="0"/>
              <a:t> </a:t>
            </a:r>
            <a:r>
              <a:rPr lang="en-US" altLang="zh-CN" b="1" dirty="0"/>
              <a:t>by</a:t>
            </a:r>
            <a:r>
              <a:rPr lang="zh-CN" altLang="en-US" b="1" dirty="0"/>
              <a:t> </a:t>
            </a:r>
            <a:r>
              <a:rPr lang="en-US" altLang="zh-CN" b="1" dirty="0"/>
              <a:t>time)</a:t>
            </a:r>
          </a:p>
          <a:p>
            <a:r>
              <a:rPr lang="en-US" altLang="zh-CN" dirty="0"/>
              <a:t>E1.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(P)</a:t>
            </a:r>
            <a:r>
              <a:rPr lang="zh-CN" altLang="en-US" dirty="0"/>
              <a:t> </a:t>
            </a:r>
            <a:r>
              <a:rPr lang="en-US" altLang="zh-CN" dirty="0"/>
              <a:t>throws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r>
              <a:rPr lang="en-US" altLang="zh-CN" dirty="0"/>
              <a:t>E2.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r>
              <a:rPr lang="en-US" altLang="zh-CN" dirty="0"/>
              <a:t>E3.</a:t>
            </a:r>
            <a:r>
              <a:rPr lang="zh-CN" altLang="en-US" dirty="0"/>
              <a:t> </a:t>
            </a:r>
            <a:r>
              <a:rPr lang="en-US" altLang="zh-CN" dirty="0"/>
              <a:t>Batter</a:t>
            </a:r>
            <a:r>
              <a:rPr lang="zh-CN" altLang="en-US" dirty="0"/>
              <a:t> </a:t>
            </a:r>
            <a:r>
              <a:rPr lang="en-US" altLang="zh-CN" dirty="0"/>
              <a:t>(B)</a:t>
            </a:r>
            <a:r>
              <a:rPr lang="zh-CN" altLang="en-US" dirty="0"/>
              <a:t> </a:t>
            </a:r>
            <a:r>
              <a:rPr lang="en-US" altLang="zh-CN" dirty="0"/>
              <a:t>hits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</a:p>
          <a:p>
            <a:r>
              <a:rPr lang="en-US" altLang="zh-CN" dirty="0"/>
              <a:t>E4: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r>
              <a:rPr lang="en-US" altLang="zh-CN" dirty="0"/>
              <a:t>E5.</a:t>
            </a:r>
            <a:r>
              <a:rPr lang="zh-CN" altLang="en-US" dirty="0"/>
              <a:t> </a:t>
            </a:r>
            <a:r>
              <a:rPr lang="en-US" altLang="zh-CN" dirty="0"/>
              <a:t>Runner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r>
              <a:rPr lang="en-US" altLang="zh-CN" dirty="0"/>
              <a:t>E6.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</a:p>
          <a:p>
            <a:r>
              <a:rPr lang="en-US" altLang="zh-CN" dirty="0"/>
              <a:t>E7.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throws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r>
              <a:rPr lang="en-US" altLang="zh-CN" dirty="0"/>
              <a:t>E8.</a:t>
            </a:r>
            <a:r>
              <a:rPr lang="zh-CN" altLang="en-US" dirty="0"/>
              <a:t> </a:t>
            </a:r>
            <a:r>
              <a:rPr lang="en-US" altLang="zh-CN" dirty="0"/>
              <a:t>Runner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r>
              <a:rPr lang="en-US" altLang="zh-CN" dirty="0"/>
              <a:t>E9.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r>
              <a:rPr lang="en-US" altLang="zh-CN" dirty="0"/>
              <a:t>E10.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F30B5-F644-6B40-A4CB-88AB50D6F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531" y="3131831"/>
            <a:ext cx="6295701" cy="2496571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90D707D-6BD8-7541-BCE6-74FFBBAFE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4827" y="1351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3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89FB1-13AB-0441-A204-5C026EB16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revisited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1B53B-3D04-FD4D-AF34-B9C0C4DB2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E1-&gt;E2</a:t>
            </a:r>
          </a:p>
          <a:p>
            <a:pPr lvl="1"/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rule</a:t>
            </a:r>
          </a:p>
          <a:p>
            <a:r>
              <a:rPr lang="en-US" altLang="zh-CN" dirty="0"/>
              <a:t>E1-&gt;E10</a:t>
            </a:r>
          </a:p>
          <a:p>
            <a:pPr lvl="1"/>
            <a:r>
              <a:rPr lang="en-US" altLang="zh-CN" dirty="0"/>
              <a:t>E1-&gt;E2</a:t>
            </a:r>
          </a:p>
          <a:p>
            <a:pPr lvl="1"/>
            <a:r>
              <a:rPr lang="en-US" altLang="zh-CN" dirty="0"/>
              <a:t>E2-&gt;E4</a:t>
            </a:r>
          </a:p>
          <a:p>
            <a:pPr lvl="1"/>
            <a:r>
              <a:rPr lang="en-US" altLang="zh-CN" dirty="0"/>
              <a:t>E4-&gt;E10</a:t>
            </a:r>
          </a:p>
          <a:p>
            <a:pPr lvl="1"/>
            <a:r>
              <a:rPr lang="en-US" altLang="zh-CN" dirty="0"/>
              <a:t>Repeated</a:t>
            </a:r>
            <a:r>
              <a:rPr lang="zh-CN" altLang="en-US" dirty="0"/>
              <a:t> </a:t>
            </a:r>
            <a:r>
              <a:rPr lang="en-US" altLang="zh-CN" dirty="0"/>
              <a:t>transitivity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above</a:t>
            </a:r>
            <a:r>
              <a:rPr lang="zh-CN" altLang="en-US" dirty="0"/>
              <a:t> </a:t>
            </a:r>
            <a:r>
              <a:rPr lang="en-US" altLang="zh-CN" dirty="0"/>
              <a:t>relations</a:t>
            </a:r>
          </a:p>
          <a:p>
            <a:r>
              <a:rPr lang="en-US" altLang="zh-CN" dirty="0"/>
              <a:t>E8||E9</a:t>
            </a:r>
          </a:p>
          <a:p>
            <a:pPr lvl="1"/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-&gt;rules</a:t>
            </a:r>
            <a:r>
              <a:rPr lang="zh-CN" altLang="en-US" dirty="0"/>
              <a:t> </a:t>
            </a:r>
            <a:r>
              <a:rPr lang="en-US" altLang="zh-CN" dirty="0"/>
              <a:t>yields</a:t>
            </a:r>
            <a:r>
              <a:rPr lang="zh-CN" altLang="en-US" dirty="0"/>
              <a:t> </a:t>
            </a:r>
            <a:r>
              <a:rPr lang="en-US" altLang="zh-CN" dirty="0"/>
              <a:t>either</a:t>
            </a:r>
            <a:r>
              <a:rPr lang="zh-CN" altLang="en-US" dirty="0"/>
              <a:t> </a:t>
            </a:r>
            <a:r>
              <a:rPr lang="en-US" altLang="zh-CN" dirty="0"/>
              <a:t>E8-&gt;E9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E9-&gt;E8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574A7-692E-664A-A324-825B842D0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525" y="1690688"/>
            <a:ext cx="6295701" cy="2496571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0C82FEA-3A03-F54B-BBBE-6FB5389E2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9975" y="4040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3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1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DC50F-C6FF-0949-B725-EF646AF4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0630C-B462-D84C-95F4-6638675A4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</a:p>
          <a:p>
            <a:r>
              <a:rPr lang="en-US" altLang="zh-CN" dirty="0"/>
              <a:t>Synchronizing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</a:p>
          <a:p>
            <a:pPr lvl="1"/>
            <a:r>
              <a:rPr lang="en-US" altLang="zh-CN" dirty="0"/>
              <a:t>Cristian’s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Berkeley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</a:p>
          <a:p>
            <a:pPr lvl="1"/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(NTP)</a:t>
            </a:r>
          </a:p>
          <a:p>
            <a:r>
              <a:rPr lang="en-US" altLang="zh-CN" dirty="0"/>
              <a:t>Logical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</a:p>
          <a:p>
            <a:pPr lvl="1"/>
            <a:r>
              <a:rPr lang="en-US" altLang="zh-CN" dirty="0" err="1"/>
              <a:t>Lamport</a:t>
            </a:r>
            <a:r>
              <a:rPr lang="zh-CN" altLang="en-US" dirty="0"/>
              <a:t> </a:t>
            </a:r>
            <a:r>
              <a:rPr lang="en-US" altLang="zh-CN" dirty="0"/>
              <a:t>logical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</a:p>
          <a:p>
            <a:pPr lvl="1"/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643B8A7-EFD3-F743-9919-732EB5BE0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200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4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110C-27F5-494F-828B-E2FC72A0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Lamport</a:t>
            </a:r>
            <a:r>
              <a:rPr lang="zh-CN" altLang="en-US" dirty="0"/>
              <a:t> </a:t>
            </a:r>
            <a:r>
              <a:rPr lang="en-US" altLang="zh-CN" dirty="0"/>
              <a:t>Logical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0E246-24EF-AA4C-BAFC-E4D66BDBF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Lamport</a:t>
            </a:r>
            <a:r>
              <a:rPr lang="zh-CN" altLang="en-US" dirty="0"/>
              <a:t> </a:t>
            </a:r>
            <a:r>
              <a:rPr lang="en-US" altLang="zh-CN" dirty="0"/>
              <a:t>clock</a:t>
            </a:r>
            <a:r>
              <a:rPr lang="zh-CN" altLang="en-US" dirty="0"/>
              <a:t> </a:t>
            </a:r>
            <a:r>
              <a:rPr lang="en-US" altLang="zh-CN" dirty="0"/>
              <a:t>L</a:t>
            </a:r>
            <a:r>
              <a:rPr lang="zh-CN" altLang="en-US" dirty="0"/>
              <a:t> </a:t>
            </a:r>
            <a:r>
              <a:rPr lang="en-US" altLang="zh-CN" dirty="0"/>
              <a:t>assigns</a:t>
            </a:r>
            <a:r>
              <a:rPr lang="zh-CN" altLang="en-US" dirty="0"/>
              <a:t> </a:t>
            </a:r>
            <a:r>
              <a:rPr lang="en-US" altLang="zh-CN" dirty="0"/>
              <a:t>logical</a:t>
            </a:r>
            <a:r>
              <a:rPr lang="zh-CN" altLang="en-US" dirty="0"/>
              <a:t> </a:t>
            </a:r>
            <a:r>
              <a:rPr lang="en-US" altLang="zh-CN" dirty="0"/>
              <a:t>timestamps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events</a:t>
            </a:r>
            <a:r>
              <a:rPr lang="zh-CN" altLang="en-US" dirty="0"/>
              <a:t> </a:t>
            </a:r>
            <a:r>
              <a:rPr lang="en-US" altLang="zh-CN" dirty="0"/>
              <a:t>consistent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“happens</a:t>
            </a:r>
            <a:r>
              <a:rPr lang="zh-CN" altLang="en-US" dirty="0"/>
              <a:t> </a:t>
            </a:r>
            <a:r>
              <a:rPr lang="en-US" altLang="zh-CN" dirty="0"/>
              <a:t>before”</a:t>
            </a:r>
            <a:r>
              <a:rPr lang="zh-CN" altLang="en-US" dirty="0"/>
              <a:t> </a:t>
            </a:r>
            <a:r>
              <a:rPr lang="en-US" altLang="zh-CN" dirty="0"/>
              <a:t>ordering</a:t>
            </a:r>
          </a:p>
          <a:p>
            <a:pPr lvl="1"/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e-&gt;e’,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L(e)&lt;L(e’)</a:t>
            </a:r>
          </a:p>
          <a:p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converse</a:t>
            </a:r>
          </a:p>
          <a:p>
            <a:pPr lvl="1"/>
            <a:r>
              <a:rPr lang="en-US" altLang="zh-CN" dirty="0"/>
              <a:t>L(e)&lt;L(e’)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imply</a:t>
            </a:r>
            <a:r>
              <a:rPr lang="zh-CN" altLang="en-US" dirty="0"/>
              <a:t> </a:t>
            </a:r>
            <a:r>
              <a:rPr lang="en-US" altLang="zh-CN" dirty="0"/>
              <a:t>e-&gt;e’</a:t>
            </a:r>
          </a:p>
          <a:p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rules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concurrency</a:t>
            </a:r>
          </a:p>
          <a:p>
            <a:pPr lvl="1"/>
            <a:r>
              <a:rPr lang="en-US" altLang="zh-CN" dirty="0"/>
              <a:t>L(e)=L(e’)</a:t>
            </a:r>
            <a:r>
              <a:rPr lang="zh-CN" altLang="en-US" dirty="0"/>
              <a:t> </a:t>
            </a:r>
            <a:r>
              <a:rPr lang="en-US" altLang="zh-CN" dirty="0"/>
              <a:t>implies</a:t>
            </a:r>
            <a:r>
              <a:rPr lang="zh-CN" altLang="en-US" dirty="0"/>
              <a:t> </a:t>
            </a:r>
            <a:r>
              <a:rPr lang="en-US" altLang="zh-CN" dirty="0"/>
              <a:t>e||e’</a:t>
            </a:r>
            <a:r>
              <a:rPr lang="zh-CN" altLang="en-US" dirty="0"/>
              <a:t> </a:t>
            </a:r>
            <a:r>
              <a:rPr lang="en-US" altLang="zh-CN" dirty="0"/>
              <a:t>(for</a:t>
            </a:r>
            <a:r>
              <a:rPr lang="zh-CN" altLang="en-US" dirty="0"/>
              <a:t> </a:t>
            </a:r>
            <a:r>
              <a:rPr lang="en-US" altLang="zh-CN" dirty="0"/>
              <a:t>distinct</a:t>
            </a:r>
            <a:r>
              <a:rPr lang="zh-CN" altLang="en-US" dirty="0"/>
              <a:t> </a:t>
            </a:r>
            <a:r>
              <a:rPr lang="en-US" altLang="zh-CN" dirty="0" err="1"/>
              <a:t>e,e</a:t>
            </a:r>
            <a:r>
              <a:rPr lang="en-US" altLang="zh-CN" dirty="0"/>
              <a:t>’)</a:t>
            </a:r>
          </a:p>
          <a:p>
            <a:pPr lvl="1"/>
            <a:r>
              <a:rPr lang="en-US" altLang="zh-CN" dirty="0"/>
              <a:t>E||e’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imply</a:t>
            </a:r>
            <a:r>
              <a:rPr lang="zh-CN" altLang="en-US" dirty="0"/>
              <a:t> </a:t>
            </a:r>
            <a:r>
              <a:rPr lang="en-US" altLang="zh-CN" dirty="0"/>
              <a:t>L(e)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L(e’)</a:t>
            </a:r>
          </a:p>
          <a:p>
            <a:r>
              <a:rPr lang="en-US" altLang="zh-CN" dirty="0" err="1"/>
              <a:t>Lamport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arbitrarily</a:t>
            </a:r>
            <a:r>
              <a:rPr lang="zh-CN" altLang="en-US" dirty="0"/>
              <a:t> </a:t>
            </a:r>
            <a:r>
              <a:rPr lang="en-US" altLang="zh-CN" dirty="0"/>
              <a:t>order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concurrent</a:t>
            </a:r>
            <a:r>
              <a:rPr lang="zh-CN" altLang="en-US" dirty="0"/>
              <a:t> </a:t>
            </a:r>
            <a:r>
              <a:rPr lang="en-US" altLang="zh-CN" dirty="0"/>
              <a:t>events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63AE6-A64C-5F46-8DCF-C85DBE19A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893" y="2539198"/>
            <a:ext cx="2057400" cy="1962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11F1ED-1004-F54C-8627-5155929DEB94}"/>
              </a:ext>
            </a:extLst>
          </p:cNvPr>
          <p:cNvSpPr txBox="1"/>
          <p:nvPr/>
        </p:nvSpPr>
        <p:spPr>
          <a:xfrm>
            <a:off x="9553093" y="4668202"/>
            <a:ext cx="1947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Leslie</a:t>
            </a:r>
            <a:r>
              <a:rPr lang="zh-CN" altLang="en-US" dirty="0"/>
              <a:t> </a:t>
            </a:r>
            <a:r>
              <a:rPr lang="en-US" altLang="zh-CN" dirty="0" err="1"/>
              <a:t>Lamport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2013</a:t>
            </a:r>
            <a:r>
              <a:rPr lang="zh-CN" altLang="en-US" dirty="0"/>
              <a:t> </a:t>
            </a:r>
            <a:r>
              <a:rPr lang="en-US" altLang="zh-CN" dirty="0"/>
              <a:t>Turing</a:t>
            </a:r>
            <a:r>
              <a:rPr lang="zh-CN" altLang="en-US" dirty="0"/>
              <a:t> </a:t>
            </a:r>
            <a:r>
              <a:rPr lang="en-US" altLang="zh-CN" dirty="0"/>
              <a:t>Award</a:t>
            </a:r>
            <a:endParaRPr lang="en-US" dirty="0"/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8C031F2-F691-3D4D-97BE-4F118EC66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7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CE3AB-266B-4148-A044-88496F6FE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Lamport’s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2A661-0038-F44F-BC96-F3C2588C2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process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keeps a local clock, </a:t>
            </a:r>
            <a:r>
              <a:rPr lang="en-US" i="1" dirty="0"/>
              <a:t>Li </a:t>
            </a:r>
            <a:endParaRPr lang="en-US" dirty="0"/>
          </a:p>
          <a:p>
            <a:r>
              <a:rPr lang="en-US" dirty="0"/>
              <a:t>Three rules: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At process </a:t>
            </a:r>
            <a:r>
              <a:rPr lang="en-US" i="1" dirty="0" err="1"/>
              <a:t>i</a:t>
            </a:r>
            <a:r>
              <a:rPr lang="en-US" dirty="0"/>
              <a:t>, increment </a:t>
            </a:r>
            <a:r>
              <a:rPr lang="en-US" i="1" dirty="0"/>
              <a:t>Li </a:t>
            </a:r>
            <a:r>
              <a:rPr lang="en-US" dirty="0"/>
              <a:t>before each event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To send a message </a:t>
            </a:r>
            <a:r>
              <a:rPr lang="en-US" i="1" dirty="0"/>
              <a:t>m </a:t>
            </a:r>
            <a:r>
              <a:rPr lang="en-US" dirty="0"/>
              <a:t>at process </a:t>
            </a:r>
            <a:r>
              <a:rPr lang="en-US" i="1" dirty="0" err="1"/>
              <a:t>i</a:t>
            </a:r>
            <a:r>
              <a:rPr lang="en-US" dirty="0"/>
              <a:t>, apply rule 1 and then include the current local time in the message: i.e., </a:t>
            </a:r>
            <a:r>
              <a:rPr lang="en-US" i="1" dirty="0"/>
              <a:t>send(</a:t>
            </a:r>
            <a:r>
              <a:rPr lang="en-US" i="1" dirty="0" err="1"/>
              <a:t>m,Li</a:t>
            </a:r>
            <a:r>
              <a:rPr lang="en-US" i="1" dirty="0"/>
              <a:t>) 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To receive a message </a:t>
            </a:r>
            <a:r>
              <a:rPr lang="en-US" i="1" dirty="0"/>
              <a:t>(</a:t>
            </a:r>
            <a:r>
              <a:rPr lang="en-US" i="1" dirty="0" err="1"/>
              <a:t>m,t</a:t>
            </a:r>
            <a:r>
              <a:rPr lang="en-US" i="1" dirty="0"/>
              <a:t>) </a:t>
            </a:r>
            <a:r>
              <a:rPr lang="en-US" dirty="0"/>
              <a:t>at process </a:t>
            </a:r>
            <a:r>
              <a:rPr lang="en-US" i="1" dirty="0"/>
              <a:t>j</a:t>
            </a:r>
            <a:r>
              <a:rPr lang="en-US" dirty="0"/>
              <a:t>, set </a:t>
            </a:r>
            <a:r>
              <a:rPr lang="en-US" i="1" dirty="0" err="1"/>
              <a:t>Lj</a:t>
            </a:r>
            <a:r>
              <a:rPr lang="en-US" i="1" dirty="0"/>
              <a:t> = max(</a:t>
            </a:r>
            <a:r>
              <a:rPr lang="en-US" i="1" dirty="0" err="1"/>
              <a:t>Lj,t</a:t>
            </a:r>
            <a:r>
              <a:rPr lang="en-US" i="1" dirty="0"/>
              <a:t>) </a:t>
            </a:r>
            <a:r>
              <a:rPr lang="en-US" dirty="0"/>
              <a:t>and then apply rule 1 before time-stamping the receive event </a:t>
            </a:r>
          </a:p>
          <a:p>
            <a:r>
              <a:rPr lang="en-US" dirty="0"/>
              <a:t>The global time </a:t>
            </a:r>
            <a:r>
              <a:rPr lang="en-US" i="1" dirty="0"/>
              <a:t>L(e) </a:t>
            </a:r>
            <a:r>
              <a:rPr lang="en-US" dirty="0"/>
              <a:t>of an event </a:t>
            </a:r>
            <a:r>
              <a:rPr lang="en-US" i="1" dirty="0"/>
              <a:t>e </a:t>
            </a:r>
            <a:r>
              <a:rPr lang="en-US" dirty="0"/>
              <a:t>is just its local time</a:t>
            </a:r>
            <a:br>
              <a:rPr lang="en-US" dirty="0"/>
            </a:br>
            <a:r>
              <a:rPr lang="en-US" dirty="0"/>
              <a:t>– For an event </a:t>
            </a:r>
            <a:r>
              <a:rPr lang="en-US" i="1" dirty="0"/>
              <a:t>e </a:t>
            </a:r>
            <a:r>
              <a:rPr lang="en-US" dirty="0"/>
              <a:t>at process </a:t>
            </a:r>
            <a:r>
              <a:rPr lang="en-US" i="1" dirty="0" err="1"/>
              <a:t>i</a:t>
            </a:r>
            <a:r>
              <a:rPr lang="en-US" dirty="0"/>
              <a:t>, </a:t>
            </a:r>
            <a:r>
              <a:rPr lang="en-US" i="1" dirty="0"/>
              <a:t>L(e) = Li(e) </a:t>
            </a:r>
            <a:endParaRPr lang="en-US" dirty="0"/>
          </a:p>
          <a:p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40AD1B9-E9B4-7E4A-A052-108654DE0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2579" y="11727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4E73-0F3C-B848-AC5B-26A24DD6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Lamport’s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32B6-6847-494A-8952-511105E32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Initializing each local clock to 0, we get </a:t>
            </a:r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L0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L1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plate</a:t>
            </a:r>
            <a:r>
              <a:rPr lang="zh-CN" altLang="en-US" dirty="0"/>
              <a:t> </a:t>
            </a:r>
            <a:r>
              <a:rPr lang="en-US" altLang="zh-CN" dirty="0"/>
              <a:t>L2=0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L3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</a:p>
          <a:p>
            <a:endParaRPr lang="en-US" dirty="0"/>
          </a:p>
          <a:p>
            <a:r>
              <a:rPr lang="en-US" altLang="zh-CN" dirty="0"/>
              <a:t>E1.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(P)</a:t>
            </a:r>
            <a:r>
              <a:rPr lang="zh-CN" altLang="en-US" dirty="0"/>
              <a:t> </a:t>
            </a:r>
            <a:r>
              <a:rPr lang="en-US" altLang="zh-CN" dirty="0"/>
              <a:t>throws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r>
              <a:rPr lang="en-US" altLang="zh-CN" dirty="0"/>
              <a:t>E2.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8DA1C0-823B-D34B-9EDC-8271A8E1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525" y="2753008"/>
            <a:ext cx="6295701" cy="2496571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CF88D27-4C00-C345-A431-690E8CA42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2373" y="18052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6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4E73-0F3C-B848-AC5B-26A24DD6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Lamport’s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32B6-6847-494A-8952-511105E32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E1.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(P)</a:t>
            </a:r>
            <a:r>
              <a:rPr lang="zh-CN" altLang="en-US" dirty="0"/>
              <a:t> </a:t>
            </a:r>
            <a:r>
              <a:rPr lang="en-US" altLang="zh-CN" dirty="0"/>
              <a:t>throws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r>
              <a:rPr lang="en-US" altLang="zh-CN" dirty="0"/>
              <a:t>E2.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L0(E1)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0-&gt;1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L1=0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plate</a:t>
            </a:r>
            <a:r>
              <a:rPr lang="zh-CN" altLang="en-US" dirty="0"/>
              <a:t> </a:t>
            </a:r>
            <a:r>
              <a:rPr lang="en-US" altLang="zh-CN" dirty="0"/>
              <a:t>L2(E2)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L(E1)+1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L3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</a:p>
          <a:p>
            <a:endParaRPr lang="en-US" dirty="0"/>
          </a:p>
          <a:p>
            <a:r>
              <a:rPr lang="en-US" altLang="zh-CN" dirty="0"/>
              <a:t>E3.</a:t>
            </a:r>
            <a:r>
              <a:rPr lang="zh-CN" altLang="en-US" dirty="0"/>
              <a:t> </a:t>
            </a:r>
            <a:r>
              <a:rPr lang="en-US" altLang="zh-CN" dirty="0"/>
              <a:t>Batter</a:t>
            </a:r>
            <a:r>
              <a:rPr lang="zh-CN" altLang="en-US" dirty="0"/>
              <a:t> </a:t>
            </a:r>
            <a:r>
              <a:rPr lang="en-US" altLang="zh-CN" dirty="0"/>
              <a:t>(B)</a:t>
            </a:r>
            <a:r>
              <a:rPr lang="zh-CN" altLang="en-US" dirty="0"/>
              <a:t> </a:t>
            </a:r>
            <a:r>
              <a:rPr lang="en-US" altLang="zh-CN" dirty="0"/>
              <a:t>hits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86BEE-F3AF-784F-A58E-6E3E516E8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548" y="2655025"/>
            <a:ext cx="5520993" cy="2570118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1BE9064-6782-3740-B301-FCFBD34B6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7653" y="28334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5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4E73-0F3C-B848-AC5B-26A24DD6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Lamport’s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32B6-6847-494A-8952-511105E32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E3.</a:t>
            </a:r>
            <a:r>
              <a:rPr lang="zh-CN" altLang="en-US" dirty="0"/>
              <a:t> </a:t>
            </a:r>
            <a:r>
              <a:rPr lang="en-US" altLang="zh-CN" dirty="0"/>
              <a:t>Batter</a:t>
            </a:r>
            <a:r>
              <a:rPr lang="zh-CN" altLang="en-US" dirty="0"/>
              <a:t> </a:t>
            </a:r>
            <a:r>
              <a:rPr lang="en-US" altLang="zh-CN" dirty="0"/>
              <a:t>(B)</a:t>
            </a:r>
            <a:r>
              <a:rPr lang="zh-CN" altLang="en-US" dirty="0"/>
              <a:t> </a:t>
            </a:r>
            <a:r>
              <a:rPr lang="en-US" altLang="zh-CN" dirty="0"/>
              <a:t>hits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L0(E1)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L1=0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plate</a:t>
            </a:r>
            <a:r>
              <a:rPr lang="zh-CN" altLang="en-US" dirty="0"/>
              <a:t> </a:t>
            </a:r>
            <a:r>
              <a:rPr lang="en-US" altLang="zh-CN" dirty="0"/>
              <a:t>L2(E3)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L(E2)+1=3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L3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</a:p>
          <a:p>
            <a:endParaRPr lang="en-US" dirty="0"/>
          </a:p>
          <a:p>
            <a:r>
              <a:rPr lang="en-US" altLang="zh-CN" dirty="0"/>
              <a:t>E4: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60552-EC44-0F49-8EFD-54CC90F54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291" y="2537459"/>
            <a:ext cx="5633237" cy="2622369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FD8ED5A-185E-914A-9D2B-FEDFEF52B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7763" y="27808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4E73-0F3C-B848-AC5B-26A24DD6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Lamport’s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32B6-6847-494A-8952-511105E32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E4: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L0(E1)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L1=0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plate</a:t>
            </a:r>
            <a:r>
              <a:rPr lang="zh-CN" altLang="en-US" dirty="0"/>
              <a:t> </a:t>
            </a:r>
            <a:r>
              <a:rPr lang="en-US" altLang="zh-CN" dirty="0"/>
              <a:t>L2(E4)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L(E3)+1=4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L3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</a:p>
          <a:p>
            <a:endParaRPr lang="en-US" dirty="0"/>
          </a:p>
          <a:p>
            <a:r>
              <a:rPr lang="en-US" altLang="zh-CN" dirty="0"/>
              <a:t>E5.</a:t>
            </a:r>
            <a:r>
              <a:rPr lang="zh-CN" altLang="en-US" dirty="0"/>
              <a:t> </a:t>
            </a:r>
            <a:r>
              <a:rPr lang="en-US" altLang="zh-CN" dirty="0"/>
              <a:t>Runner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D7DB72-3933-524D-A488-E42D63253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479" y="2537459"/>
            <a:ext cx="5577117" cy="2596244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233E8A5-9839-7845-A6D9-4CC0B1158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3883" y="25505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0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4E73-0F3C-B848-AC5B-26A24DD6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Lamport’s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32B6-6847-494A-8952-511105E32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E5.</a:t>
            </a:r>
            <a:r>
              <a:rPr lang="zh-CN" altLang="en-US" dirty="0"/>
              <a:t> </a:t>
            </a:r>
            <a:r>
              <a:rPr lang="en-US" altLang="zh-CN" dirty="0"/>
              <a:t>Runner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L0(E1)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L1=0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plate</a:t>
            </a:r>
            <a:r>
              <a:rPr lang="zh-CN" altLang="en-US" dirty="0"/>
              <a:t> </a:t>
            </a:r>
            <a:r>
              <a:rPr lang="en-US" altLang="zh-CN" dirty="0"/>
              <a:t>L2(E4)=4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L3(E5)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0+1=1</a:t>
            </a:r>
          </a:p>
          <a:p>
            <a:endParaRPr lang="en-US" dirty="0"/>
          </a:p>
          <a:p>
            <a:r>
              <a:rPr lang="en-US" altLang="zh-CN" dirty="0"/>
              <a:t>E6.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7C036-7D6B-1049-BED9-312178AB2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222" y="2532198"/>
            <a:ext cx="5617827" cy="2954202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2BB7164-97DB-D349-92FE-B9C122D94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648" y="28544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4E73-0F3C-B848-AC5B-26A24DD6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Lamport’s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32B6-6847-494A-8952-511105E32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E6.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L0(E6)=L(E3)+1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L1=0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plate</a:t>
            </a:r>
            <a:r>
              <a:rPr lang="zh-CN" altLang="en-US" dirty="0"/>
              <a:t> </a:t>
            </a:r>
            <a:r>
              <a:rPr lang="en-US" altLang="zh-CN" dirty="0"/>
              <a:t>L2(E4)=4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L3(E5)</a:t>
            </a:r>
            <a:r>
              <a:rPr lang="zh-CN" altLang="en-US" dirty="0"/>
              <a:t> </a:t>
            </a:r>
            <a:r>
              <a:rPr lang="en-US" altLang="zh-CN" dirty="0"/>
              <a:t>=1</a:t>
            </a:r>
          </a:p>
          <a:p>
            <a:endParaRPr lang="en-US" dirty="0"/>
          </a:p>
          <a:p>
            <a:r>
              <a:rPr lang="en-US" altLang="zh-CN" dirty="0"/>
              <a:t>E7.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throws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E05817-9CE4-8544-9566-1A97C0172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217" y="2440758"/>
            <a:ext cx="5568144" cy="2928076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5340F39-A547-AD4C-AE6D-E9A210E4F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5724" y="16621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3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4E73-0F3C-B848-AC5B-26A24DD6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Lamport’s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32B6-6847-494A-8952-511105E32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E7.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throws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L0(E7)=L(E6)+1=5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L1=0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plate</a:t>
            </a:r>
            <a:r>
              <a:rPr lang="zh-CN" altLang="en-US" dirty="0"/>
              <a:t> </a:t>
            </a:r>
            <a:r>
              <a:rPr lang="en-US" altLang="zh-CN" dirty="0"/>
              <a:t>L2(E4)=4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L3(E5)</a:t>
            </a:r>
            <a:r>
              <a:rPr lang="zh-CN" altLang="en-US" dirty="0"/>
              <a:t> </a:t>
            </a:r>
            <a:r>
              <a:rPr lang="en-US" altLang="zh-CN" dirty="0"/>
              <a:t>=1</a:t>
            </a:r>
          </a:p>
          <a:p>
            <a:endParaRPr lang="en-US" altLang="zh-CN" dirty="0"/>
          </a:p>
          <a:p>
            <a:r>
              <a:rPr lang="en-US" altLang="zh-CN" dirty="0"/>
              <a:t>E8.</a:t>
            </a:r>
            <a:r>
              <a:rPr lang="zh-CN" altLang="en-US" dirty="0"/>
              <a:t> </a:t>
            </a:r>
            <a:r>
              <a:rPr lang="en-US" altLang="zh-CN" dirty="0"/>
              <a:t>Runner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endParaRPr lang="en-US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824FA-AABA-B745-8ED2-71E243BBD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153" y="2493008"/>
            <a:ext cx="5404395" cy="2841966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6F8F23A-18BC-814D-BD41-796C7FEE3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1655" y="16723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2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4E73-0F3C-B848-AC5B-26A24DD6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Lamport’s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32B6-6847-494A-8952-511105E32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E8.</a:t>
            </a:r>
            <a:r>
              <a:rPr lang="zh-CN" altLang="en-US" dirty="0"/>
              <a:t> </a:t>
            </a:r>
            <a:r>
              <a:rPr lang="en-US" altLang="zh-CN" dirty="0"/>
              <a:t>Runner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L0(E7)=5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L1=0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plate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L2(E4)=4</a:t>
            </a:r>
          </a:p>
          <a:p>
            <a:pPr lvl="1"/>
            <a:r>
              <a:rPr lang="en-US" altLang="zh-CN" dirty="0"/>
              <a:t>L(E5)=1</a:t>
            </a:r>
          </a:p>
          <a:p>
            <a:pPr lvl="1"/>
            <a:r>
              <a:rPr lang="en-US" altLang="zh-CN" dirty="0"/>
              <a:t>L(E8)=max(L)+1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5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L3(E5)</a:t>
            </a:r>
            <a:r>
              <a:rPr lang="zh-CN" altLang="en-US" dirty="0"/>
              <a:t> </a:t>
            </a:r>
            <a:r>
              <a:rPr lang="en-US" altLang="zh-CN" dirty="0"/>
              <a:t>=1</a:t>
            </a:r>
          </a:p>
          <a:p>
            <a:endParaRPr lang="en-US" altLang="zh-CN" dirty="0"/>
          </a:p>
          <a:p>
            <a:r>
              <a:rPr lang="en-US" altLang="zh-CN" dirty="0"/>
              <a:t>E9.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endParaRPr lang="en-US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72BCF-2C2B-7C4C-9FDA-7CE46373A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646" y="2270941"/>
            <a:ext cx="5866234" cy="3084830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B4C3EB9-A125-DD49-8A87-594411045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2841" y="3000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4DD1-E3BD-1B47-881B-09E727201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Global</a:t>
            </a:r>
            <a:r>
              <a:rPr lang="zh-CN" altLang="en-US" dirty="0"/>
              <a:t> </a:t>
            </a:r>
            <a:r>
              <a:rPr lang="en-US" altLang="zh-CN" dirty="0"/>
              <a:t>Timing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22820-2489-6048-8A09-026CD44AC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Why?</a:t>
            </a:r>
          </a:p>
          <a:p>
            <a:pPr lvl="1"/>
            <a:r>
              <a:rPr lang="en-US" altLang="zh-CN" dirty="0"/>
              <a:t>Airplane</a:t>
            </a:r>
            <a:r>
              <a:rPr lang="zh-CN" altLang="en-US" dirty="0"/>
              <a:t> </a:t>
            </a:r>
            <a:r>
              <a:rPr lang="en-US" altLang="zh-CN" dirty="0"/>
              <a:t>check-in,</a:t>
            </a:r>
            <a:r>
              <a:rPr lang="zh-CN" altLang="en-US" dirty="0"/>
              <a:t> </a:t>
            </a:r>
            <a:r>
              <a:rPr lang="en-US" altLang="zh-CN" dirty="0"/>
              <a:t>who</a:t>
            </a:r>
            <a:r>
              <a:rPr lang="zh-CN" altLang="en-US" dirty="0"/>
              <a:t> </a:t>
            </a:r>
            <a:r>
              <a:rPr lang="en-US" altLang="zh-CN" dirty="0"/>
              <a:t>got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seat?</a:t>
            </a:r>
          </a:p>
          <a:p>
            <a:pPr lvl="1"/>
            <a:r>
              <a:rPr lang="en-US" altLang="zh-CN" dirty="0"/>
              <a:t>Who</a:t>
            </a:r>
            <a:r>
              <a:rPr lang="zh-CN" altLang="en-US" dirty="0"/>
              <a:t> </a:t>
            </a:r>
            <a:r>
              <a:rPr lang="en-US" altLang="zh-CN" dirty="0"/>
              <a:t>submitted</a:t>
            </a:r>
            <a:r>
              <a:rPr lang="zh-CN" altLang="en-US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auction</a:t>
            </a:r>
            <a:r>
              <a:rPr lang="zh-CN" altLang="en-US" dirty="0"/>
              <a:t> </a:t>
            </a:r>
            <a:r>
              <a:rPr lang="en-US" altLang="zh-CN" dirty="0"/>
              <a:t>bid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deadline?</a:t>
            </a:r>
          </a:p>
          <a:p>
            <a:pPr lvl="1"/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file</a:t>
            </a:r>
            <a:r>
              <a:rPr lang="zh-CN" altLang="en-US" dirty="0"/>
              <a:t> </a:t>
            </a:r>
            <a:r>
              <a:rPr lang="en-US" altLang="zh-CN" dirty="0"/>
              <a:t>servers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update</a:t>
            </a:r>
            <a:r>
              <a:rPr lang="zh-CN" altLang="en-US" dirty="0"/>
              <a:t> </a:t>
            </a:r>
            <a:r>
              <a:rPr lang="en-US" altLang="zh-CN" dirty="0"/>
              <a:t>requests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file,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order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those</a:t>
            </a:r>
            <a:r>
              <a:rPr lang="zh-CN" altLang="en-US" dirty="0"/>
              <a:t> </a:t>
            </a:r>
            <a:r>
              <a:rPr lang="en-US" altLang="zh-CN" dirty="0"/>
              <a:t>requests?</a:t>
            </a:r>
          </a:p>
          <a:p>
            <a:pPr lvl="1"/>
            <a:r>
              <a:rPr lang="en-US" altLang="zh-CN" dirty="0"/>
              <a:t>Think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collaborative</a:t>
            </a:r>
            <a:r>
              <a:rPr lang="zh-CN" altLang="en-US" dirty="0"/>
              <a:t> </a:t>
            </a:r>
            <a:r>
              <a:rPr lang="en-US" altLang="zh-CN" dirty="0"/>
              <a:t>writing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globally</a:t>
            </a:r>
            <a:r>
              <a:rPr lang="zh-CN" altLang="en-US" dirty="0"/>
              <a:t> </a:t>
            </a:r>
            <a:r>
              <a:rPr lang="en-US" altLang="zh-CN" dirty="0"/>
              <a:t>consistent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standard</a:t>
            </a:r>
            <a:r>
              <a:rPr lang="zh-CN" altLang="en-US" dirty="0"/>
              <a:t> </a:t>
            </a:r>
            <a:r>
              <a:rPr lang="en-US" altLang="zh-CN" dirty="0"/>
              <a:t>would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ideal</a:t>
            </a:r>
          </a:p>
          <a:p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impossible</a:t>
            </a:r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3F106B3-53A0-0747-A4C3-D204585B9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5724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8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4E73-0F3C-B848-AC5B-26A24DD6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Lamport’s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32B6-6847-494A-8952-511105E32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E9.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L0(E7)=5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L1=0</a:t>
            </a:r>
          </a:p>
          <a:p>
            <a:pPr lvl="1"/>
            <a:r>
              <a:rPr lang="en-US" altLang="zh-CN" dirty="0"/>
              <a:t>L(E7)=5</a:t>
            </a:r>
          </a:p>
          <a:p>
            <a:pPr lvl="1"/>
            <a:r>
              <a:rPr lang="en-US" altLang="zh-CN" dirty="0"/>
              <a:t>L1(E9)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L(E7)+1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plate</a:t>
            </a:r>
            <a:r>
              <a:rPr lang="zh-CN" altLang="en-US" dirty="0"/>
              <a:t> </a:t>
            </a:r>
            <a:r>
              <a:rPr lang="en-US" altLang="zh-CN" dirty="0"/>
              <a:t>L(E8)=</a:t>
            </a:r>
            <a:r>
              <a:rPr lang="zh-CN" altLang="en-US" dirty="0"/>
              <a:t> </a:t>
            </a:r>
            <a:r>
              <a:rPr lang="en-US" altLang="zh-CN" dirty="0"/>
              <a:t>5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L3(E5)</a:t>
            </a:r>
            <a:r>
              <a:rPr lang="zh-CN" altLang="en-US" dirty="0"/>
              <a:t> </a:t>
            </a:r>
            <a:r>
              <a:rPr lang="en-US" altLang="zh-CN" dirty="0"/>
              <a:t>=1</a:t>
            </a:r>
          </a:p>
          <a:p>
            <a:endParaRPr lang="en-US" altLang="zh-CN" dirty="0"/>
          </a:p>
          <a:p>
            <a:r>
              <a:rPr lang="en-US" altLang="zh-CN" dirty="0"/>
              <a:t>E10.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2F14D-4BF9-C34B-880B-B446CAD63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563" y="2458878"/>
            <a:ext cx="5866237" cy="3084831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5D9BB59-0373-E349-8FEB-81615D469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8869" y="29280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6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4E73-0F3C-B848-AC5B-26A24DD6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Lamport’s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32B6-6847-494A-8952-511105E32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E10.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endParaRPr lang="en-US" dirty="0"/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L0(E7)=5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L1(E10)=L(E9)+1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7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plate</a:t>
            </a:r>
            <a:r>
              <a:rPr lang="zh-CN" altLang="en-US" dirty="0"/>
              <a:t> </a:t>
            </a:r>
            <a:r>
              <a:rPr lang="en-US" altLang="zh-CN" dirty="0"/>
              <a:t>L(E8)=</a:t>
            </a:r>
            <a:r>
              <a:rPr lang="zh-CN" altLang="en-US" dirty="0"/>
              <a:t> </a:t>
            </a:r>
            <a:r>
              <a:rPr lang="en-US" altLang="zh-CN" dirty="0"/>
              <a:t>5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L3(E5)</a:t>
            </a:r>
            <a:r>
              <a:rPr lang="zh-CN" altLang="en-US" dirty="0"/>
              <a:t> </a:t>
            </a:r>
            <a:r>
              <a:rPr lang="en-US" altLang="zh-CN" dirty="0"/>
              <a:t>=1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1D27E4-9085-D847-9033-B94410DEA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297" y="2440758"/>
            <a:ext cx="5584730" cy="2862761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FCC3C96-3053-534A-9ED3-13497E909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3462" y="23803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1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93C32-B3CE-AE4A-9748-12043564D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Lamport’s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21BE-5F2E-C34D-9ED1-AA15CC275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Initializing each local clock to 0, we get </a:t>
            </a:r>
          </a:p>
          <a:p>
            <a:r>
              <a:rPr lang="en-US" i="1" dirty="0"/>
              <a:t>L(e1) = 1 </a:t>
            </a:r>
            <a:r>
              <a:rPr lang="en-US" dirty="0"/>
              <a:t>(pitcher throws ball to home) </a:t>
            </a:r>
          </a:p>
          <a:p>
            <a:r>
              <a:rPr lang="en-US" i="1" dirty="0"/>
              <a:t>L(e2) = 2 </a:t>
            </a:r>
            <a:r>
              <a:rPr lang="en-US" dirty="0"/>
              <a:t>(ball arrives at home)</a:t>
            </a:r>
          </a:p>
          <a:p>
            <a:r>
              <a:rPr lang="en-US" i="1" dirty="0"/>
              <a:t>L(e3) = 3 </a:t>
            </a:r>
            <a:r>
              <a:rPr lang="en-US" dirty="0"/>
              <a:t>(batter hits ball to pitcher) </a:t>
            </a:r>
          </a:p>
          <a:p>
            <a:r>
              <a:rPr lang="en-US" i="1" dirty="0"/>
              <a:t>L(e4) = 4 </a:t>
            </a:r>
            <a:r>
              <a:rPr lang="en-US" dirty="0"/>
              <a:t>(batter runs to first base) </a:t>
            </a:r>
          </a:p>
          <a:p>
            <a:r>
              <a:rPr lang="en-US" i="1" dirty="0"/>
              <a:t>L(e5) = 1 </a:t>
            </a:r>
            <a:r>
              <a:rPr lang="en-US" dirty="0"/>
              <a:t>(runner runs to home) </a:t>
            </a:r>
          </a:p>
          <a:p>
            <a:r>
              <a:rPr lang="en-US" i="1" dirty="0"/>
              <a:t>L(e6) = 4 </a:t>
            </a:r>
            <a:r>
              <a:rPr lang="en-US" dirty="0"/>
              <a:t>(ball arrives at pitcher)</a:t>
            </a:r>
          </a:p>
          <a:p>
            <a:r>
              <a:rPr lang="en-US" i="1" dirty="0"/>
              <a:t>L(e7) = 5 </a:t>
            </a:r>
            <a:r>
              <a:rPr lang="en-US" dirty="0"/>
              <a:t>(pitcher throws ball to first base) </a:t>
            </a:r>
          </a:p>
          <a:p>
            <a:r>
              <a:rPr lang="en-US" i="1" dirty="0"/>
              <a:t>L(e8) = 5 </a:t>
            </a:r>
            <a:r>
              <a:rPr lang="en-US" dirty="0"/>
              <a:t>(runner arrives at home)</a:t>
            </a:r>
          </a:p>
          <a:p>
            <a:r>
              <a:rPr lang="en-US" i="1" dirty="0"/>
              <a:t>L(e9) = 6 </a:t>
            </a:r>
            <a:r>
              <a:rPr lang="en-US" dirty="0"/>
              <a:t>(ball arrives at first base)</a:t>
            </a:r>
          </a:p>
          <a:p>
            <a:r>
              <a:rPr lang="en-US" i="1" dirty="0"/>
              <a:t>L(e10) = 7 </a:t>
            </a:r>
            <a:r>
              <a:rPr lang="en-US" dirty="0"/>
              <a:t>(batter arrives at first base)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3AFBE02-BFA3-8745-8CD1-AB4DB9EBA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3793" y="29385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5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89FB1-13AB-0441-A204-5C026EB16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Ok,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get?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1B53B-3D04-FD4D-AF34-B9C0C4DB2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530"/>
            <a:ext cx="10515600" cy="4351338"/>
          </a:xfrm>
        </p:spPr>
        <p:txBody>
          <a:bodyPr/>
          <a:lstStyle/>
          <a:p>
            <a:r>
              <a:rPr lang="en-US" altLang="zh-CN" dirty="0"/>
              <a:t>E1-&gt;E2</a:t>
            </a:r>
          </a:p>
          <a:p>
            <a:r>
              <a:rPr lang="en-US" altLang="zh-CN" dirty="0"/>
              <a:t>E1-&gt;E10</a:t>
            </a:r>
            <a:r>
              <a:rPr lang="zh-CN" altLang="en-US" dirty="0"/>
              <a:t> </a:t>
            </a:r>
            <a:r>
              <a:rPr lang="en-US" altLang="zh-CN" dirty="0"/>
              <a:t>(E1-&gt;E2,E2-&gt;E4,E4-&gt;E10)</a:t>
            </a:r>
          </a:p>
          <a:p>
            <a:r>
              <a:rPr lang="en-US" altLang="zh-CN" dirty="0"/>
              <a:t>E8||E9</a:t>
            </a:r>
          </a:p>
          <a:p>
            <a:pPr lvl="1"/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-&gt;rules</a:t>
            </a:r>
            <a:r>
              <a:rPr lang="zh-CN" altLang="en-US" dirty="0"/>
              <a:t> </a:t>
            </a:r>
            <a:r>
              <a:rPr lang="en-US" altLang="zh-CN" dirty="0"/>
              <a:t>yields</a:t>
            </a:r>
            <a:r>
              <a:rPr lang="zh-CN" altLang="en-US" dirty="0"/>
              <a:t> </a:t>
            </a:r>
            <a:r>
              <a:rPr lang="en-US" altLang="zh-CN" dirty="0"/>
              <a:t>either</a:t>
            </a:r>
            <a:r>
              <a:rPr lang="zh-CN" altLang="en-US" dirty="0"/>
              <a:t> </a:t>
            </a:r>
            <a:r>
              <a:rPr lang="en-US" altLang="zh-CN" dirty="0"/>
              <a:t>E8-&gt;E9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E9-&gt;E8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574A7-692E-664A-A324-825B842D0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056" y="1364117"/>
            <a:ext cx="5055232" cy="20046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EBF43-52A3-1147-9D15-640D3CD037FC}"/>
              </a:ext>
            </a:extLst>
          </p:cNvPr>
          <p:cNvSpPr/>
          <p:nvPr/>
        </p:nvSpPr>
        <p:spPr>
          <a:xfrm>
            <a:off x="2812868" y="3564191"/>
            <a:ext cx="62658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/>
              <a:t>L(e1) = 1 </a:t>
            </a:r>
            <a:r>
              <a:rPr lang="en-US" sz="2000" dirty="0"/>
              <a:t>(pitcher throws ball to home) </a:t>
            </a:r>
          </a:p>
          <a:p>
            <a:r>
              <a:rPr lang="en-US" sz="2000" i="1" dirty="0"/>
              <a:t>L(e2) = 2 </a:t>
            </a:r>
            <a:r>
              <a:rPr lang="en-US" sz="2000" dirty="0"/>
              <a:t>(ball arrives at home)</a:t>
            </a:r>
          </a:p>
          <a:p>
            <a:r>
              <a:rPr lang="en-US" sz="2000" i="1" dirty="0"/>
              <a:t>L(e3) = 3 </a:t>
            </a:r>
            <a:r>
              <a:rPr lang="en-US" sz="2000" dirty="0"/>
              <a:t>(batter hits ball to pitcher) </a:t>
            </a:r>
          </a:p>
          <a:p>
            <a:r>
              <a:rPr lang="en-US" sz="2000" i="1" dirty="0"/>
              <a:t>L(e4) = 4 </a:t>
            </a:r>
            <a:r>
              <a:rPr lang="en-US" sz="2000" dirty="0"/>
              <a:t>(batter runs to first base) </a:t>
            </a:r>
          </a:p>
          <a:p>
            <a:r>
              <a:rPr lang="en-US" sz="2000" i="1" dirty="0"/>
              <a:t>L(e5) = 1 </a:t>
            </a:r>
            <a:r>
              <a:rPr lang="en-US" sz="2000" dirty="0"/>
              <a:t>(runner runs to home) </a:t>
            </a:r>
          </a:p>
          <a:p>
            <a:r>
              <a:rPr lang="en-US" sz="2000" i="1" dirty="0"/>
              <a:t>L(e6) = 4 </a:t>
            </a:r>
            <a:r>
              <a:rPr lang="en-US" sz="2000" dirty="0"/>
              <a:t>(ball arrives at pitcher)</a:t>
            </a:r>
          </a:p>
          <a:p>
            <a:r>
              <a:rPr lang="en-US" sz="2000" i="1" dirty="0"/>
              <a:t>L(e7) = 5 </a:t>
            </a:r>
            <a:r>
              <a:rPr lang="en-US" sz="2000" dirty="0"/>
              <a:t>(pitcher throws ball to first base) </a:t>
            </a:r>
          </a:p>
          <a:p>
            <a:r>
              <a:rPr lang="en-US" sz="2000" i="1" dirty="0"/>
              <a:t>L(e8) = 5 </a:t>
            </a:r>
            <a:r>
              <a:rPr lang="en-US" sz="2000" dirty="0"/>
              <a:t>(runner arrives at home)</a:t>
            </a:r>
          </a:p>
          <a:p>
            <a:r>
              <a:rPr lang="en-US" sz="2000" i="1" dirty="0"/>
              <a:t>L(e9) = 6 </a:t>
            </a:r>
            <a:r>
              <a:rPr lang="en-US" sz="2000" dirty="0"/>
              <a:t>(ball arrives at first base)</a:t>
            </a:r>
          </a:p>
          <a:p>
            <a:r>
              <a:rPr lang="en-US" sz="2000" i="1" dirty="0"/>
              <a:t>L(e10) = 7 </a:t>
            </a:r>
            <a:r>
              <a:rPr lang="en-US" sz="2000" dirty="0"/>
              <a:t>(batter arrives at first base) </a:t>
            </a:r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6F8DBFC-F626-3E41-8C00-9F43678FA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877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8F081-7EA4-A841-8BD4-584BA573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Lamport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56602-4554-F44E-B0CB-2F365D7B6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maintains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own</a:t>
            </a:r>
            <a:r>
              <a:rPr lang="zh-CN" altLang="en-US" dirty="0"/>
              <a:t> </a:t>
            </a:r>
            <a:r>
              <a:rPr lang="en-US" altLang="zh-CN" dirty="0"/>
              <a:t>version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logical</a:t>
            </a:r>
            <a:r>
              <a:rPr lang="zh-CN" altLang="en-US" dirty="0"/>
              <a:t> </a:t>
            </a:r>
            <a:r>
              <a:rPr lang="en-US" altLang="zh-CN" dirty="0"/>
              <a:t>clock</a:t>
            </a:r>
          </a:p>
          <a:p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updates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clock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advances</a:t>
            </a:r>
            <a:r>
              <a:rPr lang="zh-CN" altLang="en-US" dirty="0"/>
              <a:t> </a:t>
            </a:r>
            <a:r>
              <a:rPr lang="en-US" altLang="zh-CN" dirty="0"/>
              <a:t>(events</a:t>
            </a:r>
            <a:r>
              <a:rPr lang="zh-CN" altLang="en-US" dirty="0"/>
              <a:t> </a:t>
            </a:r>
            <a:r>
              <a:rPr lang="en-US" altLang="zh-CN" dirty="0"/>
              <a:t>happen)</a:t>
            </a:r>
          </a:p>
          <a:p>
            <a:r>
              <a:rPr lang="en-US" altLang="zh-CN" dirty="0"/>
              <a:t>Whenever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processes</a:t>
            </a:r>
            <a:r>
              <a:rPr lang="zh-CN" altLang="en-US" dirty="0"/>
              <a:t> </a:t>
            </a:r>
            <a:r>
              <a:rPr lang="en-US" altLang="zh-CN" dirty="0"/>
              <a:t>communicate,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whose</a:t>
            </a:r>
            <a:r>
              <a:rPr lang="zh-CN" altLang="en-US" dirty="0"/>
              <a:t> </a:t>
            </a:r>
            <a:r>
              <a:rPr lang="en-US" altLang="zh-CN" dirty="0"/>
              <a:t>clock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behind</a:t>
            </a:r>
            <a:r>
              <a:rPr lang="zh-CN" altLang="en-US" dirty="0"/>
              <a:t> </a:t>
            </a:r>
            <a:r>
              <a:rPr lang="en-US" altLang="zh-CN" dirty="0"/>
              <a:t>catches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advances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clock</a:t>
            </a:r>
          </a:p>
          <a:p>
            <a:r>
              <a:rPr lang="en-US" altLang="zh-CN" dirty="0"/>
              <a:t>Partial</a:t>
            </a:r>
            <a:r>
              <a:rPr lang="zh-CN" altLang="en-US" dirty="0"/>
              <a:t> </a:t>
            </a:r>
            <a:r>
              <a:rPr lang="en-US" altLang="zh-CN" dirty="0"/>
              <a:t>order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events</a:t>
            </a:r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5A5522D-EFD9-A546-B0D2-7011CD90F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3917" y="681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B2BAC-10DD-684A-B01B-341687CC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order</a:t>
            </a:r>
            <a:r>
              <a:rPr lang="zh-CN" altLang="en-US" dirty="0"/>
              <a:t> </a:t>
            </a:r>
            <a:r>
              <a:rPr lang="en-US" altLang="zh-CN" dirty="0" err="1"/>
              <a:t>Lamport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13A7A-B7C1-7A4D-8024-50CE54FD6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Many systems require a total-ordering of events, not a partial-ordering </a:t>
            </a:r>
          </a:p>
          <a:p>
            <a:r>
              <a:rPr lang="en-US" dirty="0"/>
              <a:t> Use </a:t>
            </a:r>
            <a:r>
              <a:rPr lang="en-US" dirty="0" err="1"/>
              <a:t>Lamport’s</a:t>
            </a:r>
            <a:r>
              <a:rPr lang="en-US" dirty="0"/>
              <a:t> algorithm, but break ties using the process ID </a:t>
            </a:r>
          </a:p>
          <a:p>
            <a:pPr lvl="1"/>
            <a:r>
              <a:rPr lang="en-US" i="1" dirty="0"/>
              <a:t>L(e) = M * Li(e) + I</a:t>
            </a:r>
          </a:p>
          <a:p>
            <a:pPr lvl="1"/>
            <a:r>
              <a:rPr lang="en-US" i="1" dirty="0"/>
              <a:t>M </a:t>
            </a:r>
            <a:r>
              <a:rPr lang="en-US" dirty="0"/>
              <a:t>= maximum number of processes </a:t>
            </a:r>
          </a:p>
          <a:p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DF5E623-F049-684E-A5AB-B4B157C91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8896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BF7B-4715-B14B-BEA4-F04A2AE35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BAF27-1B2B-C242-A2C7-5F4ACB3D6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Goal</a:t>
            </a:r>
          </a:p>
          <a:p>
            <a:pPr lvl="1"/>
            <a:r>
              <a:rPr lang="en-US" altLang="zh-CN" dirty="0"/>
              <a:t>Want</a:t>
            </a:r>
            <a:r>
              <a:rPr lang="zh-CN" altLang="en-US" dirty="0"/>
              <a:t> </a:t>
            </a:r>
            <a:r>
              <a:rPr lang="en-US" altLang="zh-CN" dirty="0"/>
              <a:t>ordering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matches</a:t>
            </a:r>
            <a:r>
              <a:rPr lang="zh-CN" altLang="en-US" dirty="0"/>
              <a:t> </a:t>
            </a:r>
            <a:r>
              <a:rPr lang="en-US" altLang="zh-CN" dirty="0"/>
              <a:t>causality</a:t>
            </a:r>
          </a:p>
          <a:p>
            <a:pPr lvl="1"/>
            <a:r>
              <a:rPr lang="en-US" dirty="0"/>
              <a:t>V(e) &lt; V(e’) if and only if e </a:t>
            </a:r>
            <a:r>
              <a:rPr lang="en-US" i="1" dirty="0"/>
              <a:t>→ </a:t>
            </a:r>
            <a:r>
              <a:rPr lang="en-US" dirty="0"/>
              <a:t>e’ </a:t>
            </a:r>
          </a:p>
          <a:p>
            <a:r>
              <a:rPr lang="en-US" sz="3200" dirty="0"/>
              <a:t>Method</a:t>
            </a:r>
          </a:p>
          <a:p>
            <a:pPr lvl="1"/>
            <a:r>
              <a:rPr lang="en-US" dirty="0"/>
              <a:t>Label each event by vector V(e) [c</a:t>
            </a:r>
            <a:r>
              <a:rPr lang="en-US" sz="1000" dirty="0"/>
              <a:t>1</a:t>
            </a:r>
            <a:r>
              <a:rPr lang="en-US" dirty="0"/>
              <a:t>, c</a:t>
            </a:r>
            <a:r>
              <a:rPr lang="en-US" sz="1000" dirty="0"/>
              <a:t>2 </a:t>
            </a:r>
            <a:r>
              <a:rPr lang="en-US" dirty="0"/>
              <a:t>..., </a:t>
            </a:r>
            <a:r>
              <a:rPr lang="en-US" dirty="0" err="1"/>
              <a:t>c</a:t>
            </a:r>
            <a:r>
              <a:rPr lang="en-US" sz="1000" dirty="0" err="1"/>
              <a:t>n</a:t>
            </a:r>
            <a:r>
              <a:rPr lang="en-US" dirty="0"/>
              <a:t>] </a:t>
            </a:r>
          </a:p>
          <a:p>
            <a:pPr lvl="1"/>
            <a:r>
              <a:rPr lang="en-US" dirty="0"/>
              <a:t>c</a:t>
            </a:r>
            <a:r>
              <a:rPr lang="en-US" sz="1400" dirty="0"/>
              <a:t>i </a:t>
            </a:r>
            <a:r>
              <a:rPr lang="en-US" dirty="0"/>
              <a:t>= # events in process </a:t>
            </a:r>
            <a:r>
              <a:rPr lang="en-US" dirty="0" err="1"/>
              <a:t>i</a:t>
            </a:r>
            <a:r>
              <a:rPr lang="en-US" dirty="0"/>
              <a:t> that causally precede e </a:t>
            </a:r>
          </a:p>
          <a:p>
            <a:pPr lvl="1"/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47D67BB-8B80-9A47-A5C7-8D4E71C4F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9614" y="7838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0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42E73-73AC-B14B-8F46-322812E64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59C67-0F07-B94C-BF06-85D1407F8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Initially, all vectors [0,0,...,0] </a:t>
            </a:r>
          </a:p>
          <a:p>
            <a:r>
              <a:rPr lang="en-US" dirty="0"/>
              <a:t> For event on process </a:t>
            </a:r>
            <a:r>
              <a:rPr lang="en-US" dirty="0" err="1"/>
              <a:t>i</a:t>
            </a:r>
            <a:r>
              <a:rPr lang="en-US" dirty="0"/>
              <a:t>, increment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dirty="0"/>
              <a:t>own ci </a:t>
            </a:r>
          </a:p>
          <a:p>
            <a:r>
              <a:rPr lang="en-US" dirty="0"/>
              <a:t> Label message sent with local vector </a:t>
            </a:r>
          </a:p>
          <a:p>
            <a:r>
              <a:rPr lang="en-US" dirty="0"/>
              <a:t> When process j receives message with vector [d1, d2, ..., </a:t>
            </a:r>
            <a:r>
              <a:rPr lang="en-US" dirty="0" err="1"/>
              <a:t>dn</a:t>
            </a:r>
            <a:r>
              <a:rPr lang="en-US" dirty="0"/>
              <a:t>]: </a:t>
            </a:r>
          </a:p>
          <a:p>
            <a:pPr lvl="1"/>
            <a:r>
              <a:rPr lang="en-US" dirty="0"/>
              <a:t>Set local each local entry k to max(</a:t>
            </a:r>
            <a:r>
              <a:rPr lang="en-US" dirty="0" err="1"/>
              <a:t>ck</a:t>
            </a:r>
            <a:r>
              <a:rPr lang="en-US" dirty="0"/>
              <a:t>, </a:t>
            </a:r>
            <a:r>
              <a:rPr lang="en-US" dirty="0" err="1"/>
              <a:t>dk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Increment value of </a:t>
            </a:r>
            <a:r>
              <a:rPr lang="en-US" dirty="0" err="1"/>
              <a:t>cj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A9A8EFC-98BA-394C-9FEC-B2E469D7E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1352" y="681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8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A5EB-E9C3-FB46-9F82-40434068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1E82E-A592-F84C-99BB-B4CC12FBF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  <a:r>
              <a:rPr lang="zh-CN" altLang="en-US" dirty="0"/>
              <a:t> </a:t>
            </a:r>
            <a:r>
              <a:rPr lang="en-US" altLang="zh-CN" dirty="0"/>
              <a:t>(pitcher,1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base,</a:t>
            </a:r>
            <a:r>
              <a:rPr lang="zh-CN" altLang="en-US" dirty="0"/>
              <a:t> </a:t>
            </a:r>
            <a:r>
              <a:rPr lang="en-US" altLang="zh-CN" dirty="0"/>
              <a:t>home,3rd</a:t>
            </a:r>
            <a:r>
              <a:rPr lang="zh-CN" altLang="en-US" dirty="0"/>
              <a:t> </a:t>
            </a:r>
            <a:r>
              <a:rPr lang="en-US" altLang="zh-CN" dirty="0"/>
              <a:t>base)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endParaRPr lang="en-US" dirty="0"/>
          </a:p>
          <a:p>
            <a:r>
              <a:rPr lang="en-US" altLang="zh-CN" dirty="0"/>
              <a:t>E1.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(P)</a:t>
            </a:r>
            <a:r>
              <a:rPr lang="zh-CN" altLang="en-US" dirty="0"/>
              <a:t> </a:t>
            </a:r>
            <a:r>
              <a:rPr lang="en-US" altLang="zh-CN" dirty="0"/>
              <a:t>throws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2D8885-1909-8F41-9AB5-1AC3B7EAD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531" y="2753008"/>
            <a:ext cx="6295701" cy="2496571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FBEAC40-CA88-DC46-BCAB-88F85F7EB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1517" y="24760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A5EB-E9C3-FB46-9F82-40434068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1E82E-A592-F84C-99BB-B4CC12FBF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E1.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(P)</a:t>
            </a:r>
            <a:r>
              <a:rPr lang="zh-CN" altLang="en-US" dirty="0"/>
              <a:t> </a:t>
            </a:r>
            <a:r>
              <a:rPr lang="en-US" altLang="zh-CN" dirty="0"/>
              <a:t>throws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[1,0,0,0]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endParaRPr lang="en-US" altLang="zh-CN" dirty="0"/>
          </a:p>
          <a:p>
            <a:r>
              <a:rPr lang="en-US" altLang="zh-CN" dirty="0"/>
              <a:t>E2.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endParaRPr lang="en-US" altLang="zh-CN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51218-08FC-AA47-AD01-06073044F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589" y="2726690"/>
            <a:ext cx="5639854" cy="2576830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AA1AEA6-31ED-3B4C-B684-CCFFF000D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8910" y="13146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8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C524F-91A5-0D4A-A709-18A78B9E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Mutual</a:t>
            </a:r>
            <a:r>
              <a:rPr lang="zh-CN" altLang="en-US" dirty="0"/>
              <a:t> </a:t>
            </a:r>
            <a:r>
              <a:rPr lang="en-US" altLang="zh-CN" dirty="0"/>
              <a:t>Exclusion</a:t>
            </a:r>
            <a:r>
              <a:rPr lang="zh-CN" altLang="en-US" dirty="0"/>
              <a:t> </a:t>
            </a:r>
            <a:r>
              <a:rPr lang="en-US" altLang="zh-CN" dirty="0"/>
              <a:t>Overview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59093-5541-0D47-A782-793AE402E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Multiple</a:t>
            </a:r>
            <a:r>
              <a:rPr lang="zh-CN" altLang="en-US" dirty="0"/>
              <a:t> </a:t>
            </a:r>
            <a:r>
              <a:rPr lang="en-US" altLang="zh-CN" dirty="0"/>
              <a:t>machines</a:t>
            </a:r>
            <a:r>
              <a:rPr lang="zh-CN" altLang="en-US" dirty="0"/>
              <a:t> </a:t>
            </a:r>
            <a:r>
              <a:rPr lang="en-US" altLang="zh-CN" dirty="0"/>
              <a:t>write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file,</a:t>
            </a:r>
            <a:r>
              <a:rPr lang="zh-CN" altLang="en-US" dirty="0"/>
              <a:t> </a:t>
            </a:r>
            <a:r>
              <a:rPr lang="en-US" altLang="zh-CN" dirty="0"/>
              <a:t>print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printer,</a:t>
            </a:r>
            <a:r>
              <a:rPr lang="zh-CN" altLang="en-US" dirty="0"/>
              <a:t> </a:t>
            </a:r>
            <a:r>
              <a:rPr lang="en-US" altLang="zh-CN" dirty="0"/>
              <a:t>etc.</a:t>
            </a:r>
          </a:p>
          <a:p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machine</a:t>
            </a:r>
            <a:r>
              <a:rPr lang="zh-CN" altLang="en-US" dirty="0"/>
              <a:t> </a:t>
            </a:r>
            <a:r>
              <a:rPr lang="en-US" altLang="zh-CN" dirty="0"/>
              <a:t>wants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make</a:t>
            </a:r>
            <a:r>
              <a:rPr lang="zh-CN" altLang="en-US" dirty="0"/>
              <a:t> </a:t>
            </a:r>
            <a:r>
              <a:rPr lang="en-US" altLang="zh-CN" dirty="0"/>
              <a:t>sure</a:t>
            </a:r>
            <a:r>
              <a:rPr lang="zh-CN" altLang="en-US" dirty="0"/>
              <a:t> </a:t>
            </a:r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doing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</a:p>
          <a:p>
            <a:pPr lvl="1"/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consequences</a:t>
            </a:r>
            <a:r>
              <a:rPr lang="zh-CN" altLang="en-US" dirty="0"/>
              <a:t> </a:t>
            </a:r>
            <a:r>
              <a:rPr lang="en-US" altLang="zh-CN" dirty="0"/>
              <a:t>otherwise?</a:t>
            </a:r>
          </a:p>
          <a:p>
            <a:pPr lvl="1"/>
            <a:r>
              <a:rPr lang="en-US" altLang="zh-CN" dirty="0"/>
              <a:t>Mutual</a:t>
            </a:r>
            <a:r>
              <a:rPr lang="zh-CN" altLang="en-US" dirty="0"/>
              <a:t> </a:t>
            </a:r>
            <a:r>
              <a:rPr lang="en-US" altLang="zh-CN" dirty="0"/>
              <a:t>exclusion</a:t>
            </a:r>
          </a:p>
          <a:p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agree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start</a:t>
            </a:r>
            <a:r>
              <a:rPr lang="zh-CN" altLang="en-US" dirty="0"/>
              <a:t> </a:t>
            </a:r>
            <a:r>
              <a:rPr lang="en-US" altLang="zh-CN" dirty="0"/>
              <a:t>executing</a:t>
            </a:r>
            <a:r>
              <a:rPr lang="zh-CN" altLang="en-US" dirty="0"/>
              <a:t> </a:t>
            </a:r>
            <a:r>
              <a:rPr lang="en-US" altLang="zh-CN" dirty="0"/>
              <a:t>something.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global</a:t>
            </a:r>
            <a:r>
              <a:rPr lang="zh-CN" altLang="en-US" dirty="0"/>
              <a:t> </a:t>
            </a:r>
            <a:r>
              <a:rPr lang="en-US" altLang="zh-CN" dirty="0"/>
              <a:t>time?</a:t>
            </a:r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D506CB0-3FFE-4344-AD93-3CE97A308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9076" y="47988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A5EB-E9C3-FB46-9F82-40434068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1E82E-A592-F84C-99BB-B4CC12FBF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E2.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[1,0,0,0]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[1,0,1,0]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endParaRPr lang="en-US" altLang="zh-CN" dirty="0"/>
          </a:p>
          <a:p>
            <a:r>
              <a:rPr lang="en-US" altLang="zh-CN" dirty="0"/>
              <a:t>E3.</a:t>
            </a:r>
            <a:r>
              <a:rPr lang="zh-CN" altLang="en-US" dirty="0"/>
              <a:t> </a:t>
            </a:r>
            <a:r>
              <a:rPr lang="en-US" altLang="zh-CN" dirty="0"/>
              <a:t>Batter</a:t>
            </a:r>
            <a:r>
              <a:rPr lang="zh-CN" altLang="en-US" dirty="0"/>
              <a:t> </a:t>
            </a:r>
            <a:r>
              <a:rPr lang="en-US" altLang="zh-CN" dirty="0"/>
              <a:t>(B)</a:t>
            </a:r>
            <a:r>
              <a:rPr lang="zh-CN" altLang="en-US" dirty="0"/>
              <a:t> </a:t>
            </a:r>
            <a:r>
              <a:rPr lang="en-US" altLang="zh-CN" dirty="0"/>
              <a:t>hits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DBA28-34FB-1344-9C54-CA9AF7B7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587" y="2334803"/>
            <a:ext cx="6011529" cy="2746647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F46D284-9001-F447-B668-B6B469A50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1006" y="26967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8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A5EB-E9C3-FB46-9F82-40434068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1E82E-A592-F84C-99BB-B4CC12FBF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E3.</a:t>
            </a:r>
            <a:r>
              <a:rPr lang="zh-CN" altLang="en-US" dirty="0"/>
              <a:t> </a:t>
            </a:r>
            <a:r>
              <a:rPr lang="en-US" altLang="zh-CN" dirty="0"/>
              <a:t>Batter</a:t>
            </a:r>
            <a:r>
              <a:rPr lang="zh-CN" altLang="en-US" dirty="0"/>
              <a:t> </a:t>
            </a:r>
            <a:r>
              <a:rPr lang="en-US" altLang="zh-CN" dirty="0"/>
              <a:t>(B)</a:t>
            </a:r>
            <a:r>
              <a:rPr lang="zh-CN" altLang="en-US" dirty="0"/>
              <a:t> </a:t>
            </a:r>
            <a:r>
              <a:rPr lang="en-US" altLang="zh-CN" dirty="0"/>
              <a:t>hits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[1,0,0,0]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[1,0,2,0]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endParaRPr lang="en-US" altLang="zh-CN" dirty="0"/>
          </a:p>
          <a:p>
            <a:r>
              <a:rPr lang="en-US" altLang="zh-CN" dirty="0"/>
              <a:t>E4: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5A9FD-D01F-1F48-AE06-6AA365AC4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959" y="2582997"/>
            <a:ext cx="6188166" cy="2827352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A80AFBB-997E-FF49-BC6D-611D8003F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4069" y="25646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9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A5EB-E9C3-FB46-9F82-40434068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1E82E-A592-F84C-99BB-B4CC12FBF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E4: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[1,0,0,0]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[1,0,3,0]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endParaRPr lang="en-US" altLang="zh-CN" dirty="0"/>
          </a:p>
          <a:p>
            <a:r>
              <a:rPr lang="en-US" altLang="zh-CN" dirty="0"/>
              <a:t>E5.</a:t>
            </a:r>
            <a:r>
              <a:rPr lang="zh-CN" altLang="en-US" dirty="0"/>
              <a:t> </a:t>
            </a:r>
            <a:r>
              <a:rPr lang="en-US" altLang="zh-CN" dirty="0"/>
              <a:t>Runner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E7E90-5838-FA4F-97D9-422949E6D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182" y="2360929"/>
            <a:ext cx="6354618" cy="2903403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2BD5024-E98B-1640-BBE9-7FC94B775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4883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4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A5EB-E9C3-FB46-9F82-40434068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1E82E-A592-F84C-99BB-B4CC12FBF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E5.</a:t>
            </a:r>
            <a:r>
              <a:rPr lang="zh-CN" altLang="en-US" dirty="0"/>
              <a:t> </a:t>
            </a:r>
            <a:r>
              <a:rPr lang="en-US" altLang="zh-CN" dirty="0"/>
              <a:t>Runner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[1,0,0,0]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[1,0,3,0]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[0,0,0,1]</a:t>
            </a:r>
          </a:p>
          <a:p>
            <a:endParaRPr lang="en-US" altLang="zh-CN" dirty="0"/>
          </a:p>
          <a:p>
            <a:r>
              <a:rPr lang="en-US" altLang="zh-CN" dirty="0"/>
              <a:t>E6.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78979-B4A8-5A44-A5AC-DF6549B8E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099" y="2455817"/>
            <a:ext cx="5855702" cy="2978331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2C5737B-5573-2740-8F79-99EFF9637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5296" y="29490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7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A5EB-E9C3-FB46-9F82-40434068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1E82E-A592-F84C-99BB-B4CC12FBF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E6.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pitcher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[2,0,2,0]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[1,0,3,0]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[0,0,0,1]</a:t>
            </a:r>
          </a:p>
          <a:p>
            <a:endParaRPr lang="en-US" altLang="zh-CN" dirty="0"/>
          </a:p>
          <a:p>
            <a:r>
              <a:rPr lang="en-US" altLang="zh-CN" dirty="0"/>
              <a:t>E7.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throws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5607F-5CB0-B64C-BF5A-703BC1041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410" y="2257515"/>
            <a:ext cx="5937390" cy="3019879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9C97B81-3A04-EF40-B65A-6E707534B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2538" y="27072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6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A5EB-E9C3-FB46-9F82-40434068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1E82E-A592-F84C-99BB-B4CC12FBF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E7.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throws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[3,0,2,0]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[1,0,3,0]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[0,0,0,1]</a:t>
            </a:r>
          </a:p>
          <a:p>
            <a:endParaRPr lang="en-US" altLang="zh-CN" dirty="0"/>
          </a:p>
          <a:p>
            <a:r>
              <a:rPr lang="en-US" altLang="zh-CN" dirty="0"/>
              <a:t>E8.</a:t>
            </a:r>
            <a:r>
              <a:rPr lang="zh-CN" altLang="en-US" dirty="0"/>
              <a:t> </a:t>
            </a:r>
            <a:r>
              <a:rPr lang="en-US" altLang="zh-CN" dirty="0"/>
              <a:t>Runner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76E33-F07C-D146-A7C1-A45485BED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148" y="2453458"/>
            <a:ext cx="6194219" cy="3150508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C0B189E-5715-634A-99BC-35F7D2CA5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4740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6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A5EB-E9C3-FB46-9F82-40434068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1E82E-A592-F84C-99BB-B4CC12FBF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E8.</a:t>
            </a:r>
            <a:r>
              <a:rPr lang="zh-CN" altLang="en-US" dirty="0"/>
              <a:t> </a:t>
            </a:r>
            <a:r>
              <a:rPr lang="en-US" altLang="zh-CN" dirty="0"/>
              <a:t>Runner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[3,0,2,0]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[0,0,0,0]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[1,0,4,1]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[0,0,0,1]</a:t>
            </a:r>
          </a:p>
          <a:p>
            <a:endParaRPr lang="en-US" altLang="zh-CN" dirty="0"/>
          </a:p>
          <a:p>
            <a:r>
              <a:rPr lang="en-US" altLang="zh-CN" dirty="0"/>
              <a:t>E9.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BE746-70A1-814F-9AAC-D978C71B3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710" y="2581341"/>
            <a:ext cx="5917104" cy="3009562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FA476D6-AF0A-904F-9D20-14A2CEF28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9173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6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A5EB-E9C3-FB46-9F82-40434068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1E82E-A592-F84C-99BB-B4CC12FBF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E9.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[3,0,2,0]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[3,1,2,0]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[1,0,4,1]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[0,0,0,1]</a:t>
            </a:r>
          </a:p>
          <a:p>
            <a:endParaRPr lang="en-US" altLang="zh-CN" dirty="0"/>
          </a:p>
          <a:p>
            <a:r>
              <a:rPr lang="en-US" altLang="zh-CN" dirty="0"/>
              <a:t>E10.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endParaRPr lang="en-US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53A9CC-DCE1-6A41-B22A-06DAC5751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997" y="2458697"/>
            <a:ext cx="6065803" cy="3085193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4D2C1BF-B4FD-834F-BB87-B3F631281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1724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A5EB-E9C3-FB46-9F82-40434068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1E82E-A592-F84C-99BB-B4CC12FBF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E10.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endParaRPr lang="en-US" dirty="0"/>
          </a:p>
          <a:p>
            <a:endParaRPr lang="en-US" altLang="zh-CN" dirty="0"/>
          </a:p>
          <a:p>
            <a:r>
              <a:rPr lang="en-US" altLang="zh-CN" dirty="0"/>
              <a:t>Pitcher</a:t>
            </a:r>
            <a:r>
              <a:rPr lang="zh-CN" altLang="en-US" dirty="0"/>
              <a:t> </a:t>
            </a:r>
            <a:r>
              <a:rPr lang="en-US" altLang="zh-CN" dirty="0"/>
              <a:t>[3,0,2,0]</a:t>
            </a:r>
          </a:p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[3,2,3,0]</a:t>
            </a:r>
          </a:p>
          <a:p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[1,0,4,1]</a:t>
            </a:r>
          </a:p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[0,0,0,1]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DB48D-9AAB-F042-A8B7-B40DC7C69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835" y="2382085"/>
            <a:ext cx="5984966" cy="2967336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E029888-9F28-574B-83CB-190B43CDB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2745" y="27703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1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DB85-C7A2-9046-A198-464FDB437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421B87-7FC7-3F40-8191-09D63758F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85595" y="1250859"/>
            <a:ext cx="7020810" cy="435133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80FE57-2EA9-9249-AA82-8B6632C1FFA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altLang="zh-CN" dirty="0"/>
              <a:t>Vector:</a:t>
            </a:r>
            <a:r>
              <a:rPr lang="zh-CN" altLang="en-US" dirty="0"/>
              <a:t> </a:t>
            </a:r>
            <a:r>
              <a:rPr lang="en-US" altLang="zh-CN" dirty="0"/>
              <a:t>[pitcher,1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base,</a:t>
            </a:r>
            <a:r>
              <a:rPr lang="zh-CN" altLang="en-US" dirty="0"/>
              <a:t> </a:t>
            </a:r>
            <a:r>
              <a:rPr lang="en-US" altLang="zh-CN" dirty="0"/>
              <a:t>home,3rd</a:t>
            </a:r>
            <a:r>
              <a:rPr lang="zh-CN" altLang="en-US" dirty="0"/>
              <a:t> </a:t>
            </a:r>
            <a:r>
              <a:rPr lang="en-US" altLang="zh-CN" dirty="0"/>
              <a:t>base]</a:t>
            </a:r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A5AB433-32DC-F243-B497-00CF27188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1186" y="27072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0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CB7C0-0F84-474B-9524-9D4CDA243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Mutual</a:t>
            </a:r>
            <a:r>
              <a:rPr lang="zh-CN" altLang="en-US" dirty="0"/>
              <a:t> </a:t>
            </a:r>
            <a:r>
              <a:rPr lang="en-US" altLang="zh-CN" dirty="0"/>
              <a:t>Exclusion</a:t>
            </a:r>
            <a:r>
              <a:rPr lang="zh-CN" altLang="en-US" dirty="0"/>
              <a:t> </a:t>
            </a:r>
            <a:r>
              <a:rPr lang="en-US" altLang="zh-CN" dirty="0"/>
              <a:t>Overview	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ED0FC-52A2-DC45-8329-9F8346856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debugging</a:t>
            </a:r>
          </a:p>
          <a:p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machines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their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logs</a:t>
            </a:r>
          </a:p>
          <a:p>
            <a:r>
              <a:rPr lang="en-US" altLang="zh-CN" dirty="0"/>
              <a:t>Admin</a:t>
            </a:r>
            <a:r>
              <a:rPr lang="zh-CN" altLang="en-US" dirty="0"/>
              <a:t> </a:t>
            </a:r>
            <a:r>
              <a:rPr lang="en-US" altLang="zh-CN" dirty="0"/>
              <a:t>combines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logs</a:t>
            </a:r>
            <a:r>
              <a:rPr lang="zh-CN" altLang="en-US" dirty="0"/>
              <a:t> </a:t>
            </a:r>
            <a:r>
              <a:rPr lang="en-US" altLang="zh-CN" dirty="0"/>
              <a:t>together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create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complete</a:t>
            </a:r>
            <a:r>
              <a:rPr lang="zh-CN" altLang="en-US" dirty="0"/>
              <a:t> </a:t>
            </a:r>
            <a:r>
              <a:rPr lang="en-US" altLang="zh-CN" dirty="0"/>
              <a:t>log</a:t>
            </a:r>
          </a:p>
          <a:p>
            <a:r>
              <a:rPr lang="en-US" altLang="zh-CN" dirty="0"/>
              <a:t>Order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events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important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happened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crash…</a:t>
            </a:r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E7D6987-5289-474A-833D-FBC3CA6F5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8566" y="42523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1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6169-0A00-AB4D-B4D7-806D67D66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Ok,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get?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FCB1B-0923-2E4C-8467-3450411F7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190"/>
            <a:ext cx="10515600" cy="4351338"/>
          </a:xfrm>
        </p:spPr>
        <p:txBody>
          <a:bodyPr/>
          <a:lstStyle/>
          <a:p>
            <a:r>
              <a:rPr lang="en-US" altLang="zh-CN" dirty="0"/>
              <a:t>E1-&gt;E2</a:t>
            </a:r>
          </a:p>
          <a:p>
            <a:r>
              <a:rPr lang="en-US" altLang="zh-CN" dirty="0"/>
              <a:t>E1-&gt;E10</a:t>
            </a:r>
            <a:r>
              <a:rPr lang="zh-CN" altLang="en-US" dirty="0"/>
              <a:t> </a:t>
            </a:r>
            <a:r>
              <a:rPr lang="en-US" altLang="zh-CN" dirty="0"/>
              <a:t>(E1-&gt;E2,E2-&gt;E4,E4-&gt;E10)</a:t>
            </a:r>
          </a:p>
          <a:p>
            <a:r>
              <a:rPr lang="en-US" altLang="zh-CN" dirty="0"/>
              <a:t>E8||E9</a:t>
            </a:r>
          </a:p>
          <a:p>
            <a:pPr lvl="1"/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-&gt;rules</a:t>
            </a:r>
            <a:r>
              <a:rPr lang="zh-CN" altLang="en-US" dirty="0"/>
              <a:t> </a:t>
            </a:r>
            <a:r>
              <a:rPr lang="en-US" altLang="zh-CN" dirty="0"/>
              <a:t>yields</a:t>
            </a:r>
            <a:r>
              <a:rPr lang="zh-CN" altLang="en-US" dirty="0"/>
              <a:t> </a:t>
            </a:r>
            <a:r>
              <a:rPr lang="en-US" altLang="zh-CN" dirty="0"/>
              <a:t>either</a:t>
            </a:r>
            <a:r>
              <a:rPr lang="zh-CN" altLang="en-US" dirty="0"/>
              <a:t> </a:t>
            </a:r>
            <a:r>
              <a:rPr lang="en-US" altLang="zh-CN" dirty="0"/>
              <a:t>E8-&gt;E9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E9-&gt;E8</a:t>
            </a:r>
          </a:p>
          <a:p>
            <a:endParaRPr lang="en-US" dirty="0"/>
          </a:p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break</a:t>
            </a:r>
            <a:r>
              <a:rPr lang="zh-CN" altLang="en-US" dirty="0"/>
              <a:t> </a:t>
            </a:r>
            <a:r>
              <a:rPr lang="en-US" altLang="zh-CN" dirty="0"/>
              <a:t>ties?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IDs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tie</a:t>
            </a:r>
            <a:r>
              <a:rPr lang="zh-CN" altLang="en-US" dirty="0"/>
              <a:t> </a:t>
            </a:r>
            <a:r>
              <a:rPr lang="en-US" altLang="zh-CN" dirty="0"/>
              <a:t>breaker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D999071-C64E-5244-9B1D-52E7D2607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191" y="3684859"/>
            <a:ext cx="5119809" cy="3173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A4D044-1903-F642-8CDA-A92213D69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189" y="365125"/>
            <a:ext cx="5029199" cy="2493468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5762E43-9506-1A45-966C-E28C56ACC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3751" y="49424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3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EE114-3090-BA41-8EA2-7E0A33B2F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far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0F29E-0817-7744-98E1-E8DE0982C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</a:p>
          <a:p>
            <a:pPr lvl="1"/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keep</a:t>
            </a:r>
            <a:r>
              <a:rPr lang="zh-CN" altLang="en-US" dirty="0"/>
              <a:t> </a:t>
            </a:r>
            <a:r>
              <a:rPr lang="en-US" altLang="zh-CN" dirty="0"/>
              <a:t>closely</a:t>
            </a:r>
            <a:r>
              <a:rPr lang="zh-CN" altLang="en-US" dirty="0"/>
              <a:t> </a:t>
            </a:r>
            <a:r>
              <a:rPr lang="en-US" altLang="zh-CN" dirty="0"/>
              <a:t>synchronized,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never</a:t>
            </a:r>
            <a:r>
              <a:rPr lang="zh-CN" altLang="en-US" dirty="0"/>
              <a:t> </a:t>
            </a:r>
            <a:r>
              <a:rPr lang="en-US" altLang="zh-CN" dirty="0"/>
              <a:t>perfect</a:t>
            </a:r>
          </a:p>
          <a:p>
            <a:r>
              <a:rPr lang="en-US" altLang="zh-CN" dirty="0"/>
              <a:t>Logical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</a:p>
          <a:p>
            <a:pPr lvl="1"/>
            <a:r>
              <a:rPr lang="en-US" altLang="zh-CN" dirty="0"/>
              <a:t>Encode</a:t>
            </a:r>
            <a:r>
              <a:rPr lang="zh-CN" altLang="en-US" dirty="0"/>
              <a:t> </a:t>
            </a:r>
            <a:r>
              <a:rPr lang="en-US" altLang="zh-CN" dirty="0"/>
              <a:t>causality</a:t>
            </a:r>
            <a:r>
              <a:rPr lang="zh-CN" altLang="en-US" dirty="0"/>
              <a:t> </a:t>
            </a:r>
            <a:r>
              <a:rPr lang="en-US" altLang="zh-CN" dirty="0"/>
              <a:t>relationship</a:t>
            </a:r>
          </a:p>
          <a:p>
            <a:pPr lvl="1"/>
            <a:r>
              <a:rPr lang="en-US" altLang="zh-CN" dirty="0" err="1"/>
              <a:t>Lamport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one-way</a:t>
            </a:r>
            <a:r>
              <a:rPr lang="zh-CN" altLang="en-US" dirty="0"/>
              <a:t> </a:t>
            </a:r>
            <a:r>
              <a:rPr lang="en-US" altLang="zh-CN" dirty="0"/>
              <a:t>encoding</a:t>
            </a:r>
          </a:p>
          <a:p>
            <a:pPr lvl="1"/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exact</a:t>
            </a:r>
            <a:r>
              <a:rPr lang="zh-CN" altLang="en-US" dirty="0"/>
              <a:t> </a:t>
            </a:r>
            <a:r>
              <a:rPr lang="en-US" altLang="zh-CN" dirty="0"/>
              <a:t>causality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6CD4F0-4750-3144-82FD-2D9A7D3DB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12842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4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02E7-08C0-2B46-926E-D8C963339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Logical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51930-C162-8544-B9BA-3197872EA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42052" cy="4351338"/>
          </a:xfrm>
        </p:spPr>
        <p:txBody>
          <a:bodyPr/>
          <a:lstStyle/>
          <a:p>
            <a:r>
              <a:rPr lang="en-US" altLang="zh-CN" dirty="0"/>
              <a:t>Amazon</a:t>
            </a:r>
            <a:r>
              <a:rPr lang="zh-CN" altLang="en-US" dirty="0"/>
              <a:t> </a:t>
            </a:r>
            <a:r>
              <a:rPr lang="en-US" altLang="zh-CN" dirty="0"/>
              <a:t>Dynamo</a:t>
            </a:r>
          </a:p>
          <a:p>
            <a:pPr lvl="1"/>
            <a:r>
              <a:rPr lang="en-US" altLang="zh-CN" dirty="0"/>
              <a:t>Highly</a:t>
            </a:r>
            <a:r>
              <a:rPr lang="zh-CN" altLang="en-US" dirty="0"/>
              <a:t> </a:t>
            </a:r>
            <a:r>
              <a:rPr lang="en-US" altLang="zh-CN" dirty="0"/>
              <a:t>available</a:t>
            </a:r>
            <a:r>
              <a:rPr lang="zh-CN" altLang="en-US" dirty="0"/>
              <a:t> </a:t>
            </a:r>
            <a:r>
              <a:rPr lang="en-US" altLang="zh-CN" dirty="0"/>
              <a:t>key-value</a:t>
            </a:r>
            <a:r>
              <a:rPr lang="zh-CN" altLang="en-US" dirty="0"/>
              <a:t> </a:t>
            </a:r>
            <a:r>
              <a:rPr lang="en-US" altLang="zh-CN" dirty="0"/>
              <a:t>store</a:t>
            </a:r>
          </a:p>
          <a:p>
            <a:pPr lvl="1"/>
            <a:r>
              <a:rPr lang="en-US" altLang="zh-CN" dirty="0"/>
              <a:t>Serverless</a:t>
            </a:r>
            <a:r>
              <a:rPr lang="zh-CN" altLang="en-US" dirty="0"/>
              <a:t> </a:t>
            </a:r>
            <a:r>
              <a:rPr lang="en-US" altLang="zh-CN" dirty="0"/>
              <a:t>web</a:t>
            </a:r>
            <a:r>
              <a:rPr lang="zh-CN" altLang="en-US" dirty="0"/>
              <a:t> </a:t>
            </a:r>
            <a:r>
              <a:rPr lang="en-US" altLang="zh-CN" dirty="0"/>
              <a:t>app</a:t>
            </a:r>
          </a:p>
          <a:p>
            <a:pPr lvl="1"/>
            <a:r>
              <a:rPr lang="en-US" altLang="zh-CN" dirty="0"/>
              <a:t>Mobile,</a:t>
            </a:r>
            <a:r>
              <a:rPr lang="zh-CN" altLang="en-US" dirty="0"/>
              <a:t> </a:t>
            </a:r>
            <a:r>
              <a:rPr lang="en-US" altLang="zh-CN" dirty="0"/>
              <a:t>IoT…</a:t>
            </a:r>
          </a:p>
          <a:p>
            <a:pPr lvl="1"/>
            <a:r>
              <a:rPr lang="en-US" altLang="zh-CN" dirty="0"/>
              <a:t>Uses</a:t>
            </a:r>
            <a:r>
              <a:rPr lang="zh-CN" altLang="en-US" dirty="0"/>
              <a:t> </a:t>
            </a:r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capture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causality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versions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object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FCBC2-083C-424A-B8C7-D477853B4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491" y="2548568"/>
            <a:ext cx="5275826" cy="4035112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25D403-41FE-6A4B-BBC8-FBCA9D652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9269" y="45661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8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116F-A77E-7645-BB4B-FA98DB12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Amazon</a:t>
            </a:r>
            <a:r>
              <a:rPr lang="zh-CN" altLang="en-US" dirty="0"/>
              <a:t> </a:t>
            </a:r>
            <a:r>
              <a:rPr lang="en-US" altLang="zh-CN" dirty="0"/>
              <a:t>Dynamo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195D056-779C-2442-B259-FFB6B9938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60275" y="610394"/>
            <a:ext cx="5540286" cy="573815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A22BD0-3EE9-D64C-A9B3-3B9657D6F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15" y="2091486"/>
            <a:ext cx="4826245" cy="3856264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174643A-6873-5444-A23B-B8369517A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9560" y="23078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3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3652C-FE0A-9A4A-A863-76AF87608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Amazon</a:t>
            </a:r>
            <a:r>
              <a:rPr lang="zh-CN" altLang="en-US" dirty="0"/>
              <a:t> </a:t>
            </a:r>
            <a:r>
              <a:rPr lang="en-US" altLang="zh-CN" dirty="0"/>
              <a:t>Dynamo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49D84-D52C-A04C-88D5-806C264D2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88280" cy="4351338"/>
          </a:xfrm>
        </p:spPr>
        <p:txBody>
          <a:bodyPr/>
          <a:lstStyle/>
          <a:p>
            <a:r>
              <a:rPr lang="en-US" altLang="zh-CN" dirty="0"/>
              <a:t>Nodes/servers: </a:t>
            </a:r>
            <a:r>
              <a:rPr lang="en-US" altLang="zh-CN" dirty="0" err="1"/>
              <a:t>Sx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Sy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Sz</a:t>
            </a:r>
            <a:endParaRPr lang="en-US" altLang="zh-CN" dirty="0"/>
          </a:p>
          <a:p>
            <a:r>
              <a:rPr lang="en-US" altLang="zh-CN" dirty="0"/>
              <a:t>Objects/Client</a:t>
            </a:r>
            <a:r>
              <a:rPr lang="zh-CN" altLang="en-US" dirty="0"/>
              <a:t> </a:t>
            </a:r>
            <a:r>
              <a:rPr lang="en-US" altLang="zh-CN" dirty="0"/>
              <a:t>requests:</a:t>
            </a:r>
            <a:r>
              <a:rPr lang="zh-CN" altLang="en-US" dirty="0"/>
              <a:t> </a:t>
            </a:r>
            <a:r>
              <a:rPr lang="en-US" altLang="zh-CN" dirty="0"/>
              <a:t>D1</a:t>
            </a:r>
            <a:r>
              <a:rPr lang="zh-CN" altLang="en-US" dirty="0"/>
              <a:t> </a:t>
            </a:r>
            <a:r>
              <a:rPr lang="en-US" altLang="zh-CN" dirty="0"/>
              <a:t>D2…</a:t>
            </a:r>
          </a:p>
          <a:p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detect</a:t>
            </a:r>
            <a:r>
              <a:rPr lang="zh-CN" altLang="en-US" dirty="0"/>
              <a:t> </a:t>
            </a:r>
            <a:r>
              <a:rPr lang="en-US" altLang="zh-CN" dirty="0"/>
              <a:t>concurrency</a:t>
            </a:r>
            <a:r>
              <a:rPr lang="zh-CN" altLang="en-US" dirty="0"/>
              <a:t>  </a:t>
            </a:r>
            <a:r>
              <a:rPr lang="en-US" altLang="zh-CN" dirty="0"/>
              <a:t>(D3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D4)</a:t>
            </a:r>
          </a:p>
          <a:p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exactly</a:t>
            </a:r>
            <a:r>
              <a:rPr lang="zh-CN" altLang="en-US" dirty="0"/>
              <a:t> </a:t>
            </a:r>
            <a:r>
              <a:rPr lang="en-US" altLang="zh-CN" dirty="0"/>
              <a:t>vectors,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timestamps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nodes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every</a:t>
            </a:r>
            <a:r>
              <a:rPr lang="zh-CN" altLang="en-US" dirty="0"/>
              <a:t> </a:t>
            </a:r>
            <a:r>
              <a:rPr lang="en-US" altLang="zh-CN" dirty="0"/>
              <a:t>written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included.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4B21B-8F33-F94A-BCC4-420E3E52C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068" y="966652"/>
            <a:ext cx="4402732" cy="4818426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7D7974B-EB33-0841-A70C-0883100E4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7A9A9-B8C7-AA48-91C9-0DC75C3C1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examples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vector</a:t>
            </a:r>
            <a:r>
              <a:rPr lang="zh-CN" altLang="en-US" dirty="0"/>
              <a:t> </a:t>
            </a:r>
            <a:r>
              <a:rPr lang="en-US" altLang="zh-CN" dirty="0"/>
              <a:t>clock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49AFD-94AD-FF4F-B566-CBF0B7CDE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Variants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Dynamo</a:t>
            </a:r>
          </a:p>
          <a:p>
            <a:pPr lvl="1"/>
            <a:r>
              <a:rPr lang="en-US" altLang="zh-CN" dirty="0" err="1"/>
              <a:t>Riak</a:t>
            </a:r>
            <a:endParaRPr lang="en-US" altLang="zh-CN" dirty="0"/>
          </a:p>
          <a:p>
            <a:pPr lvl="1"/>
            <a:r>
              <a:rPr lang="en-US" altLang="zh-CN" dirty="0"/>
              <a:t>Voldemort</a:t>
            </a:r>
          </a:p>
          <a:p>
            <a:r>
              <a:rPr lang="en-US" altLang="zh-CN" dirty="0"/>
              <a:t>Bayou</a:t>
            </a:r>
          </a:p>
          <a:p>
            <a:pPr lvl="1"/>
            <a:r>
              <a:rPr lang="en-US" altLang="zh-CN" dirty="0"/>
              <a:t>Weakly</a:t>
            </a:r>
            <a:r>
              <a:rPr lang="zh-CN" altLang="en-US" dirty="0"/>
              <a:t> </a:t>
            </a:r>
            <a:r>
              <a:rPr lang="en-US" altLang="zh-CN" dirty="0"/>
              <a:t>consistent,</a:t>
            </a:r>
            <a:r>
              <a:rPr lang="zh-CN" altLang="en-US" dirty="0"/>
              <a:t> </a:t>
            </a:r>
            <a:r>
              <a:rPr lang="en-US" altLang="zh-CN" dirty="0"/>
              <a:t>replicated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6D3B0-31E6-C443-9381-6ACB47AC0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331" y="1332928"/>
            <a:ext cx="4445726" cy="2282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CD0E07-1CE5-9C4A-BCDD-06365159E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331" y="3736919"/>
            <a:ext cx="4441236" cy="2734604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5985F8E-025A-7B44-B790-BCE48F4D9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1517" y="41472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6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0D4A3-2D47-F14D-86BC-24598B5A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Standards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BA826-75C6-5A42-B210-88B701D67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UT1</a:t>
            </a:r>
            <a:r>
              <a:rPr lang="zh-CN" altLang="en-US" dirty="0"/>
              <a:t> </a:t>
            </a:r>
            <a:r>
              <a:rPr lang="en-US" altLang="zh-CN" dirty="0"/>
              <a:t>(Universal</a:t>
            </a:r>
            <a:r>
              <a:rPr lang="zh-CN" altLang="en-US" dirty="0"/>
              <a:t> </a:t>
            </a:r>
            <a:r>
              <a:rPr lang="en-US" altLang="zh-CN" dirty="0"/>
              <a:t>Time)</a:t>
            </a:r>
          </a:p>
          <a:p>
            <a:pPr lvl="1"/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astronomical</a:t>
            </a:r>
            <a:r>
              <a:rPr lang="zh-CN" altLang="en-US" dirty="0"/>
              <a:t> </a:t>
            </a:r>
            <a:r>
              <a:rPr lang="en-US" altLang="zh-CN" dirty="0"/>
              <a:t>observations</a:t>
            </a:r>
          </a:p>
          <a:p>
            <a:pPr lvl="1"/>
            <a:r>
              <a:rPr lang="en-US" altLang="zh-CN" dirty="0"/>
              <a:t>“Greenwich</a:t>
            </a:r>
            <a:r>
              <a:rPr lang="zh-CN" altLang="en-US" dirty="0"/>
              <a:t> </a:t>
            </a:r>
            <a:r>
              <a:rPr lang="en-US" altLang="zh-CN" dirty="0"/>
              <a:t>Mean</a:t>
            </a:r>
            <a:r>
              <a:rPr lang="zh-CN" altLang="en-US" dirty="0"/>
              <a:t> </a:t>
            </a:r>
            <a:r>
              <a:rPr lang="en-US" altLang="zh-CN" dirty="0"/>
              <a:t>Time”</a:t>
            </a:r>
          </a:p>
          <a:p>
            <a:r>
              <a:rPr lang="en-US" altLang="zh-CN" dirty="0"/>
              <a:t>TAI</a:t>
            </a:r>
            <a:r>
              <a:rPr lang="zh-CN" altLang="en-US" dirty="0"/>
              <a:t> </a:t>
            </a:r>
            <a:r>
              <a:rPr lang="en-US" altLang="zh-CN" dirty="0"/>
              <a:t>(International</a:t>
            </a:r>
            <a:r>
              <a:rPr lang="zh-CN" altLang="en-US" dirty="0"/>
              <a:t> </a:t>
            </a:r>
            <a:r>
              <a:rPr lang="en-US" altLang="zh-CN" dirty="0"/>
              <a:t>Atomic</a:t>
            </a:r>
            <a:r>
              <a:rPr lang="zh-CN" altLang="en-US" dirty="0"/>
              <a:t> </a:t>
            </a:r>
            <a:r>
              <a:rPr lang="en-US" altLang="zh-CN" dirty="0"/>
              <a:t>Time)</a:t>
            </a:r>
          </a:p>
          <a:p>
            <a:pPr lvl="1"/>
            <a:r>
              <a:rPr lang="en-US" altLang="zh-CN" dirty="0"/>
              <a:t>Started</a:t>
            </a:r>
            <a:r>
              <a:rPr lang="zh-CN" altLang="en-US" dirty="0"/>
              <a:t> </a:t>
            </a:r>
            <a:r>
              <a:rPr lang="en-US" altLang="zh-CN" dirty="0"/>
              <a:t>Jan</a:t>
            </a:r>
            <a:r>
              <a:rPr lang="zh-CN" altLang="en-US" dirty="0"/>
              <a:t> </a:t>
            </a:r>
            <a:r>
              <a:rPr lang="en-US" altLang="zh-CN" dirty="0"/>
              <a:t>1,</a:t>
            </a:r>
            <a:r>
              <a:rPr lang="zh-CN" altLang="en-US" dirty="0"/>
              <a:t> </a:t>
            </a:r>
            <a:r>
              <a:rPr lang="en-US" altLang="zh-CN" dirty="0"/>
              <a:t>1958</a:t>
            </a:r>
          </a:p>
          <a:p>
            <a:pPr lvl="1"/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9,192,631,770</a:t>
            </a:r>
            <a:r>
              <a:rPr lang="zh-CN" altLang="en-US" dirty="0"/>
              <a:t> </a:t>
            </a:r>
            <a:r>
              <a:rPr lang="en-US" altLang="zh-CN" dirty="0"/>
              <a:t>cycles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emitted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Cesium</a:t>
            </a:r>
            <a:r>
              <a:rPr lang="zh-CN" altLang="en-US" dirty="0"/>
              <a:t> </a:t>
            </a:r>
            <a:r>
              <a:rPr lang="en-US" altLang="zh-CN" dirty="0"/>
              <a:t>atom</a:t>
            </a:r>
          </a:p>
          <a:p>
            <a:pPr lvl="1"/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diverged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UT1</a:t>
            </a:r>
            <a:r>
              <a:rPr lang="zh-CN" altLang="en-US" dirty="0"/>
              <a:t> </a:t>
            </a: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slowing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earth’s</a:t>
            </a:r>
            <a:r>
              <a:rPr lang="zh-CN" altLang="en-US" dirty="0"/>
              <a:t> </a:t>
            </a:r>
            <a:r>
              <a:rPr lang="en-US" altLang="zh-CN" dirty="0"/>
              <a:t>rotation</a:t>
            </a:r>
          </a:p>
          <a:p>
            <a:r>
              <a:rPr lang="en-US" altLang="zh-CN" dirty="0"/>
              <a:t>UTC</a:t>
            </a:r>
            <a:r>
              <a:rPr lang="zh-CN" altLang="en-US" dirty="0"/>
              <a:t> </a:t>
            </a:r>
            <a:r>
              <a:rPr lang="en-US" altLang="zh-CN" dirty="0"/>
              <a:t>(Coordinated</a:t>
            </a:r>
            <a:r>
              <a:rPr lang="zh-CN" altLang="en-US" dirty="0"/>
              <a:t> </a:t>
            </a:r>
            <a:r>
              <a:rPr lang="en-US" altLang="zh-CN" dirty="0"/>
              <a:t>Universal</a:t>
            </a:r>
            <a:r>
              <a:rPr lang="zh-CN" altLang="en-US" dirty="0"/>
              <a:t> </a:t>
            </a:r>
            <a:r>
              <a:rPr lang="en-US" altLang="zh-CN" dirty="0"/>
              <a:t>Time)</a:t>
            </a:r>
          </a:p>
          <a:p>
            <a:pPr lvl="1"/>
            <a:r>
              <a:rPr lang="en-US" altLang="zh-CN" dirty="0"/>
              <a:t>TAI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leap</a:t>
            </a:r>
            <a:r>
              <a:rPr lang="zh-CN" altLang="en-US" dirty="0"/>
              <a:t> </a:t>
            </a:r>
            <a:r>
              <a:rPr lang="en-US" altLang="zh-CN" dirty="0"/>
              <a:t>seconds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within</a:t>
            </a:r>
            <a:r>
              <a:rPr lang="zh-CN" altLang="en-US" dirty="0"/>
              <a:t> </a:t>
            </a:r>
            <a:r>
              <a:rPr lang="en-US" altLang="zh-CN" dirty="0"/>
              <a:t>800ms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UT1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0B20E33-10F0-0744-A500-4990C3E2B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3697" y="694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0AAFB-5135-2A4C-B701-15161C088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367F7-663E-4146-B691-D30221862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notion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well-defined</a:t>
            </a:r>
            <a:r>
              <a:rPr lang="zh-CN" altLang="en-US" dirty="0"/>
              <a:t> </a:t>
            </a:r>
            <a:r>
              <a:rPr lang="en-US" altLang="zh-CN" dirty="0"/>
              <a:t>(and</a:t>
            </a:r>
            <a:r>
              <a:rPr lang="zh-CN" altLang="en-US" dirty="0"/>
              <a:t> </a:t>
            </a:r>
            <a:r>
              <a:rPr lang="en-US" altLang="zh-CN" dirty="0"/>
              <a:t>measurable)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location</a:t>
            </a:r>
          </a:p>
          <a:p>
            <a:endParaRPr lang="en-US" dirty="0"/>
          </a:p>
          <a:p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relationship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locations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unclear</a:t>
            </a:r>
          </a:p>
          <a:p>
            <a:pPr lvl="1"/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minimize</a:t>
            </a:r>
            <a:r>
              <a:rPr lang="zh-CN" altLang="en-US" dirty="0"/>
              <a:t> </a:t>
            </a:r>
            <a:r>
              <a:rPr lang="en-US" altLang="zh-CN" dirty="0"/>
              <a:t>discrepancies,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never</a:t>
            </a:r>
            <a:r>
              <a:rPr lang="zh-CN" altLang="en-US" dirty="0"/>
              <a:t> </a:t>
            </a:r>
            <a:r>
              <a:rPr lang="en-US" altLang="zh-CN" dirty="0"/>
              <a:t>eliminate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</a:p>
          <a:p>
            <a:endParaRPr lang="en-US" dirty="0"/>
          </a:p>
          <a:p>
            <a:r>
              <a:rPr lang="en-US" altLang="zh-CN" dirty="0"/>
              <a:t>Stationary</a:t>
            </a:r>
            <a:r>
              <a:rPr lang="zh-CN" altLang="en-US" dirty="0"/>
              <a:t> </a:t>
            </a:r>
            <a:r>
              <a:rPr lang="en-US" altLang="zh-CN" dirty="0"/>
              <a:t>GPS</a:t>
            </a:r>
            <a:r>
              <a:rPr lang="zh-CN" altLang="en-US" dirty="0"/>
              <a:t> </a:t>
            </a:r>
            <a:r>
              <a:rPr lang="en-US" altLang="zh-CN" dirty="0"/>
              <a:t>receivers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global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negligible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2D65413-ADF0-CB49-8377-313D8BF69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3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ED830-128D-4649-BA79-44ED19217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Baseball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A5F4D-27CD-FB44-8487-C9C46713D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Four</a:t>
            </a:r>
            <a:r>
              <a:rPr lang="zh-CN" altLang="en-US" dirty="0"/>
              <a:t> </a:t>
            </a:r>
            <a:r>
              <a:rPr lang="en-US" altLang="zh-CN" dirty="0"/>
              <a:t>locations:</a:t>
            </a:r>
            <a:r>
              <a:rPr lang="zh-CN" altLang="en-US" dirty="0"/>
              <a:t> </a:t>
            </a:r>
            <a:r>
              <a:rPr lang="en-US" altLang="zh-CN" dirty="0"/>
              <a:t>pitcher’s</a:t>
            </a:r>
            <a:r>
              <a:rPr lang="zh-CN" altLang="en-US" dirty="0"/>
              <a:t> </a:t>
            </a:r>
            <a:r>
              <a:rPr lang="en-US" altLang="zh-CN" dirty="0"/>
              <a:t>mound</a:t>
            </a:r>
            <a:r>
              <a:rPr lang="zh-CN" altLang="en-US" dirty="0"/>
              <a:t> </a:t>
            </a:r>
            <a:r>
              <a:rPr lang="en-US" altLang="zh-CN" dirty="0"/>
              <a:t>(P),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  <a:r>
              <a:rPr lang="zh-CN" altLang="en-US" dirty="0"/>
              <a:t> </a:t>
            </a:r>
            <a:r>
              <a:rPr lang="en-US" altLang="zh-CN" dirty="0"/>
              <a:t>plate,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base,</a:t>
            </a:r>
            <a:r>
              <a:rPr lang="zh-CN" altLang="en-US" dirty="0"/>
              <a:t> </a:t>
            </a:r>
            <a:r>
              <a:rPr lang="en-US" altLang="zh-CN" dirty="0"/>
              <a:t>third</a:t>
            </a:r>
            <a:r>
              <a:rPr lang="zh-CN" altLang="en-US" dirty="0"/>
              <a:t> </a:t>
            </a:r>
            <a:r>
              <a:rPr lang="en-US" altLang="zh-CN" dirty="0"/>
              <a:t>base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5844F2-4817-974A-B96D-D6F651217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476" y="2696411"/>
            <a:ext cx="3347538" cy="3171352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C6F4A2B-8744-6C4D-BE49-0262ED9AC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48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4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3517</TotalTime>
  <Words>3344</Words>
  <Application>Microsoft Macintosh PowerPoint</Application>
  <PresentationFormat>Widescreen</PresentationFormat>
  <Paragraphs>571</Paragraphs>
  <Slides>65</Slides>
  <Notes>1</Notes>
  <HiddenSlides>0</HiddenSlides>
  <MMClips>63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Arial</vt:lpstr>
      <vt:lpstr>Calibri</vt:lpstr>
      <vt:lpstr>Calibri Light</vt:lpstr>
      <vt:lpstr>Office Theme</vt:lpstr>
      <vt:lpstr>IS 651: Distributed Systems Time and Synchronization</vt:lpstr>
      <vt:lpstr>Announcement</vt:lpstr>
      <vt:lpstr>Today</vt:lpstr>
      <vt:lpstr>Global Timing</vt:lpstr>
      <vt:lpstr>Time and Mutual Exclusion Overview </vt:lpstr>
      <vt:lpstr>Time and Mutual Exclusion Overview  </vt:lpstr>
      <vt:lpstr>Time Standards</vt:lpstr>
      <vt:lpstr>Distributed Time</vt:lpstr>
      <vt:lpstr>A Baseball Example</vt:lpstr>
      <vt:lpstr>A Baseball Example</vt:lpstr>
      <vt:lpstr>The Happened-Before Relation</vt:lpstr>
      <vt:lpstr>A Baseball Example</vt:lpstr>
      <vt:lpstr>A Baseball Example</vt:lpstr>
      <vt:lpstr>Ways to synchronize </vt:lpstr>
      <vt:lpstr>Real-Clock Synchronization</vt:lpstr>
      <vt:lpstr>Perfect Networks</vt:lpstr>
      <vt:lpstr>Synchronous Networks</vt:lpstr>
      <vt:lpstr>Timing Assumptions in Distributed Systems</vt:lpstr>
      <vt:lpstr>Timing Assumptions in Distributed Systems</vt:lpstr>
      <vt:lpstr>Cristian’s Algorithm, 1989</vt:lpstr>
      <vt:lpstr>The Berkeley Algorithm, 1989</vt:lpstr>
      <vt:lpstr>The Network Time Protocol (NTP) </vt:lpstr>
      <vt:lpstr>The Network Time Protocol (NTP)</vt:lpstr>
      <vt:lpstr>Real synchronization is imperfect</vt:lpstr>
      <vt:lpstr>Logical Time</vt:lpstr>
      <vt:lpstr>Global Logical Time</vt:lpstr>
      <vt:lpstr>Concurrency</vt:lpstr>
      <vt:lpstr>The baseball example revisited</vt:lpstr>
      <vt:lpstr>The baseball example revisited</vt:lpstr>
      <vt:lpstr>Lamport Logical Clocks</vt:lpstr>
      <vt:lpstr>Lamport’s Algorithm</vt:lpstr>
      <vt:lpstr>Lamport’s Algorithm on the baseball example</vt:lpstr>
      <vt:lpstr>Lamport’s Algorithm on the baseball example</vt:lpstr>
      <vt:lpstr>Lamport’s Algorithm on the baseball example</vt:lpstr>
      <vt:lpstr>Lamport’s Algorithm on the baseball example</vt:lpstr>
      <vt:lpstr>Lamport’s Algorithm on the baseball example</vt:lpstr>
      <vt:lpstr>Lamport’s Algorithm on the baseball example</vt:lpstr>
      <vt:lpstr>Lamport’s Algorithm on the baseball example</vt:lpstr>
      <vt:lpstr>Lamport’s Algorithm on the baseball example</vt:lpstr>
      <vt:lpstr>Lamport’s Algorithm on the baseball example</vt:lpstr>
      <vt:lpstr>Lamport’s Algorithm on the baseball example</vt:lpstr>
      <vt:lpstr>Lamport’s Algorithm on the baseball example</vt:lpstr>
      <vt:lpstr>Ok, what do we get?</vt:lpstr>
      <vt:lpstr>Summary of Lamport clocks</vt:lpstr>
      <vt:lpstr>Total order Lamport clocks</vt:lpstr>
      <vt:lpstr>Vector Clocks</vt:lpstr>
      <vt:lpstr>Vector Clock Algorithm</vt:lpstr>
      <vt:lpstr>Vector clocks on the baseball example</vt:lpstr>
      <vt:lpstr>Vector clocks on the baseball example</vt:lpstr>
      <vt:lpstr>Vector clocks on the baseball example</vt:lpstr>
      <vt:lpstr>Vector clocks on the baseball example</vt:lpstr>
      <vt:lpstr>Vector clocks on the baseball example</vt:lpstr>
      <vt:lpstr>Vector clocks on the baseball example</vt:lpstr>
      <vt:lpstr>Vector clocks on the baseball example</vt:lpstr>
      <vt:lpstr>Vector clocks on the baseball example</vt:lpstr>
      <vt:lpstr>Vector clocks on the baseball example</vt:lpstr>
      <vt:lpstr>Vector clocks on the baseball example</vt:lpstr>
      <vt:lpstr>Vector clocks on the baseball example</vt:lpstr>
      <vt:lpstr>Vector clocks on the baseball example</vt:lpstr>
      <vt:lpstr>Ok, what do we get?</vt:lpstr>
      <vt:lpstr>So far</vt:lpstr>
      <vt:lpstr>Logical Clocks in Real Systems</vt:lpstr>
      <vt:lpstr>Amazon Dynamo</vt:lpstr>
      <vt:lpstr>Amazon Dynamo</vt:lpstr>
      <vt:lpstr>Other examples of using vector clock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651: Distributed Systems</dc:title>
  <dc:creator>sisiduan@gmail.com</dc:creator>
  <cp:lastModifiedBy>sisiduan@gmail.com</cp:lastModifiedBy>
  <cp:revision>209</cp:revision>
  <dcterms:created xsi:type="dcterms:W3CDTF">2018-05-16T16:03:59Z</dcterms:created>
  <dcterms:modified xsi:type="dcterms:W3CDTF">2020-02-18T21:24:55Z</dcterms:modified>
</cp:coreProperties>
</file>