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1"/>
  </p:notesMasterIdLst>
  <p:sldIdLst>
    <p:sldId id="256" r:id="rId2"/>
    <p:sldId id="344" r:id="rId3"/>
    <p:sldId id="345" r:id="rId4"/>
    <p:sldId id="346" r:id="rId5"/>
    <p:sldId id="347" r:id="rId6"/>
    <p:sldId id="348" r:id="rId7"/>
    <p:sldId id="315" r:id="rId8"/>
    <p:sldId id="350" r:id="rId9"/>
    <p:sldId id="351" r:id="rId10"/>
    <p:sldId id="349" r:id="rId11"/>
    <p:sldId id="257" r:id="rId12"/>
    <p:sldId id="258" r:id="rId13"/>
    <p:sldId id="316" r:id="rId14"/>
    <p:sldId id="317" r:id="rId15"/>
    <p:sldId id="259" r:id="rId16"/>
    <p:sldId id="260" r:id="rId17"/>
    <p:sldId id="261" r:id="rId18"/>
    <p:sldId id="262" r:id="rId19"/>
    <p:sldId id="268" r:id="rId20"/>
    <p:sldId id="263" r:id="rId21"/>
    <p:sldId id="264" r:id="rId22"/>
    <p:sldId id="265" r:id="rId23"/>
    <p:sldId id="266" r:id="rId24"/>
    <p:sldId id="267" r:id="rId25"/>
    <p:sldId id="270" r:id="rId26"/>
    <p:sldId id="271" r:id="rId27"/>
    <p:sldId id="272" r:id="rId28"/>
    <p:sldId id="273" r:id="rId29"/>
    <p:sldId id="274" r:id="rId30"/>
    <p:sldId id="275" r:id="rId31"/>
    <p:sldId id="318" r:id="rId32"/>
    <p:sldId id="276" r:id="rId33"/>
    <p:sldId id="277" r:id="rId34"/>
    <p:sldId id="278" r:id="rId35"/>
    <p:sldId id="279" r:id="rId36"/>
    <p:sldId id="281" r:id="rId37"/>
    <p:sldId id="280" r:id="rId38"/>
    <p:sldId id="282" r:id="rId39"/>
    <p:sldId id="283" r:id="rId40"/>
    <p:sldId id="319" r:id="rId41"/>
    <p:sldId id="320" r:id="rId42"/>
    <p:sldId id="321" r:id="rId43"/>
    <p:sldId id="322" r:id="rId44"/>
    <p:sldId id="323" r:id="rId45"/>
    <p:sldId id="324" r:id="rId46"/>
    <p:sldId id="325" r:id="rId47"/>
    <p:sldId id="326" r:id="rId48"/>
    <p:sldId id="327" r:id="rId49"/>
    <p:sldId id="328" r:id="rId50"/>
    <p:sldId id="284" r:id="rId51"/>
    <p:sldId id="330" r:id="rId52"/>
    <p:sldId id="331" r:id="rId53"/>
    <p:sldId id="285" r:id="rId54"/>
    <p:sldId id="286" r:id="rId55"/>
    <p:sldId id="287" r:id="rId56"/>
    <p:sldId id="332" r:id="rId57"/>
    <p:sldId id="333" r:id="rId58"/>
    <p:sldId id="334" r:id="rId59"/>
    <p:sldId id="335" r:id="rId60"/>
    <p:sldId id="336" r:id="rId61"/>
    <p:sldId id="337" r:id="rId62"/>
    <p:sldId id="338" r:id="rId63"/>
    <p:sldId id="339" r:id="rId64"/>
    <p:sldId id="340" r:id="rId65"/>
    <p:sldId id="341" r:id="rId66"/>
    <p:sldId id="342" r:id="rId67"/>
    <p:sldId id="288" r:id="rId68"/>
    <p:sldId id="343" r:id="rId69"/>
    <p:sldId id="289" r:id="rId70"/>
    <p:sldId id="353" r:id="rId71"/>
    <p:sldId id="355" r:id="rId72"/>
    <p:sldId id="354" r:id="rId73"/>
    <p:sldId id="356" r:id="rId74"/>
    <p:sldId id="290" r:id="rId75"/>
    <p:sldId id="291" r:id="rId76"/>
    <p:sldId id="292" r:id="rId77"/>
    <p:sldId id="293" r:id="rId78"/>
    <p:sldId id="294" r:id="rId79"/>
    <p:sldId id="295" r:id="rId80"/>
    <p:sldId id="296" r:id="rId81"/>
    <p:sldId id="297" r:id="rId82"/>
    <p:sldId id="298" r:id="rId83"/>
    <p:sldId id="299" r:id="rId84"/>
    <p:sldId id="300" r:id="rId85"/>
    <p:sldId id="301" r:id="rId86"/>
    <p:sldId id="302" r:id="rId87"/>
    <p:sldId id="303" r:id="rId88"/>
    <p:sldId id="304" r:id="rId89"/>
    <p:sldId id="305" r:id="rId90"/>
    <p:sldId id="306" r:id="rId91"/>
    <p:sldId id="307" r:id="rId92"/>
    <p:sldId id="308" r:id="rId93"/>
    <p:sldId id="309" r:id="rId94"/>
    <p:sldId id="310" r:id="rId95"/>
    <p:sldId id="312" r:id="rId96"/>
    <p:sldId id="313" r:id="rId97"/>
    <p:sldId id="314" r:id="rId98"/>
    <p:sldId id="311" r:id="rId99"/>
    <p:sldId id="269" r:id="rId10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22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583FE5-07E7-EF40-ACCA-9F917E979518}" type="datetimeFigureOut">
              <a:rPr lang="en-US" smtClean="0"/>
              <a:t>9/12/19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55FC6-3728-9345-A3D5-2D3BD195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1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55FC6-3728-9345-A3D5-2D3BD19557E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911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2C203-9397-E640-A925-490D3E0A0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B99D95-72E4-074C-8787-1ACCA1746F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8D0AE-ED55-644B-98B6-900A262E8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9/12/19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C8D26-0613-9547-B5AE-C0BE98CDA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0F945-1217-024D-B0C0-3C9101EBF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25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782A2-CB67-544E-B770-669A30BF9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B8273A-F78E-EB46-ADEA-5C2AD43087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F491F-B3DA-C641-87CC-25946C51E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9/12/19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0C329-5938-FE4B-87FF-8F9F0FDB8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71DC7-9FAC-824E-9104-151E0F3E8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15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722E68-3584-9641-9CE4-FC338C1150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13FD47-8CD3-A344-90AC-94A94D4F5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C607D-C833-3849-8F9B-84C239E10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9/12/19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2BF29-43AD-E440-A1A8-425B47EF2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4E737-6636-DE43-8544-4CCF14BE8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9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9DCAA-2D6E-8340-B2A3-A1ACF5FA5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89416-851B-9D46-B18C-CD273C411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FBFEC-F1BC-324B-87A7-E55AF32C8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9/12/19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67494-B508-114D-AD60-6212AF679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5D6784-C228-7043-BFFC-F0A009B2B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39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24DC6-73EC-674A-8F72-AFFBCA9DD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8CCF-9050-5043-BB17-EDD26202E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EC15D4-DF73-3B4E-8AA3-6AAD19BCE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9/12/19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B5C05-1559-B942-A491-A5A0E0E13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EC239-1F82-2F4D-BFE2-015F76A40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20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A57EE-EE99-8947-9818-53E9973D9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3B52A-558F-4B48-BE05-778F3425FF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02DF48-7138-F442-82EA-CCE8F48D5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342D1E-2714-B142-B638-A69801868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9/12/19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86FC3-8BFB-B843-B754-1CA30CEED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4509E7-66C0-9245-A310-6DCBE2FDD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5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2CE05-5C83-A942-AF6A-6FF2DFF46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8EBE1C-86CA-B244-83C7-FC08A162B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3670E5-0524-E84F-8A47-9C83A4BA2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C314BA-FFF0-4E46-A948-1D507E14D5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C988D7-2A45-5648-AD84-DDE0D8EA71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C659C4-2292-5446-B240-B5FB8D5DE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9/12/19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778DE3-0286-7B47-B120-7B6E74D56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72F113-32A5-AE4C-9D39-8ED2E458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25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8436A-9123-894D-A16C-5BADE411A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6664CF-4CFE-1846-846A-3E96FFEDE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9/12/19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E0303D-4BF3-B445-B548-A3BBB5837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14F621-BDF9-234A-A8D2-7706E5DF8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30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056D51-E6C6-A848-A05D-E8B264AC0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9/12/19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D9B18B-621F-2446-99F8-8BDA41D84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9482B8-BDC8-D242-B181-AE8550DAC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1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7F531-6ECA-2F4A-8431-99B8AFACF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06E44-CC7E-294E-A65A-D622BCEC4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8D24A4-C4A2-DE46-89B0-06DA7BCE81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43B144-9DBD-6B45-A29B-FD0EDC65C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9/12/19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87C35B-231B-FE40-8179-9FD3AED8D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9A9166-0BE6-984F-88A3-C0C319BFE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070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4B5A6-ED44-244F-8E9D-8708DC205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087CCE-9951-6348-89E5-031A6FBC0B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53F4B3-C0E0-F44E-8CB6-7BA2DC5F6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5E7D22-E8C4-5148-A08F-6D3D1909D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02D-BB54-EF40-933B-1C3A71FCB926}" type="datetimeFigureOut">
              <a:rPr lang="en-US" smtClean="0"/>
              <a:t>9/12/19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749551-F35B-A244-BDCB-A6BF12AFC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51D762-7F2E-514A-A244-FBD093124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51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76A626-889E-7842-8619-0C07C7D6E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BF348-38AC-1C44-A4AF-4490D8FDA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EF879-12DA-D04F-8A4E-7A2157CEA7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7702D-BB54-EF40-933B-1C3A71FCB926}" type="datetimeFigureOut">
              <a:rPr lang="en-US" smtClean="0"/>
              <a:t>9/12/19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2929F-BC0B-8642-86E5-5938F9BFC4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84C60-5F00-A24D-8F77-6B478D7F05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A9510-608C-7441-B550-42816244E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569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hyperlink" Target="https://dblp.uni-trier.de/db/journals/cacm/cacm21.html#Lamport7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00C3A-3D79-F54C-BAA5-73B7DF5EEB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651:</a:t>
            </a:r>
            <a:r>
              <a:rPr lang="zh-CN" altLang="en-US" dirty="0"/>
              <a:t> </a:t>
            </a:r>
            <a:r>
              <a:rPr lang="en-US" altLang="zh-CN" dirty="0"/>
              <a:t>Distributed</a:t>
            </a:r>
            <a:r>
              <a:rPr lang="zh-CN" altLang="en-US" dirty="0"/>
              <a:t> </a:t>
            </a:r>
            <a:r>
              <a:rPr lang="en-US" altLang="zh-CN" dirty="0"/>
              <a:t>Systems</a:t>
            </a:r>
            <a:br>
              <a:rPr lang="en-US" altLang="zh-CN" sz="5600" dirty="0"/>
            </a:br>
            <a:r>
              <a:rPr lang="en-US" altLang="zh-CN" sz="5600" dirty="0"/>
              <a:t>Time</a:t>
            </a:r>
            <a:r>
              <a:rPr lang="zh-CN" altLang="en-US" sz="5600" dirty="0"/>
              <a:t> </a:t>
            </a:r>
            <a:r>
              <a:rPr lang="en-US" altLang="zh-CN" sz="5600" dirty="0"/>
              <a:t>and</a:t>
            </a:r>
            <a:r>
              <a:rPr lang="zh-CN" altLang="en-US" sz="5600" dirty="0"/>
              <a:t> </a:t>
            </a:r>
            <a:r>
              <a:rPr lang="en-US" altLang="zh-CN" sz="5600" dirty="0"/>
              <a:t>Synchronization</a:t>
            </a:r>
            <a:br>
              <a:rPr lang="en-US" altLang="zh-CN" sz="5600" dirty="0"/>
            </a:br>
            <a:r>
              <a:rPr lang="en-US" altLang="zh-CN" sz="5600" dirty="0"/>
              <a:t>Mutual Exclusion</a:t>
            </a:r>
            <a:endParaRPr lang="en-US" sz="5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FC2F67-F984-714D-8BBF-F64A3B40E5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err="1"/>
              <a:t>Sisi</a:t>
            </a:r>
            <a:r>
              <a:rPr lang="zh-CN" altLang="en-US" dirty="0"/>
              <a:t> </a:t>
            </a:r>
            <a:r>
              <a:rPr lang="en-US" altLang="zh-CN" dirty="0" err="1"/>
              <a:t>Duan</a:t>
            </a:r>
            <a:endParaRPr lang="en-US" altLang="zh-CN" dirty="0"/>
          </a:p>
          <a:p>
            <a:r>
              <a:rPr lang="en-US" altLang="zh-CN" dirty="0"/>
              <a:t>Assistant</a:t>
            </a:r>
            <a:r>
              <a:rPr lang="zh-CN" altLang="en-US" dirty="0"/>
              <a:t> </a:t>
            </a:r>
            <a:r>
              <a:rPr lang="en-US" altLang="zh-CN" dirty="0"/>
              <a:t>Professor</a:t>
            </a:r>
          </a:p>
          <a:p>
            <a:r>
              <a:rPr lang="en-US" altLang="zh-CN" dirty="0"/>
              <a:t>Information</a:t>
            </a:r>
            <a:r>
              <a:rPr lang="zh-CN" altLang="en-US" dirty="0"/>
              <a:t> </a:t>
            </a:r>
            <a:r>
              <a:rPr lang="en-US" altLang="zh-CN" dirty="0"/>
              <a:t>Systems</a:t>
            </a:r>
          </a:p>
          <a:p>
            <a:r>
              <a:rPr lang="en-US" altLang="zh-CN" dirty="0" err="1"/>
              <a:t>sduan@umbc.edu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286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and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cite your references if you use any.</a:t>
            </a:r>
          </a:p>
        </p:txBody>
      </p:sp>
    </p:spTree>
    <p:extLst>
      <p:ext uri="{BB962C8B-B14F-4D97-AF65-F5344CB8AC3E}">
        <p14:creationId xmlns:p14="http://schemas.microsoft.com/office/powerpoint/2010/main" val="2592174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DC50F-C6FF-0949-B725-EF646AF40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Today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0630C-B462-D84C-95F4-6638675A4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Distributed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</a:p>
          <a:p>
            <a:r>
              <a:rPr lang="en-US" altLang="zh-CN" dirty="0"/>
              <a:t>Synchronizing</a:t>
            </a:r>
            <a:r>
              <a:rPr lang="zh-CN" altLang="en-US" dirty="0"/>
              <a:t> </a:t>
            </a:r>
            <a:r>
              <a:rPr lang="en-US" altLang="zh-CN" dirty="0"/>
              <a:t>real</a:t>
            </a:r>
            <a:r>
              <a:rPr lang="zh-CN" altLang="en-US" dirty="0"/>
              <a:t> </a:t>
            </a:r>
            <a:r>
              <a:rPr lang="en-US" altLang="zh-CN" dirty="0"/>
              <a:t>clocks</a:t>
            </a:r>
          </a:p>
          <a:p>
            <a:pPr lvl="1"/>
            <a:r>
              <a:rPr lang="en-US" altLang="zh-CN" dirty="0"/>
              <a:t>Cristian’s</a:t>
            </a:r>
            <a:r>
              <a:rPr lang="zh-CN" altLang="en-US" dirty="0"/>
              <a:t> </a:t>
            </a:r>
            <a:r>
              <a:rPr lang="en-US" altLang="zh-CN" dirty="0"/>
              <a:t>algorithm</a:t>
            </a:r>
          </a:p>
          <a:p>
            <a:pPr lvl="1"/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Berkeley</a:t>
            </a:r>
            <a:r>
              <a:rPr lang="zh-CN" altLang="en-US" dirty="0"/>
              <a:t> </a:t>
            </a:r>
            <a:r>
              <a:rPr lang="en-US" altLang="zh-CN" dirty="0"/>
              <a:t>Algorithm</a:t>
            </a:r>
          </a:p>
          <a:p>
            <a:pPr lvl="1"/>
            <a:r>
              <a:rPr lang="en-US" altLang="zh-CN" dirty="0"/>
              <a:t>Network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Protocol</a:t>
            </a:r>
            <a:r>
              <a:rPr lang="zh-CN" altLang="en-US" dirty="0"/>
              <a:t> </a:t>
            </a:r>
            <a:r>
              <a:rPr lang="en-US" altLang="zh-CN" dirty="0"/>
              <a:t>(NTP)</a:t>
            </a:r>
          </a:p>
          <a:p>
            <a:r>
              <a:rPr lang="en-US" altLang="zh-CN" dirty="0"/>
              <a:t>Logical</a:t>
            </a:r>
            <a:r>
              <a:rPr lang="zh-CN" altLang="en-US" dirty="0"/>
              <a:t> </a:t>
            </a:r>
            <a:r>
              <a:rPr lang="en-US" altLang="zh-CN" dirty="0"/>
              <a:t>clocks</a:t>
            </a:r>
          </a:p>
          <a:p>
            <a:pPr lvl="1"/>
            <a:r>
              <a:rPr lang="en-US" altLang="zh-CN" dirty="0" err="1"/>
              <a:t>Lamport</a:t>
            </a:r>
            <a:r>
              <a:rPr lang="zh-CN" altLang="en-US" dirty="0"/>
              <a:t> </a:t>
            </a:r>
            <a:r>
              <a:rPr lang="en-US" altLang="zh-CN" dirty="0"/>
              <a:t>logical</a:t>
            </a:r>
            <a:r>
              <a:rPr lang="zh-CN" altLang="en-US" dirty="0"/>
              <a:t> </a:t>
            </a:r>
            <a:r>
              <a:rPr lang="en-US" altLang="zh-CN" dirty="0"/>
              <a:t>clocks</a:t>
            </a:r>
          </a:p>
          <a:p>
            <a:pPr lvl="1"/>
            <a:r>
              <a:rPr lang="en-US" altLang="zh-CN" dirty="0"/>
              <a:t>Vector</a:t>
            </a:r>
            <a:r>
              <a:rPr lang="zh-CN" altLang="en-US" dirty="0"/>
              <a:t> </a:t>
            </a:r>
            <a:r>
              <a:rPr lang="en-US" altLang="zh-CN" dirty="0"/>
              <a:t>clocks</a:t>
            </a:r>
          </a:p>
          <a:p>
            <a:r>
              <a:rPr lang="en-US" altLang="zh-CN" dirty="0"/>
              <a:t>Mutual</a:t>
            </a:r>
            <a:r>
              <a:rPr lang="zh-CN" altLang="en-US" dirty="0"/>
              <a:t> </a:t>
            </a:r>
            <a:r>
              <a:rPr lang="en-US" altLang="zh-CN" dirty="0"/>
              <a:t>Exclusion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948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34DD1-E3BD-1B47-881B-09E727201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Global</a:t>
            </a:r>
            <a:r>
              <a:rPr lang="zh-CN" altLang="en-US" dirty="0"/>
              <a:t> </a:t>
            </a:r>
            <a:r>
              <a:rPr lang="en-US" altLang="zh-CN" dirty="0"/>
              <a:t>Timing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22820-2489-6048-8A09-026CD44AC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Why?</a:t>
            </a:r>
          </a:p>
          <a:p>
            <a:pPr lvl="1"/>
            <a:r>
              <a:rPr lang="en-US" altLang="zh-CN" dirty="0"/>
              <a:t>Airplane</a:t>
            </a:r>
            <a:r>
              <a:rPr lang="zh-CN" altLang="en-US" dirty="0"/>
              <a:t> </a:t>
            </a:r>
            <a:r>
              <a:rPr lang="en-US" altLang="zh-CN" dirty="0"/>
              <a:t>check-in,</a:t>
            </a:r>
            <a:r>
              <a:rPr lang="zh-CN" altLang="en-US" dirty="0"/>
              <a:t> </a:t>
            </a:r>
            <a:r>
              <a:rPr lang="en-US" altLang="zh-CN" dirty="0"/>
              <a:t>who</a:t>
            </a:r>
            <a:r>
              <a:rPr lang="zh-CN" altLang="en-US" dirty="0"/>
              <a:t> </a:t>
            </a:r>
            <a:r>
              <a:rPr lang="en-US" altLang="zh-CN" dirty="0"/>
              <a:t>got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last</a:t>
            </a:r>
            <a:r>
              <a:rPr lang="zh-CN" altLang="en-US" dirty="0"/>
              <a:t> </a:t>
            </a:r>
            <a:r>
              <a:rPr lang="en-US" altLang="zh-CN" dirty="0"/>
              <a:t>seat?</a:t>
            </a:r>
          </a:p>
          <a:p>
            <a:pPr lvl="1"/>
            <a:r>
              <a:rPr lang="en-US" altLang="zh-CN" dirty="0"/>
              <a:t>Who</a:t>
            </a:r>
            <a:r>
              <a:rPr lang="zh-CN" altLang="en-US" dirty="0"/>
              <a:t> </a:t>
            </a:r>
            <a:r>
              <a:rPr lang="en-US" altLang="zh-CN" dirty="0"/>
              <a:t>submitted</a:t>
            </a:r>
            <a:r>
              <a:rPr lang="zh-CN" altLang="en-US" dirty="0"/>
              <a:t> </a:t>
            </a:r>
            <a:r>
              <a:rPr lang="en-US" altLang="zh-CN" dirty="0"/>
              <a:t>final</a:t>
            </a:r>
            <a:r>
              <a:rPr lang="zh-CN" altLang="en-US" dirty="0"/>
              <a:t> </a:t>
            </a:r>
            <a:r>
              <a:rPr lang="en-US" altLang="zh-CN" dirty="0"/>
              <a:t>auction</a:t>
            </a:r>
            <a:r>
              <a:rPr lang="zh-CN" altLang="en-US" dirty="0"/>
              <a:t> </a:t>
            </a:r>
            <a:r>
              <a:rPr lang="en-US" altLang="zh-CN" dirty="0"/>
              <a:t>bid</a:t>
            </a:r>
            <a:r>
              <a:rPr lang="zh-CN" altLang="en-US" dirty="0"/>
              <a:t> </a:t>
            </a:r>
            <a:r>
              <a:rPr lang="en-US" altLang="zh-CN" dirty="0"/>
              <a:t>before</a:t>
            </a:r>
            <a:r>
              <a:rPr lang="zh-CN" altLang="en-US" dirty="0"/>
              <a:t> </a:t>
            </a:r>
            <a:r>
              <a:rPr lang="en-US" altLang="zh-CN" dirty="0"/>
              <a:t>deadline?</a:t>
            </a:r>
          </a:p>
          <a:p>
            <a:pPr lvl="1"/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file</a:t>
            </a:r>
            <a:r>
              <a:rPr lang="zh-CN" altLang="en-US" dirty="0"/>
              <a:t> </a:t>
            </a:r>
            <a:r>
              <a:rPr lang="en-US" altLang="zh-CN" dirty="0"/>
              <a:t>servers</a:t>
            </a:r>
            <a:r>
              <a:rPr lang="zh-CN" altLang="en-US" dirty="0"/>
              <a:t> </a:t>
            </a:r>
            <a:r>
              <a:rPr lang="en-US" altLang="zh-CN" dirty="0"/>
              <a:t>get</a:t>
            </a:r>
            <a:r>
              <a:rPr lang="zh-CN" altLang="en-US" dirty="0"/>
              <a:t> </a:t>
            </a:r>
            <a:r>
              <a:rPr lang="en-US" altLang="zh-CN" dirty="0"/>
              <a:t>different</a:t>
            </a:r>
            <a:r>
              <a:rPr lang="zh-CN" altLang="en-US" dirty="0"/>
              <a:t> </a:t>
            </a:r>
            <a:r>
              <a:rPr lang="en-US" altLang="zh-CN" dirty="0"/>
              <a:t>update</a:t>
            </a:r>
            <a:r>
              <a:rPr lang="zh-CN" altLang="en-US" dirty="0"/>
              <a:t> </a:t>
            </a:r>
            <a:r>
              <a:rPr lang="en-US" altLang="zh-CN" dirty="0"/>
              <a:t>requests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same</a:t>
            </a:r>
            <a:r>
              <a:rPr lang="zh-CN" altLang="en-US" dirty="0"/>
              <a:t> </a:t>
            </a:r>
            <a:r>
              <a:rPr lang="en-US" altLang="zh-CN" dirty="0"/>
              <a:t>file,</a:t>
            </a:r>
            <a:r>
              <a:rPr lang="zh-CN" altLang="en-US" dirty="0"/>
              <a:t> </a:t>
            </a:r>
            <a:r>
              <a:rPr lang="en-US" altLang="zh-CN" dirty="0"/>
              <a:t>what</a:t>
            </a:r>
            <a:r>
              <a:rPr lang="zh-CN" altLang="en-US" dirty="0"/>
              <a:t> </a:t>
            </a:r>
            <a:r>
              <a:rPr lang="en-US" altLang="zh-CN" dirty="0"/>
              <a:t>should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order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those</a:t>
            </a:r>
            <a:r>
              <a:rPr lang="zh-CN" altLang="en-US" dirty="0"/>
              <a:t> </a:t>
            </a:r>
            <a:r>
              <a:rPr lang="en-US" altLang="zh-CN" dirty="0"/>
              <a:t>requests?</a:t>
            </a:r>
          </a:p>
          <a:p>
            <a:pPr lvl="1"/>
            <a:r>
              <a:rPr lang="en-US" altLang="zh-CN" dirty="0"/>
              <a:t>Think</a:t>
            </a:r>
            <a:r>
              <a:rPr lang="zh-CN" altLang="en-US" dirty="0"/>
              <a:t> </a:t>
            </a:r>
            <a:r>
              <a:rPr lang="en-US" altLang="zh-CN" dirty="0"/>
              <a:t>about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collaborative</a:t>
            </a:r>
            <a:r>
              <a:rPr lang="zh-CN" altLang="en-US" dirty="0"/>
              <a:t> </a:t>
            </a:r>
            <a:r>
              <a:rPr lang="en-US" altLang="zh-CN" dirty="0"/>
              <a:t>writing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last</a:t>
            </a:r>
            <a:r>
              <a:rPr lang="zh-CN" altLang="en-US" dirty="0"/>
              <a:t> </a:t>
            </a:r>
            <a:r>
              <a:rPr lang="en-US" altLang="zh-CN" dirty="0"/>
              <a:t>class</a:t>
            </a:r>
          </a:p>
          <a:p>
            <a:pPr lvl="1"/>
            <a:endParaRPr lang="en-US" altLang="zh-CN" dirty="0"/>
          </a:p>
          <a:p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globally</a:t>
            </a:r>
            <a:r>
              <a:rPr lang="zh-CN" altLang="en-US" dirty="0"/>
              <a:t> </a:t>
            </a:r>
            <a:r>
              <a:rPr lang="en-US" altLang="zh-CN" dirty="0"/>
              <a:t>consistent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standard</a:t>
            </a:r>
            <a:r>
              <a:rPr lang="zh-CN" altLang="en-US" dirty="0"/>
              <a:t> </a:t>
            </a:r>
            <a:r>
              <a:rPr lang="en-US" altLang="zh-CN" dirty="0"/>
              <a:t>would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ideal</a:t>
            </a:r>
          </a:p>
          <a:p>
            <a:r>
              <a:rPr lang="en-US" altLang="zh-CN" dirty="0"/>
              <a:t>But</a:t>
            </a:r>
            <a:r>
              <a:rPr lang="zh-CN" altLang="en-US" dirty="0"/>
              <a:t> </a:t>
            </a:r>
            <a:r>
              <a:rPr lang="en-US" altLang="zh-CN" dirty="0"/>
              <a:t>it’s</a:t>
            </a:r>
            <a:r>
              <a:rPr lang="zh-CN" altLang="en-US" dirty="0"/>
              <a:t> </a:t>
            </a:r>
            <a:r>
              <a:rPr lang="en-US" altLang="zh-CN" dirty="0"/>
              <a:t>impossible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58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C524F-91A5-0D4A-A709-18A78B9EC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Mutual</a:t>
            </a:r>
            <a:r>
              <a:rPr lang="zh-CN" altLang="en-US" dirty="0"/>
              <a:t> </a:t>
            </a:r>
            <a:r>
              <a:rPr lang="en-US" altLang="zh-CN" dirty="0"/>
              <a:t>Exclusion</a:t>
            </a:r>
            <a:r>
              <a:rPr lang="zh-CN" altLang="en-US" dirty="0"/>
              <a:t> </a:t>
            </a:r>
            <a:r>
              <a:rPr lang="en-US" altLang="zh-CN" dirty="0"/>
              <a:t>Overview	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59093-5541-0D47-A782-793AE402E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Multiple</a:t>
            </a:r>
            <a:r>
              <a:rPr lang="zh-CN" altLang="en-US" dirty="0"/>
              <a:t> </a:t>
            </a:r>
            <a:r>
              <a:rPr lang="en-US" altLang="zh-CN" dirty="0"/>
              <a:t>machines</a:t>
            </a:r>
            <a:r>
              <a:rPr lang="zh-CN" altLang="en-US" dirty="0"/>
              <a:t> </a:t>
            </a:r>
            <a:r>
              <a:rPr lang="en-US" altLang="zh-CN" dirty="0"/>
              <a:t>write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file,</a:t>
            </a:r>
            <a:r>
              <a:rPr lang="zh-CN" altLang="en-US" dirty="0"/>
              <a:t> </a:t>
            </a:r>
            <a:r>
              <a:rPr lang="en-US" altLang="zh-CN" dirty="0"/>
              <a:t>print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network</a:t>
            </a:r>
            <a:r>
              <a:rPr lang="zh-CN" altLang="en-US" dirty="0"/>
              <a:t> </a:t>
            </a:r>
            <a:r>
              <a:rPr lang="en-US" altLang="zh-CN" dirty="0"/>
              <a:t>printer,</a:t>
            </a:r>
            <a:r>
              <a:rPr lang="zh-CN" altLang="en-US" dirty="0"/>
              <a:t> </a:t>
            </a:r>
            <a:r>
              <a:rPr lang="en-US" altLang="zh-CN" dirty="0"/>
              <a:t>etc.</a:t>
            </a:r>
          </a:p>
          <a:p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machine</a:t>
            </a:r>
            <a:r>
              <a:rPr lang="zh-CN" altLang="en-US" dirty="0"/>
              <a:t> </a:t>
            </a:r>
            <a:r>
              <a:rPr lang="en-US" altLang="zh-CN" dirty="0"/>
              <a:t>wants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make</a:t>
            </a:r>
            <a:r>
              <a:rPr lang="zh-CN" altLang="en-US" dirty="0"/>
              <a:t> </a:t>
            </a:r>
            <a:r>
              <a:rPr lang="en-US" altLang="zh-CN" dirty="0"/>
              <a:t>sure</a:t>
            </a:r>
            <a:r>
              <a:rPr lang="zh-CN" altLang="en-US" dirty="0"/>
              <a:t> </a:t>
            </a:r>
            <a:r>
              <a:rPr lang="en-US" altLang="zh-CN" dirty="0"/>
              <a:t>it’s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only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doing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</a:p>
          <a:p>
            <a:pPr lvl="1"/>
            <a:r>
              <a:rPr lang="en-US" altLang="zh-CN" dirty="0"/>
              <a:t>What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consequences</a:t>
            </a:r>
            <a:r>
              <a:rPr lang="zh-CN" altLang="en-US" dirty="0"/>
              <a:t> </a:t>
            </a:r>
            <a:r>
              <a:rPr lang="en-US" altLang="zh-CN" dirty="0"/>
              <a:t>otherwise?</a:t>
            </a:r>
          </a:p>
          <a:p>
            <a:pPr lvl="1"/>
            <a:r>
              <a:rPr lang="en-US" altLang="zh-CN" dirty="0"/>
              <a:t>Mutual</a:t>
            </a:r>
            <a:r>
              <a:rPr lang="zh-CN" altLang="en-US" dirty="0"/>
              <a:t> </a:t>
            </a:r>
            <a:r>
              <a:rPr lang="en-US" altLang="zh-CN" dirty="0"/>
              <a:t>exclusion</a:t>
            </a:r>
          </a:p>
          <a:p>
            <a:r>
              <a:rPr lang="en-US" altLang="zh-CN" dirty="0"/>
              <a:t>They</a:t>
            </a:r>
            <a:r>
              <a:rPr lang="zh-CN" altLang="en-US" dirty="0"/>
              <a:t> </a:t>
            </a:r>
            <a:r>
              <a:rPr lang="en-US" altLang="zh-CN" dirty="0"/>
              <a:t>need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agree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start</a:t>
            </a:r>
            <a:r>
              <a:rPr lang="zh-CN" altLang="en-US" dirty="0"/>
              <a:t> </a:t>
            </a:r>
            <a:r>
              <a:rPr lang="en-US" altLang="zh-CN" dirty="0"/>
              <a:t>executing</a:t>
            </a:r>
            <a:r>
              <a:rPr lang="zh-CN" altLang="en-US" dirty="0"/>
              <a:t> </a:t>
            </a:r>
            <a:r>
              <a:rPr lang="en-US" altLang="zh-CN" dirty="0"/>
              <a:t>something.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/>
              <a:t>Local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global</a:t>
            </a:r>
            <a:r>
              <a:rPr lang="zh-CN" altLang="en-US" dirty="0"/>
              <a:t> </a:t>
            </a:r>
            <a:r>
              <a:rPr lang="en-US" altLang="zh-CN" dirty="0"/>
              <a:t>time?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822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CB7C0-0F84-474B-9524-9D4CDA243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Mutual</a:t>
            </a:r>
            <a:r>
              <a:rPr lang="zh-CN" altLang="en-US" dirty="0"/>
              <a:t> </a:t>
            </a:r>
            <a:r>
              <a:rPr lang="en-US" altLang="zh-CN" dirty="0"/>
              <a:t>Exclusion</a:t>
            </a:r>
            <a:r>
              <a:rPr lang="zh-CN" altLang="en-US" dirty="0"/>
              <a:t> </a:t>
            </a:r>
            <a:r>
              <a:rPr lang="en-US" altLang="zh-CN" dirty="0"/>
              <a:t>Overview		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ED0FC-52A2-DC45-8329-9F8346856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Distributed</a:t>
            </a:r>
            <a:r>
              <a:rPr lang="zh-CN" altLang="en-US" dirty="0"/>
              <a:t> </a:t>
            </a:r>
            <a:r>
              <a:rPr lang="en-US" altLang="zh-CN" dirty="0"/>
              <a:t>debugging</a:t>
            </a:r>
          </a:p>
          <a:p>
            <a:r>
              <a:rPr lang="en-US" altLang="zh-CN" dirty="0"/>
              <a:t>Different</a:t>
            </a:r>
            <a:r>
              <a:rPr lang="zh-CN" altLang="en-US" dirty="0"/>
              <a:t> </a:t>
            </a:r>
            <a:r>
              <a:rPr lang="en-US" altLang="zh-CN" dirty="0"/>
              <a:t>machines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their</a:t>
            </a:r>
            <a:r>
              <a:rPr lang="zh-CN" altLang="en-US" dirty="0"/>
              <a:t> </a:t>
            </a:r>
            <a:r>
              <a:rPr lang="en-US" altLang="zh-CN" dirty="0"/>
              <a:t>local</a:t>
            </a:r>
            <a:r>
              <a:rPr lang="zh-CN" altLang="en-US" dirty="0"/>
              <a:t> </a:t>
            </a:r>
            <a:r>
              <a:rPr lang="en-US" altLang="zh-CN" dirty="0"/>
              <a:t>logs</a:t>
            </a:r>
          </a:p>
          <a:p>
            <a:r>
              <a:rPr lang="en-US" altLang="zh-CN" dirty="0"/>
              <a:t>Admin</a:t>
            </a:r>
            <a:r>
              <a:rPr lang="zh-CN" altLang="en-US" dirty="0"/>
              <a:t> </a:t>
            </a:r>
            <a:r>
              <a:rPr lang="en-US" altLang="zh-CN" dirty="0"/>
              <a:t>combines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logs</a:t>
            </a:r>
            <a:r>
              <a:rPr lang="zh-CN" altLang="en-US" dirty="0"/>
              <a:t> </a:t>
            </a:r>
            <a:r>
              <a:rPr lang="en-US" altLang="zh-CN" dirty="0"/>
              <a:t>together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create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complete</a:t>
            </a:r>
            <a:r>
              <a:rPr lang="zh-CN" altLang="en-US" dirty="0"/>
              <a:t> </a:t>
            </a:r>
            <a:r>
              <a:rPr lang="en-US" altLang="zh-CN" dirty="0"/>
              <a:t>log</a:t>
            </a:r>
          </a:p>
          <a:p>
            <a:r>
              <a:rPr lang="en-US" altLang="zh-CN" dirty="0"/>
              <a:t>Order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events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important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see</a:t>
            </a:r>
            <a:r>
              <a:rPr lang="zh-CN" altLang="en-US" dirty="0"/>
              <a:t> </a:t>
            </a:r>
            <a:r>
              <a:rPr lang="en-US" altLang="zh-CN" dirty="0"/>
              <a:t>what</a:t>
            </a:r>
            <a:r>
              <a:rPr lang="zh-CN" altLang="en-US" dirty="0"/>
              <a:t> </a:t>
            </a:r>
            <a:r>
              <a:rPr lang="en-US" altLang="zh-CN" dirty="0"/>
              <a:t>happened</a:t>
            </a:r>
            <a:r>
              <a:rPr lang="zh-CN" altLang="en-US" dirty="0"/>
              <a:t> </a:t>
            </a:r>
            <a:r>
              <a:rPr lang="en-US" altLang="zh-CN" dirty="0"/>
              <a:t>before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crash…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813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0D4A3-2D47-F14D-86BC-24598B5AD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Standards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BA826-75C6-5A42-B210-88B701D67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UT1</a:t>
            </a:r>
            <a:r>
              <a:rPr lang="zh-CN" altLang="en-US" dirty="0"/>
              <a:t> </a:t>
            </a:r>
            <a:r>
              <a:rPr lang="en-US" altLang="zh-CN" dirty="0"/>
              <a:t>(Universal</a:t>
            </a:r>
            <a:r>
              <a:rPr lang="zh-CN" altLang="en-US" dirty="0"/>
              <a:t> </a:t>
            </a:r>
            <a:r>
              <a:rPr lang="en-US" altLang="zh-CN" dirty="0"/>
              <a:t>Time)</a:t>
            </a:r>
          </a:p>
          <a:p>
            <a:pPr lvl="1"/>
            <a:r>
              <a:rPr lang="en-US" altLang="zh-CN" dirty="0"/>
              <a:t>Based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astronomical</a:t>
            </a:r>
            <a:r>
              <a:rPr lang="zh-CN" altLang="en-US" dirty="0"/>
              <a:t> </a:t>
            </a:r>
            <a:r>
              <a:rPr lang="en-US" altLang="zh-CN" dirty="0"/>
              <a:t>observations</a:t>
            </a:r>
          </a:p>
          <a:p>
            <a:pPr lvl="1"/>
            <a:r>
              <a:rPr lang="en-US" altLang="zh-CN" dirty="0"/>
              <a:t>“Greenwich</a:t>
            </a:r>
            <a:r>
              <a:rPr lang="zh-CN" altLang="en-US" dirty="0"/>
              <a:t> </a:t>
            </a:r>
            <a:r>
              <a:rPr lang="en-US" altLang="zh-CN" dirty="0"/>
              <a:t>Mean</a:t>
            </a:r>
            <a:r>
              <a:rPr lang="zh-CN" altLang="en-US" dirty="0"/>
              <a:t> </a:t>
            </a:r>
            <a:r>
              <a:rPr lang="en-US" altLang="zh-CN" dirty="0"/>
              <a:t>Time”</a:t>
            </a:r>
          </a:p>
          <a:p>
            <a:r>
              <a:rPr lang="en-US" altLang="zh-CN" dirty="0"/>
              <a:t>TAI</a:t>
            </a:r>
            <a:r>
              <a:rPr lang="zh-CN" altLang="en-US" dirty="0"/>
              <a:t> </a:t>
            </a:r>
            <a:r>
              <a:rPr lang="en-US" altLang="zh-CN" dirty="0"/>
              <a:t>(International</a:t>
            </a:r>
            <a:r>
              <a:rPr lang="zh-CN" altLang="en-US" dirty="0"/>
              <a:t> </a:t>
            </a:r>
            <a:r>
              <a:rPr lang="en-US" altLang="zh-CN" dirty="0"/>
              <a:t>Atomic</a:t>
            </a:r>
            <a:r>
              <a:rPr lang="zh-CN" altLang="en-US" dirty="0"/>
              <a:t> </a:t>
            </a:r>
            <a:r>
              <a:rPr lang="en-US" altLang="zh-CN" dirty="0"/>
              <a:t>Time)</a:t>
            </a:r>
          </a:p>
          <a:p>
            <a:pPr lvl="1"/>
            <a:r>
              <a:rPr lang="en-US" altLang="zh-CN" dirty="0"/>
              <a:t>Started</a:t>
            </a:r>
            <a:r>
              <a:rPr lang="zh-CN" altLang="en-US" dirty="0"/>
              <a:t> </a:t>
            </a:r>
            <a:r>
              <a:rPr lang="en-US" altLang="zh-CN" dirty="0"/>
              <a:t>Jan</a:t>
            </a:r>
            <a:r>
              <a:rPr lang="zh-CN" altLang="en-US" dirty="0"/>
              <a:t> </a:t>
            </a:r>
            <a:r>
              <a:rPr lang="en-US" altLang="zh-CN" dirty="0"/>
              <a:t>1,</a:t>
            </a:r>
            <a:r>
              <a:rPr lang="zh-CN" altLang="en-US" dirty="0"/>
              <a:t> </a:t>
            </a:r>
            <a:r>
              <a:rPr lang="en-US" altLang="zh-CN" dirty="0"/>
              <a:t>1958</a:t>
            </a:r>
          </a:p>
          <a:p>
            <a:pPr lvl="1"/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second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9,192,631,770</a:t>
            </a:r>
            <a:r>
              <a:rPr lang="zh-CN" altLang="en-US" dirty="0"/>
              <a:t> </a:t>
            </a:r>
            <a:r>
              <a:rPr lang="en-US" altLang="zh-CN" dirty="0"/>
              <a:t>cycles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radiation</a:t>
            </a:r>
            <a:r>
              <a:rPr lang="zh-CN" altLang="en-US" dirty="0"/>
              <a:t> </a:t>
            </a:r>
            <a:r>
              <a:rPr lang="en-US" altLang="zh-CN" dirty="0"/>
              <a:t>emitted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Cesium</a:t>
            </a:r>
            <a:r>
              <a:rPr lang="zh-CN" altLang="en-US" dirty="0"/>
              <a:t> </a:t>
            </a:r>
            <a:r>
              <a:rPr lang="en-US" altLang="zh-CN" dirty="0"/>
              <a:t>atom</a:t>
            </a:r>
          </a:p>
          <a:p>
            <a:pPr lvl="1"/>
            <a:r>
              <a:rPr lang="en-US" altLang="zh-CN" dirty="0"/>
              <a:t>Has</a:t>
            </a:r>
            <a:r>
              <a:rPr lang="zh-CN" altLang="en-US" dirty="0"/>
              <a:t> </a:t>
            </a:r>
            <a:r>
              <a:rPr lang="en-US" altLang="zh-CN" dirty="0"/>
              <a:t>diverged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UT1</a:t>
            </a:r>
            <a:r>
              <a:rPr lang="zh-CN" altLang="en-US" dirty="0"/>
              <a:t> </a:t>
            </a:r>
            <a:r>
              <a:rPr lang="en-US" altLang="zh-CN" dirty="0"/>
              <a:t>due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slowing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earth’s</a:t>
            </a:r>
            <a:r>
              <a:rPr lang="zh-CN" altLang="en-US" dirty="0"/>
              <a:t> </a:t>
            </a:r>
            <a:r>
              <a:rPr lang="en-US" altLang="zh-CN" dirty="0"/>
              <a:t>rotation</a:t>
            </a:r>
          </a:p>
          <a:p>
            <a:r>
              <a:rPr lang="en-US" altLang="zh-CN" dirty="0"/>
              <a:t>UTC</a:t>
            </a:r>
            <a:r>
              <a:rPr lang="zh-CN" altLang="en-US" dirty="0"/>
              <a:t> </a:t>
            </a:r>
            <a:r>
              <a:rPr lang="en-US" altLang="zh-CN" dirty="0"/>
              <a:t>(Coordinated</a:t>
            </a:r>
            <a:r>
              <a:rPr lang="zh-CN" altLang="en-US" dirty="0"/>
              <a:t> </a:t>
            </a:r>
            <a:r>
              <a:rPr lang="en-US" altLang="zh-CN" dirty="0"/>
              <a:t>Universal</a:t>
            </a:r>
            <a:r>
              <a:rPr lang="zh-CN" altLang="en-US" dirty="0"/>
              <a:t> </a:t>
            </a:r>
            <a:r>
              <a:rPr lang="en-US" altLang="zh-CN" dirty="0"/>
              <a:t>Time)</a:t>
            </a:r>
          </a:p>
          <a:p>
            <a:pPr lvl="1"/>
            <a:r>
              <a:rPr lang="en-US" altLang="zh-CN" dirty="0"/>
              <a:t>TAI</a:t>
            </a:r>
            <a:r>
              <a:rPr lang="zh-CN" altLang="en-US" dirty="0"/>
              <a:t> </a:t>
            </a:r>
            <a:r>
              <a:rPr lang="en-US" altLang="zh-CN" dirty="0"/>
              <a:t>+</a:t>
            </a:r>
            <a:r>
              <a:rPr lang="zh-CN" altLang="en-US" dirty="0"/>
              <a:t> </a:t>
            </a:r>
            <a:r>
              <a:rPr lang="en-US" altLang="zh-CN" dirty="0"/>
              <a:t>leap</a:t>
            </a:r>
            <a:r>
              <a:rPr lang="zh-CN" altLang="en-US" dirty="0"/>
              <a:t> </a:t>
            </a:r>
            <a:r>
              <a:rPr lang="en-US" altLang="zh-CN" dirty="0"/>
              <a:t>seconds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within</a:t>
            </a:r>
            <a:r>
              <a:rPr lang="zh-CN" altLang="en-US" dirty="0"/>
              <a:t> </a:t>
            </a:r>
            <a:r>
              <a:rPr lang="en-US" altLang="zh-CN" dirty="0"/>
              <a:t>800ms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UT1</a:t>
            </a:r>
          </a:p>
        </p:txBody>
      </p:sp>
    </p:spTree>
    <p:extLst>
      <p:ext uri="{BB962C8B-B14F-4D97-AF65-F5344CB8AC3E}">
        <p14:creationId xmlns:p14="http://schemas.microsoft.com/office/powerpoint/2010/main" val="785448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0AAFB-5135-2A4C-B701-15161C088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Distributed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367F7-663E-4146-B691-D30221862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notion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well-defined</a:t>
            </a:r>
            <a:r>
              <a:rPr lang="zh-CN" altLang="en-US" dirty="0"/>
              <a:t> </a:t>
            </a:r>
            <a:r>
              <a:rPr lang="en-US" altLang="zh-CN" dirty="0"/>
              <a:t>(and</a:t>
            </a:r>
            <a:r>
              <a:rPr lang="zh-CN" altLang="en-US" dirty="0"/>
              <a:t> </a:t>
            </a:r>
            <a:r>
              <a:rPr lang="en-US" altLang="zh-CN" dirty="0"/>
              <a:t>measurable)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single</a:t>
            </a:r>
            <a:r>
              <a:rPr lang="zh-CN" altLang="en-US" dirty="0"/>
              <a:t> </a:t>
            </a:r>
            <a:r>
              <a:rPr lang="en-US" altLang="zh-CN" dirty="0"/>
              <a:t>location</a:t>
            </a:r>
          </a:p>
          <a:p>
            <a:endParaRPr lang="en-US" dirty="0"/>
          </a:p>
          <a:p>
            <a:r>
              <a:rPr lang="en-US" altLang="zh-CN" dirty="0"/>
              <a:t>But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relationship</a:t>
            </a:r>
            <a:r>
              <a:rPr lang="zh-CN" altLang="en-US" dirty="0"/>
              <a:t> </a:t>
            </a:r>
            <a:r>
              <a:rPr lang="en-US" altLang="zh-CN" dirty="0"/>
              <a:t>between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different</a:t>
            </a:r>
            <a:r>
              <a:rPr lang="zh-CN" altLang="en-US" dirty="0"/>
              <a:t> </a:t>
            </a:r>
            <a:r>
              <a:rPr lang="en-US" altLang="zh-CN" dirty="0"/>
              <a:t>locations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unclear</a:t>
            </a:r>
          </a:p>
          <a:p>
            <a:pPr lvl="1"/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minimize</a:t>
            </a:r>
            <a:r>
              <a:rPr lang="zh-CN" altLang="en-US" dirty="0"/>
              <a:t> </a:t>
            </a:r>
            <a:r>
              <a:rPr lang="en-US" altLang="zh-CN" dirty="0"/>
              <a:t>discrepancies,</a:t>
            </a:r>
            <a:r>
              <a:rPr lang="zh-CN" altLang="en-US" dirty="0"/>
              <a:t> </a:t>
            </a:r>
            <a:r>
              <a:rPr lang="en-US" altLang="zh-CN" dirty="0"/>
              <a:t>but</a:t>
            </a:r>
            <a:r>
              <a:rPr lang="zh-CN" altLang="en-US" dirty="0"/>
              <a:t> </a:t>
            </a:r>
            <a:r>
              <a:rPr lang="en-US" altLang="zh-CN" dirty="0"/>
              <a:t>never</a:t>
            </a:r>
            <a:r>
              <a:rPr lang="zh-CN" altLang="en-US" dirty="0"/>
              <a:t> </a:t>
            </a:r>
            <a:r>
              <a:rPr lang="en-US" altLang="zh-CN" dirty="0"/>
              <a:t>eliminate</a:t>
            </a:r>
            <a:r>
              <a:rPr lang="zh-CN" altLang="en-US" dirty="0"/>
              <a:t> </a:t>
            </a:r>
            <a:r>
              <a:rPr lang="en-US" altLang="zh-CN" dirty="0"/>
              <a:t>them</a:t>
            </a:r>
          </a:p>
          <a:p>
            <a:endParaRPr lang="en-US" dirty="0"/>
          </a:p>
          <a:p>
            <a:r>
              <a:rPr lang="en-US" altLang="zh-CN" dirty="0"/>
              <a:t>Stationary</a:t>
            </a:r>
            <a:r>
              <a:rPr lang="zh-CN" altLang="en-US" dirty="0"/>
              <a:t> </a:t>
            </a:r>
            <a:r>
              <a:rPr lang="en-US" altLang="zh-CN" dirty="0"/>
              <a:t>GPS</a:t>
            </a:r>
            <a:r>
              <a:rPr lang="zh-CN" altLang="en-US" dirty="0"/>
              <a:t> </a:t>
            </a:r>
            <a:r>
              <a:rPr lang="en-US" altLang="zh-CN" dirty="0"/>
              <a:t>receivers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get</a:t>
            </a:r>
            <a:r>
              <a:rPr lang="zh-CN" altLang="en-US" dirty="0"/>
              <a:t> </a:t>
            </a:r>
            <a:r>
              <a:rPr lang="en-US" altLang="zh-CN" dirty="0"/>
              <a:t>global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negligible</a:t>
            </a:r>
            <a:r>
              <a:rPr lang="zh-CN" altLang="en-US" dirty="0"/>
              <a:t> </a:t>
            </a:r>
            <a:r>
              <a:rPr lang="en-US" altLang="zh-CN" dirty="0"/>
              <a:t>error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432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ED830-128D-4649-BA79-44ED19217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Baseball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A5F4D-27CD-FB44-8487-C9C46713D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Four</a:t>
            </a:r>
            <a:r>
              <a:rPr lang="zh-CN" altLang="en-US" dirty="0"/>
              <a:t> </a:t>
            </a:r>
            <a:r>
              <a:rPr lang="en-US" altLang="zh-CN" dirty="0"/>
              <a:t>locations:</a:t>
            </a:r>
            <a:r>
              <a:rPr lang="zh-CN" altLang="en-US" dirty="0"/>
              <a:t> </a:t>
            </a:r>
            <a:r>
              <a:rPr lang="en-US" altLang="zh-CN" dirty="0"/>
              <a:t>pitcher’s</a:t>
            </a:r>
            <a:r>
              <a:rPr lang="zh-CN" altLang="en-US" dirty="0"/>
              <a:t> </a:t>
            </a:r>
            <a:r>
              <a:rPr lang="en-US" altLang="zh-CN" dirty="0"/>
              <a:t>mound</a:t>
            </a:r>
            <a:r>
              <a:rPr lang="zh-CN" altLang="en-US" dirty="0"/>
              <a:t> </a:t>
            </a:r>
            <a:r>
              <a:rPr lang="en-US" altLang="zh-CN" dirty="0"/>
              <a:t>(P),</a:t>
            </a:r>
            <a:r>
              <a:rPr lang="zh-CN" altLang="en-US" dirty="0"/>
              <a:t> </a:t>
            </a:r>
            <a:r>
              <a:rPr lang="en-US" altLang="zh-CN" dirty="0"/>
              <a:t>home</a:t>
            </a:r>
            <a:r>
              <a:rPr lang="zh-CN" altLang="en-US" dirty="0"/>
              <a:t> </a:t>
            </a:r>
            <a:r>
              <a:rPr lang="en-US" altLang="zh-CN" dirty="0"/>
              <a:t>plate,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base,</a:t>
            </a:r>
            <a:r>
              <a:rPr lang="zh-CN" altLang="en-US" dirty="0"/>
              <a:t> </a:t>
            </a:r>
            <a:r>
              <a:rPr lang="en-US" altLang="zh-CN" dirty="0"/>
              <a:t>third</a:t>
            </a:r>
            <a:r>
              <a:rPr lang="zh-CN" altLang="en-US" dirty="0"/>
              <a:t> </a:t>
            </a:r>
            <a:r>
              <a:rPr lang="en-US" altLang="zh-CN" dirty="0"/>
              <a:t>base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5844F2-4817-974A-B96D-D6F651217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1476" y="2696411"/>
            <a:ext cx="3347538" cy="317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146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ED830-128D-4649-BA79-44ED19217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Baseball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A5F4D-27CD-FB44-8487-C9C46713D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CN" b="1" dirty="0"/>
              <a:t>Ten</a:t>
            </a:r>
            <a:r>
              <a:rPr lang="zh-CN" altLang="en-US" b="1" dirty="0"/>
              <a:t> </a:t>
            </a:r>
            <a:r>
              <a:rPr lang="en-US" altLang="zh-CN" b="1" dirty="0"/>
              <a:t>events</a:t>
            </a:r>
            <a:r>
              <a:rPr lang="zh-CN" altLang="en-US" b="1" dirty="0"/>
              <a:t> </a:t>
            </a:r>
            <a:r>
              <a:rPr lang="en-US" altLang="zh-CN" b="1" dirty="0"/>
              <a:t>(ordered</a:t>
            </a:r>
            <a:r>
              <a:rPr lang="zh-CN" altLang="en-US" b="1" dirty="0"/>
              <a:t> </a:t>
            </a:r>
            <a:r>
              <a:rPr lang="en-US" altLang="zh-CN" b="1" dirty="0"/>
              <a:t>by</a:t>
            </a:r>
            <a:r>
              <a:rPr lang="zh-CN" altLang="en-US" b="1" dirty="0"/>
              <a:t> </a:t>
            </a:r>
            <a:r>
              <a:rPr lang="en-US" altLang="zh-CN" b="1" dirty="0"/>
              <a:t>time)</a:t>
            </a:r>
          </a:p>
          <a:p>
            <a:r>
              <a:rPr lang="en-US" altLang="zh-CN" dirty="0"/>
              <a:t>E1.</a:t>
            </a:r>
            <a:r>
              <a:rPr lang="zh-CN" altLang="en-US" dirty="0"/>
              <a:t> </a:t>
            </a:r>
            <a:r>
              <a:rPr lang="en-US" altLang="zh-CN" dirty="0"/>
              <a:t>Pitcher</a:t>
            </a:r>
            <a:r>
              <a:rPr lang="zh-CN" altLang="en-US" dirty="0"/>
              <a:t> </a:t>
            </a:r>
            <a:r>
              <a:rPr lang="en-US" altLang="zh-CN" dirty="0"/>
              <a:t>(P)</a:t>
            </a:r>
            <a:r>
              <a:rPr lang="zh-CN" altLang="en-US" dirty="0"/>
              <a:t> </a:t>
            </a:r>
            <a:r>
              <a:rPr lang="en-US" altLang="zh-CN" dirty="0"/>
              <a:t>throws</a:t>
            </a:r>
            <a:r>
              <a:rPr lang="zh-CN" altLang="en-US" dirty="0"/>
              <a:t> </a:t>
            </a:r>
            <a:r>
              <a:rPr lang="en-US" altLang="zh-CN" dirty="0"/>
              <a:t>ball</a:t>
            </a:r>
            <a:r>
              <a:rPr lang="zh-CN" altLang="en-US" dirty="0"/>
              <a:t> </a:t>
            </a:r>
            <a:r>
              <a:rPr lang="en-US" altLang="zh-CN" dirty="0"/>
              <a:t>toward</a:t>
            </a:r>
            <a:r>
              <a:rPr lang="zh-CN" altLang="en-US" dirty="0"/>
              <a:t> </a:t>
            </a:r>
            <a:r>
              <a:rPr lang="en-US" altLang="zh-CN" dirty="0"/>
              <a:t>home</a:t>
            </a:r>
          </a:p>
          <a:p>
            <a:r>
              <a:rPr lang="en-US" altLang="zh-CN" dirty="0"/>
              <a:t>E2.</a:t>
            </a:r>
            <a:r>
              <a:rPr lang="zh-CN" altLang="en-US" dirty="0"/>
              <a:t> </a:t>
            </a:r>
            <a:r>
              <a:rPr lang="en-US" altLang="zh-CN" dirty="0"/>
              <a:t>Ball</a:t>
            </a:r>
            <a:r>
              <a:rPr lang="zh-CN" altLang="en-US" dirty="0"/>
              <a:t> </a:t>
            </a:r>
            <a:r>
              <a:rPr lang="en-US" altLang="zh-CN" dirty="0"/>
              <a:t>arrives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home</a:t>
            </a:r>
          </a:p>
          <a:p>
            <a:r>
              <a:rPr lang="en-US" altLang="zh-CN" dirty="0"/>
              <a:t>E3.</a:t>
            </a:r>
            <a:r>
              <a:rPr lang="zh-CN" altLang="en-US" dirty="0"/>
              <a:t> </a:t>
            </a:r>
            <a:r>
              <a:rPr lang="en-US" altLang="zh-CN" dirty="0"/>
              <a:t>Batter</a:t>
            </a:r>
            <a:r>
              <a:rPr lang="zh-CN" altLang="en-US" dirty="0"/>
              <a:t> </a:t>
            </a:r>
            <a:r>
              <a:rPr lang="en-US" altLang="zh-CN" dirty="0"/>
              <a:t>(B)</a:t>
            </a:r>
            <a:r>
              <a:rPr lang="zh-CN" altLang="en-US" dirty="0"/>
              <a:t> </a:t>
            </a:r>
            <a:r>
              <a:rPr lang="en-US" altLang="zh-CN" dirty="0"/>
              <a:t>hits</a:t>
            </a:r>
            <a:r>
              <a:rPr lang="zh-CN" altLang="en-US" dirty="0"/>
              <a:t> </a:t>
            </a:r>
            <a:r>
              <a:rPr lang="en-US" altLang="zh-CN" dirty="0"/>
              <a:t>ball</a:t>
            </a:r>
            <a:r>
              <a:rPr lang="zh-CN" altLang="en-US" dirty="0"/>
              <a:t> </a:t>
            </a:r>
            <a:r>
              <a:rPr lang="en-US" altLang="zh-CN" dirty="0"/>
              <a:t>toward</a:t>
            </a:r>
            <a:r>
              <a:rPr lang="zh-CN" altLang="en-US" dirty="0"/>
              <a:t> </a:t>
            </a:r>
            <a:r>
              <a:rPr lang="en-US" altLang="zh-CN" dirty="0"/>
              <a:t>pitcher</a:t>
            </a:r>
          </a:p>
          <a:p>
            <a:r>
              <a:rPr lang="en-US" altLang="zh-CN" dirty="0"/>
              <a:t>E4:</a:t>
            </a:r>
            <a:r>
              <a:rPr lang="zh-CN" altLang="en-US" dirty="0"/>
              <a:t> </a:t>
            </a:r>
            <a:r>
              <a:rPr lang="en-US" altLang="zh-CN" dirty="0"/>
              <a:t>B</a:t>
            </a:r>
            <a:r>
              <a:rPr lang="zh-CN" altLang="en-US" dirty="0"/>
              <a:t> </a:t>
            </a:r>
            <a:r>
              <a:rPr lang="en-US" altLang="zh-CN" dirty="0"/>
              <a:t>runs</a:t>
            </a:r>
            <a:r>
              <a:rPr lang="zh-CN" altLang="en-US" dirty="0"/>
              <a:t> </a:t>
            </a:r>
            <a:r>
              <a:rPr lang="en-US" altLang="zh-CN" dirty="0"/>
              <a:t>toward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base</a:t>
            </a:r>
          </a:p>
          <a:p>
            <a:r>
              <a:rPr lang="en-US" altLang="zh-CN" dirty="0"/>
              <a:t>E5.</a:t>
            </a:r>
            <a:r>
              <a:rPr lang="zh-CN" altLang="en-US" dirty="0"/>
              <a:t> </a:t>
            </a:r>
            <a:r>
              <a:rPr lang="en-US" altLang="zh-CN" dirty="0"/>
              <a:t>Runner</a:t>
            </a:r>
            <a:r>
              <a:rPr lang="zh-CN" altLang="en-US" dirty="0"/>
              <a:t> </a:t>
            </a:r>
            <a:r>
              <a:rPr lang="en-US" altLang="zh-CN" dirty="0"/>
              <a:t>runs</a:t>
            </a:r>
            <a:r>
              <a:rPr lang="zh-CN" altLang="en-US" dirty="0"/>
              <a:t> </a:t>
            </a:r>
            <a:r>
              <a:rPr lang="en-US" altLang="zh-CN" dirty="0"/>
              <a:t>toward</a:t>
            </a:r>
            <a:r>
              <a:rPr lang="zh-CN" altLang="en-US" dirty="0"/>
              <a:t> </a:t>
            </a:r>
            <a:r>
              <a:rPr lang="en-US" altLang="zh-CN" dirty="0"/>
              <a:t>home</a:t>
            </a:r>
          </a:p>
          <a:p>
            <a:r>
              <a:rPr lang="en-US" altLang="zh-CN" dirty="0"/>
              <a:t>E6.</a:t>
            </a:r>
            <a:r>
              <a:rPr lang="zh-CN" altLang="en-US" dirty="0"/>
              <a:t> </a:t>
            </a:r>
            <a:r>
              <a:rPr lang="en-US" altLang="zh-CN" dirty="0"/>
              <a:t>Ball</a:t>
            </a:r>
            <a:r>
              <a:rPr lang="zh-CN" altLang="en-US" dirty="0"/>
              <a:t> </a:t>
            </a:r>
            <a:r>
              <a:rPr lang="en-US" altLang="zh-CN" dirty="0"/>
              <a:t>arrives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pitcher</a:t>
            </a:r>
          </a:p>
          <a:p>
            <a:r>
              <a:rPr lang="en-US" altLang="zh-CN" dirty="0"/>
              <a:t>E7.</a:t>
            </a:r>
            <a:r>
              <a:rPr lang="zh-CN" altLang="en-US" dirty="0"/>
              <a:t> </a:t>
            </a:r>
            <a:r>
              <a:rPr lang="en-US" altLang="zh-CN" dirty="0"/>
              <a:t>P</a:t>
            </a:r>
            <a:r>
              <a:rPr lang="zh-CN" altLang="en-US" dirty="0"/>
              <a:t> </a:t>
            </a:r>
            <a:r>
              <a:rPr lang="en-US" altLang="zh-CN" dirty="0"/>
              <a:t>throws</a:t>
            </a:r>
            <a:r>
              <a:rPr lang="zh-CN" altLang="en-US" dirty="0"/>
              <a:t> </a:t>
            </a:r>
            <a:r>
              <a:rPr lang="en-US" altLang="zh-CN" dirty="0"/>
              <a:t>ball</a:t>
            </a:r>
            <a:r>
              <a:rPr lang="zh-CN" altLang="en-US" dirty="0"/>
              <a:t> </a:t>
            </a:r>
            <a:r>
              <a:rPr lang="en-US" altLang="zh-CN" dirty="0"/>
              <a:t>toward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base</a:t>
            </a:r>
          </a:p>
          <a:p>
            <a:r>
              <a:rPr lang="en-US" altLang="zh-CN" dirty="0"/>
              <a:t>E8.</a:t>
            </a:r>
            <a:r>
              <a:rPr lang="zh-CN" altLang="en-US" dirty="0"/>
              <a:t> </a:t>
            </a:r>
            <a:r>
              <a:rPr lang="en-US" altLang="zh-CN" dirty="0"/>
              <a:t>Runner</a:t>
            </a:r>
            <a:r>
              <a:rPr lang="zh-CN" altLang="en-US" dirty="0"/>
              <a:t> </a:t>
            </a:r>
            <a:r>
              <a:rPr lang="en-US" altLang="zh-CN" dirty="0"/>
              <a:t>arrives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home</a:t>
            </a:r>
          </a:p>
          <a:p>
            <a:r>
              <a:rPr lang="en-US" altLang="zh-CN" dirty="0"/>
              <a:t>E9.</a:t>
            </a:r>
            <a:r>
              <a:rPr lang="zh-CN" altLang="en-US" dirty="0"/>
              <a:t> </a:t>
            </a:r>
            <a:r>
              <a:rPr lang="en-US" altLang="zh-CN" dirty="0"/>
              <a:t>Ball</a:t>
            </a:r>
            <a:r>
              <a:rPr lang="zh-CN" altLang="en-US" dirty="0"/>
              <a:t> </a:t>
            </a:r>
            <a:r>
              <a:rPr lang="en-US" altLang="zh-CN" dirty="0"/>
              <a:t>arrives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base</a:t>
            </a:r>
          </a:p>
          <a:p>
            <a:r>
              <a:rPr lang="en-US" altLang="zh-CN" dirty="0"/>
              <a:t>E10.</a:t>
            </a:r>
            <a:r>
              <a:rPr lang="zh-CN" altLang="en-US" dirty="0"/>
              <a:t> </a:t>
            </a:r>
            <a:r>
              <a:rPr lang="en-US" altLang="zh-CN" dirty="0"/>
              <a:t>B</a:t>
            </a:r>
            <a:r>
              <a:rPr lang="zh-CN" altLang="en-US" dirty="0"/>
              <a:t> </a:t>
            </a:r>
            <a:r>
              <a:rPr lang="en-US" altLang="zh-CN" dirty="0"/>
              <a:t>arrives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base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5844F2-4817-974A-B96D-D6F651217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7637" y="2200022"/>
            <a:ext cx="3347538" cy="317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995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6E304-9157-554A-B3C7-F46E717AD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Happened-Before</a:t>
            </a:r>
            <a:r>
              <a:rPr lang="zh-CN" altLang="en-US" dirty="0"/>
              <a:t> </a:t>
            </a:r>
            <a:r>
              <a:rPr lang="en-US" altLang="zh-CN" dirty="0"/>
              <a:t>Relation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BA0AA-6FB2-F546-80AD-D6D57FD1E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e1</a:t>
            </a:r>
            <a:r>
              <a:rPr lang="zh-CN" altLang="en-US" dirty="0"/>
              <a:t> </a:t>
            </a:r>
            <a:r>
              <a:rPr lang="en-US" altLang="zh-CN" dirty="0"/>
              <a:t>-&gt;</a:t>
            </a:r>
            <a:r>
              <a:rPr lang="zh-CN" altLang="en-US" dirty="0"/>
              <a:t> </a:t>
            </a:r>
            <a:r>
              <a:rPr lang="en-US" altLang="zh-CN" dirty="0"/>
              <a:t>e2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42775C-66E1-8849-988B-DFD579B44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047" y="3491049"/>
            <a:ext cx="82169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448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D01F9-9CB8-714C-BE70-4AF9A9A19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Recall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8DBD0-D9BC-4D48-A18B-EA9F64812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Distributed Communication</a:t>
            </a:r>
          </a:p>
          <a:p>
            <a:pPr lvl="1"/>
            <a:r>
              <a:rPr lang="en-US" altLang="zh-CN" dirty="0"/>
              <a:t>Socket</a:t>
            </a:r>
          </a:p>
          <a:p>
            <a:pPr lvl="1"/>
            <a:r>
              <a:rPr lang="en-US" altLang="zh-CN" dirty="0"/>
              <a:t>RPC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dirty="0"/>
              <a:t>Abstracting Distributed Communication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316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D5E3D-1E40-9B44-9307-2E42F7F40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Baseball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F4C96-3DDD-5E47-9B78-9B133E02B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CN" b="1" dirty="0"/>
              <a:t>Ten</a:t>
            </a:r>
            <a:r>
              <a:rPr lang="zh-CN" altLang="en-US" b="1" dirty="0"/>
              <a:t> </a:t>
            </a:r>
            <a:r>
              <a:rPr lang="en-US" altLang="zh-CN" b="1" dirty="0"/>
              <a:t>events</a:t>
            </a:r>
            <a:r>
              <a:rPr lang="zh-CN" altLang="en-US" b="1" dirty="0"/>
              <a:t> </a:t>
            </a:r>
            <a:r>
              <a:rPr lang="en-US" altLang="zh-CN" b="1" dirty="0"/>
              <a:t>(ordered</a:t>
            </a:r>
            <a:r>
              <a:rPr lang="zh-CN" altLang="en-US" b="1" dirty="0"/>
              <a:t> </a:t>
            </a:r>
            <a:r>
              <a:rPr lang="en-US" altLang="zh-CN" b="1" dirty="0"/>
              <a:t>by</a:t>
            </a:r>
            <a:r>
              <a:rPr lang="zh-CN" altLang="en-US" b="1" dirty="0"/>
              <a:t> </a:t>
            </a:r>
            <a:r>
              <a:rPr lang="en-US" altLang="zh-CN" b="1" dirty="0"/>
              <a:t>time)</a:t>
            </a:r>
          </a:p>
          <a:p>
            <a:r>
              <a:rPr lang="en-US" altLang="zh-CN" dirty="0"/>
              <a:t>E1.</a:t>
            </a:r>
            <a:r>
              <a:rPr lang="zh-CN" altLang="en-US" dirty="0"/>
              <a:t> </a:t>
            </a:r>
            <a:r>
              <a:rPr lang="en-US" altLang="zh-CN" dirty="0"/>
              <a:t>Pitcher</a:t>
            </a:r>
            <a:r>
              <a:rPr lang="zh-CN" altLang="en-US" dirty="0"/>
              <a:t> </a:t>
            </a:r>
            <a:r>
              <a:rPr lang="en-US" altLang="zh-CN" dirty="0"/>
              <a:t>(P)</a:t>
            </a:r>
            <a:r>
              <a:rPr lang="zh-CN" altLang="en-US" dirty="0"/>
              <a:t> </a:t>
            </a:r>
            <a:r>
              <a:rPr lang="en-US" altLang="zh-CN" dirty="0"/>
              <a:t>throws</a:t>
            </a:r>
            <a:r>
              <a:rPr lang="zh-CN" altLang="en-US" dirty="0"/>
              <a:t> </a:t>
            </a:r>
            <a:r>
              <a:rPr lang="en-US" altLang="zh-CN" dirty="0"/>
              <a:t>ball</a:t>
            </a:r>
            <a:r>
              <a:rPr lang="zh-CN" altLang="en-US" dirty="0"/>
              <a:t> </a:t>
            </a:r>
            <a:r>
              <a:rPr lang="en-US" altLang="zh-CN" dirty="0"/>
              <a:t>toward</a:t>
            </a:r>
            <a:r>
              <a:rPr lang="zh-CN" altLang="en-US" dirty="0"/>
              <a:t> </a:t>
            </a:r>
            <a:r>
              <a:rPr lang="en-US" altLang="zh-CN" dirty="0"/>
              <a:t>home</a:t>
            </a:r>
          </a:p>
          <a:p>
            <a:r>
              <a:rPr lang="en-US" altLang="zh-CN" dirty="0"/>
              <a:t>E2.</a:t>
            </a:r>
            <a:r>
              <a:rPr lang="zh-CN" altLang="en-US" dirty="0"/>
              <a:t> </a:t>
            </a:r>
            <a:r>
              <a:rPr lang="en-US" altLang="zh-CN" dirty="0"/>
              <a:t>Ball</a:t>
            </a:r>
            <a:r>
              <a:rPr lang="zh-CN" altLang="en-US" dirty="0"/>
              <a:t> </a:t>
            </a:r>
            <a:r>
              <a:rPr lang="en-US" altLang="zh-CN" dirty="0"/>
              <a:t>arrives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home</a:t>
            </a:r>
          </a:p>
          <a:p>
            <a:r>
              <a:rPr lang="en-US" altLang="zh-CN" dirty="0"/>
              <a:t>E3.</a:t>
            </a:r>
            <a:r>
              <a:rPr lang="zh-CN" altLang="en-US" dirty="0"/>
              <a:t> </a:t>
            </a:r>
            <a:r>
              <a:rPr lang="en-US" altLang="zh-CN" dirty="0"/>
              <a:t>Batter</a:t>
            </a:r>
            <a:r>
              <a:rPr lang="zh-CN" altLang="en-US" dirty="0"/>
              <a:t> </a:t>
            </a:r>
            <a:r>
              <a:rPr lang="en-US" altLang="zh-CN" dirty="0"/>
              <a:t>(B)</a:t>
            </a:r>
            <a:r>
              <a:rPr lang="zh-CN" altLang="en-US" dirty="0"/>
              <a:t> </a:t>
            </a:r>
            <a:r>
              <a:rPr lang="en-US" altLang="zh-CN" dirty="0"/>
              <a:t>hits</a:t>
            </a:r>
            <a:r>
              <a:rPr lang="zh-CN" altLang="en-US" dirty="0"/>
              <a:t> </a:t>
            </a:r>
            <a:r>
              <a:rPr lang="en-US" altLang="zh-CN" dirty="0"/>
              <a:t>ball</a:t>
            </a:r>
            <a:r>
              <a:rPr lang="zh-CN" altLang="en-US" dirty="0"/>
              <a:t> </a:t>
            </a:r>
            <a:r>
              <a:rPr lang="en-US" altLang="zh-CN" dirty="0"/>
              <a:t>toward</a:t>
            </a:r>
            <a:r>
              <a:rPr lang="zh-CN" altLang="en-US" dirty="0"/>
              <a:t> </a:t>
            </a:r>
            <a:r>
              <a:rPr lang="en-US" altLang="zh-CN" dirty="0"/>
              <a:t>pitcher</a:t>
            </a:r>
          </a:p>
          <a:p>
            <a:r>
              <a:rPr lang="en-US" altLang="zh-CN" dirty="0"/>
              <a:t>E4:</a:t>
            </a:r>
            <a:r>
              <a:rPr lang="zh-CN" altLang="en-US" dirty="0"/>
              <a:t> </a:t>
            </a:r>
            <a:r>
              <a:rPr lang="en-US" altLang="zh-CN" dirty="0"/>
              <a:t>B</a:t>
            </a:r>
            <a:r>
              <a:rPr lang="zh-CN" altLang="en-US" dirty="0"/>
              <a:t> </a:t>
            </a:r>
            <a:r>
              <a:rPr lang="en-US" altLang="zh-CN" dirty="0"/>
              <a:t>runs</a:t>
            </a:r>
            <a:r>
              <a:rPr lang="zh-CN" altLang="en-US" dirty="0"/>
              <a:t> </a:t>
            </a:r>
            <a:r>
              <a:rPr lang="en-US" altLang="zh-CN" dirty="0"/>
              <a:t>toward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base</a:t>
            </a:r>
          </a:p>
          <a:p>
            <a:r>
              <a:rPr lang="en-US" altLang="zh-CN" dirty="0"/>
              <a:t>E5.</a:t>
            </a:r>
            <a:r>
              <a:rPr lang="zh-CN" altLang="en-US" dirty="0"/>
              <a:t> </a:t>
            </a:r>
            <a:r>
              <a:rPr lang="en-US" altLang="zh-CN" dirty="0"/>
              <a:t>Runner</a:t>
            </a:r>
            <a:r>
              <a:rPr lang="zh-CN" altLang="en-US" dirty="0"/>
              <a:t> </a:t>
            </a:r>
            <a:r>
              <a:rPr lang="en-US" altLang="zh-CN" dirty="0"/>
              <a:t>runs</a:t>
            </a:r>
            <a:r>
              <a:rPr lang="zh-CN" altLang="en-US" dirty="0"/>
              <a:t> </a:t>
            </a:r>
            <a:r>
              <a:rPr lang="en-US" altLang="zh-CN" dirty="0"/>
              <a:t>toward</a:t>
            </a:r>
            <a:r>
              <a:rPr lang="zh-CN" altLang="en-US" dirty="0"/>
              <a:t> </a:t>
            </a:r>
            <a:r>
              <a:rPr lang="en-US" altLang="zh-CN" dirty="0"/>
              <a:t>home</a:t>
            </a:r>
          </a:p>
          <a:p>
            <a:r>
              <a:rPr lang="en-US" altLang="zh-CN" dirty="0"/>
              <a:t>E6.</a:t>
            </a:r>
            <a:r>
              <a:rPr lang="zh-CN" altLang="en-US" dirty="0"/>
              <a:t> </a:t>
            </a:r>
            <a:r>
              <a:rPr lang="en-US" altLang="zh-CN" dirty="0"/>
              <a:t>Ball</a:t>
            </a:r>
            <a:r>
              <a:rPr lang="zh-CN" altLang="en-US" dirty="0"/>
              <a:t> </a:t>
            </a:r>
            <a:r>
              <a:rPr lang="en-US" altLang="zh-CN" dirty="0"/>
              <a:t>arrives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pitcher</a:t>
            </a:r>
          </a:p>
          <a:p>
            <a:r>
              <a:rPr lang="en-US" altLang="zh-CN" dirty="0"/>
              <a:t>E7.</a:t>
            </a:r>
            <a:r>
              <a:rPr lang="zh-CN" altLang="en-US" dirty="0"/>
              <a:t> </a:t>
            </a:r>
            <a:r>
              <a:rPr lang="en-US" altLang="zh-CN" dirty="0"/>
              <a:t>P</a:t>
            </a:r>
            <a:r>
              <a:rPr lang="zh-CN" altLang="en-US" dirty="0"/>
              <a:t> </a:t>
            </a:r>
            <a:r>
              <a:rPr lang="en-US" altLang="zh-CN" dirty="0"/>
              <a:t>throws</a:t>
            </a:r>
            <a:r>
              <a:rPr lang="zh-CN" altLang="en-US" dirty="0"/>
              <a:t> </a:t>
            </a:r>
            <a:r>
              <a:rPr lang="en-US" altLang="zh-CN" dirty="0"/>
              <a:t>ball</a:t>
            </a:r>
            <a:r>
              <a:rPr lang="zh-CN" altLang="en-US" dirty="0"/>
              <a:t> </a:t>
            </a:r>
            <a:r>
              <a:rPr lang="en-US" altLang="zh-CN" dirty="0"/>
              <a:t>toward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base</a:t>
            </a:r>
          </a:p>
          <a:p>
            <a:r>
              <a:rPr lang="en-US" altLang="zh-CN" dirty="0"/>
              <a:t>E8.</a:t>
            </a:r>
            <a:r>
              <a:rPr lang="zh-CN" altLang="en-US" dirty="0"/>
              <a:t> </a:t>
            </a:r>
            <a:r>
              <a:rPr lang="en-US" altLang="zh-CN" dirty="0"/>
              <a:t>Runner</a:t>
            </a:r>
            <a:r>
              <a:rPr lang="zh-CN" altLang="en-US" dirty="0"/>
              <a:t> </a:t>
            </a:r>
            <a:r>
              <a:rPr lang="en-US" altLang="zh-CN" dirty="0"/>
              <a:t>arrives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home</a:t>
            </a:r>
          </a:p>
          <a:p>
            <a:r>
              <a:rPr lang="en-US" altLang="zh-CN" dirty="0"/>
              <a:t>E9.</a:t>
            </a:r>
            <a:r>
              <a:rPr lang="zh-CN" altLang="en-US" dirty="0"/>
              <a:t> </a:t>
            </a:r>
            <a:r>
              <a:rPr lang="en-US" altLang="zh-CN" dirty="0"/>
              <a:t>Ball</a:t>
            </a:r>
            <a:r>
              <a:rPr lang="zh-CN" altLang="en-US" dirty="0"/>
              <a:t> </a:t>
            </a:r>
            <a:r>
              <a:rPr lang="en-US" altLang="zh-CN" dirty="0"/>
              <a:t>arrives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base</a:t>
            </a:r>
          </a:p>
          <a:p>
            <a:r>
              <a:rPr lang="en-US" altLang="zh-CN" dirty="0"/>
              <a:t>E10.</a:t>
            </a:r>
            <a:r>
              <a:rPr lang="zh-CN" altLang="en-US" dirty="0"/>
              <a:t> </a:t>
            </a:r>
            <a:r>
              <a:rPr lang="en-US" altLang="zh-CN" dirty="0"/>
              <a:t>B</a:t>
            </a:r>
            <a:r>
              <a:rPr lang="zh-CN" altLang="en-US" dirty="0"/>
              <a:t> </a:t>
            </a:r>
            <a:r>
              <a:rPr lang="en-US" altLang="zh-CN" dirty="0"/>
              <a:t>arrives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base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480C00-DF86-E246-A588-84F653927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8343" y="2806949"/>
            <a:ext cx="6295701" cy="249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63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D5E3D-1E40-9B44-9307-2E42F7F40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Baseball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F4C96-3DDD-5E47-9B78-9B133E02B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b="1" dirty="0"/>
              <a:t>What</a:t>
            </a:r>
            <a:r>
              <a:rPr lang="zh-CN" altLang="en-US" b="1" dirty="0"/>
              <a:t> </a:t>
            </a:r>
            <a:r>
              <a:rPr lang="en-US" altLang="zh-CN" b="1" dirty="0"/>
              <a:t>we</a:t>
            </a:r>
            <a:r>
              <a:rPr lang="zh-CN" altLang="en-US" b="1" dirty="0"/>
              <a:t> </a:t>
            </a:r>
            <a:r>
              <a:rPr lang="en-US" altLang="zh-CN" b="1" dirty="0"/>
              <a:t>know</a:t>
            </a:r>
          </a:p>
          <a:p>
            <a:r>
              <a:rPr lang="en-US" altLang="zh-CN" dirty="0"/>
              <a:t>Pitcher</a:t>
            </a:r>
            <a:r>
              <a:rPr lang="zh-CN" altLang="en-US" dirty="0"/>
              <a:t> </a:t>
            </a:r>
            <a:r>
              <a:rPr lang="en-US" altLang="zh-CN" dirty="0"/>
              <a:t>knows</a:t>
            </a:r>
            <a:r>
              <a:rPr lang="zh-CN" altLang="en-US" dirty="0"/>
              <a:t> </a:t>
            </a:r>
            <a:r>
              <a:rPr lang="en-US" altLang="zh-CN" dirty="0"/>
              <a:t>E1</a:t>
            </a:r>
            <a:r>
              <a:rPr lang="zh-CN" altLang="en-US" dirty="0"/>
              <a:t> </a:t>
            </a:r>
            <a:r>
              <a:rPr lang="en-US" altLang="zh-CN" dirty="0"/>
              <a:t>happens</a:t>
            </a:r>
            <a:r>
              <a:rPr lang="zh-CN" altLang="en-US" dirty="0"/>
              <a:t> </a:t>
            </a:r>
            <a:r>
              <a:rPr lang="en-US" altLang="zh-CN" dirty="0"/>
              <a:t>before</a:t>
            </a:r>
            <a:r>
              <a:rPr lang="zh-CN" altLang="en-US" dirty="0"/>
              <a:t> </a:t>
            </a:r>
            <a:r>
              <a:rPr lang="en-US" altLang="zh-CN" dirty="0"/>
              <a:t>E6,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happens</a:t>
            </a:r>
            <a:r>
              <a:rPr lang="zh-CN" altLang="en-US" dirty="0"/>
              <a:t> </a:t>
            </a:r>
            <a:r>
              <a:rPr lang="en-US" altLang="zh-CN" dirty="0"/>
              <a:t>before</a:t>
            </a:r>
            <a:r>
              <a:rPr lang="zh-CN" altLang="en-US" dirty="0"/>
              <a:t> </a:t>
            </a:r>
            <a:r>
              <a:rPr lang="en-US" altLang="zh-CN" dirty="0"/>
              <a:t>E7</a:t>
            </a:r>
          </a:p>
          <a:p>
            <a:r>
              <a:rPr lang="en-US" altLang="zh-CN" dirty="0"/>
              <a:t>Home</a:t>
            </a:r>
            <a:r>
              <a:rPr lang="zh-CN" altLang="en-US" dirty="0"/>
              <a:t> </a:t>
            </a:r>
            <a:r>
              <a:rPr lang="en-US" altLang="zh-CN" dirty="0"/>
              <a:t>plate</a:t>
            </a:r>
            <a:r>
              <a:rPr lang="zh-CN" altLang="en-US" dirty="0"/>
              <a:t> </a:t>
            </a:r>
            <a:r>
              <a:rPr lang="en-US" altLang="zh-CN" dirty="0"/>
              <a:t>knows</a:t>
            </a:r>
            <a:r>
              <a:rPr lang="zh-CN" altLang="en-US" dirty="0"/>
              <a:t> </a:t>
            </a:r>
            <a:r>
              <a:rPr lang="en-US" altLang="zh-CN" dirty="0"/>
              <a:t>E2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before</a:t>
            </a:r>
            <a:r>
              <a:rPr lang="zh-CN" altLang="en-US" dirty="0"/>
              <a:t> </a:t>
            </a:r>
            <a:r>
              <a:rPr lang="en-US" altLang="zh-CN" dirty="0"/>
              <a:t>E3,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before</a:t>
            </a:r>
            <a:r>
              <a:rPr lang="zh-CN" altLang="en-US" dirty="0"/>
              <a:t> </a:t>
            </a:r>
            <a:r>
              <a:rPr lang="en-US" altLang="zh-CN" dirty="0"/>
              <a:t>E4,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before</a:t>
            </a:r>
            <a:r>
              <a:rPr lang="zh-CN" altLang="en-US" dirty="0"/>
              <a:t> </a:t>
            </a:r>
            <a:r>
              <a:rPr lang="en-US" altLang="zh-CN" dirty="0"/>
              <a:t>E8</a:t>
            </a:r>
          </a:p>
          <a:p>
            <a:r>
              <a:rPr lang="en-US" altLang="zh-CN" dirty="0"/>
              <a:t>Relationship</a:t>
            </a:r>
            <a:r>
              <a:rPr lang="zh-CN" altLang="en-US" dirty="0"/>
              <a:t> </a:t>
            </a:r>
            <a:r>
              <a:rPr lang="en-US" altLang="zh-CN" dirty="0"/>
              <a:t>between</a:t>
            </a:r>
            <a:r>
              <a:rPr lang="zh-CN" altLang="en-US" dirty="0"/>
              <a:t> </a:t>
            </a:r>
            <a:r>
              <a:rPr lang="en-US" altLang="zh-CN" dirty="0"/>
              <a:t>E8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E9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unclear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4635B5-6384-6644-BEA2-C23DAF855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9337" y="4204675"/>
            <a:ext cx="6295701" cy="249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54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9D573-20BF-5F4C-9F75-1CA629249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Ways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synchronize	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41E11-53D8-F646-B1CD-8BEB30430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Send</a:t>
            </a:r>
            <a:r>
              <a:rPr lang="zh-CN" altLang="en-US" dirty="0"/>
              <a:t> </a:t>
            </a:r>
            <a:r>
              <a:rPr lang="en-US" altLang="zh-CN" dirty="0"/>
              <a:t>message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base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home?</a:t>
            </a:r>
          </a:p>
          <a:p>
            <a:pPr lvl="1"/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central</a:t>
            </a:r>
            <a:r>
              <a:rPr lang="zh-CN" altLang="en-US" dirty="0"/>
              <a:t> </a:t>
            </a:r>
            <a:r>
              <a:rPr lang="en-US" altLang="zh-CN" dirty="0"/>
              <a:t>timekeeper</a:t>
            </a:r>
          </a:p>
          <a:p>
            <a:pPr lvl="1"/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long</a:t>
            </a:r>
            <a:r>
              <a:rPr lang="zh-CN" altLang="en-US" dirty="0"/>
              <a:t> </a:t>
            </a:r>
            <a:r>
              <a:rPr lang="en-US" altLang="zh-CN" dirty="0"/>
              <a:t>does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take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message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arrive?</a:t>
            </a:r>
          </a:p>
          <a:p>
            <a:r>
              <a:rPr lang="en-US" altLang="zh-CN" dirty="0"/>
              <a:t>Synchronize</a:t>
            </a:r>
            <a:r>
              <a:rPr lang="zh-CN" altLang="en-US" dirty="0"/>
              <a:t> </a:t>
            </a:r>
            <a:r>
              <a:rPr lang="en-US" altLang="zh-CN" dirty="0"/>
              <a:t>clocks</a:t>
            </a:r>
            <a:r>
              <a:rPr lang="zh-CN" altLang="en-US" dirty="0"/>
              <a:t> </a:t>
            </a:r>
            <a:r>
              <a:rPr lang="en-US" altLang="zh-CN" dirty="0"/>
              <a:t>before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game?</a:t>
            </a:r>
          </a:p>
          <a:p>
            <a:pPr lvl="1"/>
            <a:r>
              <a:rPr lang="en-US" altLang="zh-CN" dirty="0"/>
              <a:t>Clocks</a:t>
            </a:r>
            <a:r>
              <a:rPr lang="zh-CN" altLang="en-US" dirty="0"/>
              <a:t> </a:t>
            </a:r>
            <a:r>
              <a:rPr lang="en-US" altLang="zh-CN" dirty="0"/>
              <a:t>drift</a:t>
            </a:r>
          </a:p>
          <a:p>
            <a:pPr lvl="2"/>
            <a:r>
              <a:rPr lang="en-US" altLang="zh-CN" dirty="0"/>
              <a:t>Million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=&gt;</a:t>
            </a:r>
            <a:r>
              <a:rPr lang="zh-CN" altLang="en-US" dirty="0"/>
              <a:t> </a:t>
            </a:r>
            <a:r>
              <a:rPr lang="en-US" altLang="zh-CN" dirty="0"/>
              <a:t>1</a:t>
            </a:r>
            <a:r>
              <a:rPr lang="zh-CN" altLang="en-US" dirty="0"/>
              <a:t> </a:t>
            </a:r>
            <a:r>
              <a:rPr lang="en-US" altLang="zh-CN" dirty="0"/>
              <a:t>second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11</a:t>
            </a:r>
            <a:r>
              <a:rPr lang="zh-CN" altLang="en-US" dirty="0"/>
              <a:t> </a:t>
            </a:r>
            <a:r>
              <a:rPr lang="en-US" altLang="zh-CN" dirty="0"/>
              <a:t>days</a:t>
            </a:r>
          </a:p>
          <a:p>
            <a:r>
              <a:rPr lang="en-US" altLang="zh-CN" dirty="0"/>
              <a:t>Synchronize</a:t>
            </a:r>
            <a:r>
              <a:rPr lang="zh-CN" altLang="en-US" dirty="0"/>
              <a:t> </a:t>
            </a:r>
            <a:r>
              <a:rPr lang="en-US" altLang="zh-CN" dirty="0"/>
              <a:t>continuously</a:t>
            </a:r>
            <a:r>
              <a:rPr lang="zh-CN" altLang="en-US" dirty="0"/>
              <a:t> </a:t>
            </a:r>
            <a:r>
              <a:rPr lang="en-US" altLang="zh-CN" dirty="0"/>
              <a:t>during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game?</a:t>
            </a:r>
          </a:p>
          <a:p>
            <a:pPr lvl="1"/>
            <a:r>
              <a:rPr lang="en-US" altLang="zh-CN" dirty="0"/>
              <a:t>GPS,</a:t>
            </a:r>
            <a:r>
              <a:rPr lang="zh-CN" altLang="en-US" dirty="0"/>
              <a:t> </a:t>
            </a:r>
            <a:r>
              <a:rPr lang="en-US" altLang="zh-CN" dirty="0"/>
              <a:t>pulsars,</a:t>
            </a:r>
            <a:r>
              <a:rPr lang="zh-CN" altLang="en-US" dirty="0"/>
              <a:t> </a:t>
            </a:r>
            <a:r>
              <a:rPr lang="en-US" altLang="zh-CN" dirty="0" err="1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840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6FB45-21D7-7048-A73B-EE1655EC5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Real-Clock</a:t>
            </a:r>
            <a:r>
              <a:rPr lang="zh-CN" altLang="en-US" dirty="0"/>
              <a:t> </a:t>
            </a:r>
            <a:r>
              <a:rPr lang="en-US" altLang="zh-CN" dirty="0"/>
              <a:t>Synchronization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B01A8-87F3-9E4D-9386-D15AAA075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Suppose</a:t>
            </a:r>
            <a:r>
              <a:rPr lang="zh-CN" altLang="en-US" dirty="0"/>
              <a:t> </a:t>
            </a:r>
            <a:r>
              <a:rPr lang="en-US" altLang="zh-CN" dirty="0"/>
              <a:t>I</a:t>
            </a:r>
            <a:r>
              <a:rPr lang="zh-CN" altLang="en-US" dirty="0"/>
              <a:t> </a:t>
            </a:r>
            <a:r>
              <a:rPr lang="en-US" altLang="zh-CN" dirty="0"/>
              <a:t>want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synchronize</a:t>
            </a:r>
            <a:r>
              <a:rPr lang="zh-CN" altLang="en-US" dirty="0"/>
              <a:t> </a:t>
            </a:r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machines</a:t>
            </a:r>
            <a:r>
              <a:rPr lang="zh-CN" altLang="en-US" dirty="0"/>
              <a:t> </a:t>
            </a:r>
            <a:r>
              <a:rPr lang="en-US" altLang="zh-CN" dirty="0"/>
              <a:t>M1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M2</a:t>
            </a:r>
          </a:p>
          <a:p>
            <a:endParaRPr lang="en-US" dirty="0"/>
          </a:p>
          <a:p>
            <a:r>
              <a:rPr lang="en-US" altLang="zh-CN" dirty="0"/>
              <a:t>Straightforward</a:t>
            </a:r>
            <a:r>
              <a:rPr lang="zh-CN" altLang="en-US" dirty="0"/>
              <a:t> </a:t>
            </a:r>
            <a:r>
              <a:rPr lang="en-US" altLang="zh-CN" dirty="0"/>
              <a:t>solution</a:t>
            </a:r>
          </a:p>
          <a:p>
            <a:pPr lvl="1"/>
            <a:r>
              <a:rPr lang="en-US" altLang="zh-CN" dirty="0"/>
              <a:t>M1</a:t>
            </a:r>
            <a:r>
              <a:rPr lang="zh-CN" altLang="en-US" dirty="0"/>
              <a:t> </a:t>
            </a:r>
            <a:r>
              <a:rPr lang="en-US" altLang="zh-CN" dirty="0"/>
              <a:t>(sender)</a:t>
            </a:r>
            <a:r>
              <a:rPr lang="zh-CN" altLang="en-US" dirty="0"/>
              <a:t> </a:t>
            </a:r>
            <a:r>
              <a:rPr lang="en-US" altLang="zh-CN" dirty="0"/>
              <a:t>sends</a:t>
            </a:r>
            <a:r>
              <a:rPr lang="zh-CN" altLang="en-US" dirty="0"/>
              <a:t> </a:t>
            </a:r>
            <a:r>
              <a:rPr lang="en-US" altLang="zh-CN" dirty="0"/>
              <a:t>its</a:t>
            </a:r>
            <a:r>
              <a:rPr lang="zh-CN" altLang="en-US" dirty="0"/>
              <a:t> </a:t>
            </a:r>
            <a:r>
              <a:rPr lang="en-US" altLang="zh-CN" dirty="0"/>
              <a:t>own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T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message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M2</a:t>
            </a:r>
          </a:p>
          <a:p>
            <a:pPr lvl="1"/>
            <a:r>
              <a:rPr lang="en-US" altLang="zh-CN" dirty="0"/>
              <a:t>M2</a:t>
            </a:r>
            <a:r>
              <a:rPr lang="zh-CN" altLang="en-US" dirty="0"/>
              <a:t> </a:t>
            </a:r>
            <a:r>
              <a:rPr lang="en-US" altLang="zh-CN" dirty="0"/>
              <a:t>(receiver)</a:t>
            </a:r>
            <a:r>
              <a:rPr lang="zh-CN" altLang="en-US" dirty="0"/>
              <a:t> </a:t>
            </a:r>
            <a:r>
              <a:rPr lang="en-US" altLang="zh-CN" dirty="0"/>
              <a:t>sets</a:t>
            </a:r>
            <a:r>
              <a:rPr lang="zh-CN" altLang="en-US" dirty="0"/>
              <a:t> </a:t>
            </a:r>
            <a:r>
              <a:rPr lang="en-US" altLang="zh-CN" dirty="0"/>
              <a:t>its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according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message</a:t>
            </a:r>
          </a:p>
          <a:p>
            <a:pPr lvl="1"/>
            <a:r>
              <a:rPr lang="en-US" altLang="zh-CN" dirty="0"/>
              <a:t>But</a:t>
            </a:r>
            <a:r>
              <a:rPr lang="zh-CN" altLang="en-US" dirty="0"/>
              <a:t> </a:t>
            </a:r>
            <a:r>
              <a:rPr lang="en-US" altLang="zh-CN" dirty="0"/>
              <a:t>what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should</a:t>
            </a:r>
            <a:r>
              <a:rPr lang="zh-CN" altLang="en-US" dirty="0"/>
              <a:t> </a:t>
            </a:r>
            <a:r>
              <a:rPr lang="en-US" altLang="zh-CN" dirty="0"/>
              <a:t>M2</a:t>
            </a:r>
            <a:r>
              <a:rPr lang="zh-CN" altLang="en-US" dirty="0"/>
              <a:t> </a:t>
            </a:r>
            <a:r>
              <a:rPr lang="en-US" altLang="zh-CN" dirty="0"/>
              <a:t>set?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22AA43-2A16-D542-8F9E-29F0CA4E0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970" y="4818198"/>
            <a:ext cx="6027879" cy="172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700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BB653-E62A-3C4A-A785-1652275EB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Perfect</a:t>
            </a:r>
            <a:r>
              <a:rPr lang="zh-CN" altLang="en-US" dirty="0"/>
              <a:t> </a:t>
            </a:r>
            <a:r>
              <a:rPr lang="en-US" altLang="zh-CN" dirty="0"/>
              <a:t>Networks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163F2-CF3B-AD41-886F-9CE0E8764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Message</a:t>
            </a:r>
            <a:r>
              <a:rPr lang="zh-CN" altLang="en-US" dirty="0"/>
              <a:t> </a:t>
            </a:r>
            <a:r>
              <a:rPr lang="en-US" altLang="zh-CN" dirty="0"/>
              <a:t>always</a:t>
            </a:r>
            <a:r>
              <a:rPr lang="zh-CN" altLang="en-US" dirty="0"/>
              <a:t> </a:t>
            </a:r>
            <a:r>
              <a:rPr lang="en-US" altLang="zh-CN" dirty="0"/>
              <a:t>arrive,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propagation</a:t>
            </a:r>
            <a:r>
              <a:rPr lang="zh-CN" altLang="en-US" dirty="0"/>
              <a:t> </a:t>
            </a:r>
            <a:r>
              <a:rPr lang="en-US" altLang="zh-CN" dirty="0"/>
              <a:t>delay</a:t>
            </a:r>
            <a:r>
              <a:rPr lang="zh-CN" altLang="en-US" dirty="0"/>
              <a:t> </a:t>
            </a:r>
            <a:r>
              <a:rPr lang="en-US" altLang="zh-CN" dirty="0"/>
              <a:t>exactly</a:t>
            </a:r>
            <a:r>
              <a:rPr lang="zh-CN" altLang="en-US" dirty="0"/>
              <a:t> </a:t>
            </a:r>
            <a:r>
              <a:rPr lang="en-US" altLang="zh-CN" dirty="0"/>
              <a:t>d</a:t>
            </a:r>
          </a:p>
          <a:p>
            <a:r>
              <a:rPr lang="en-US" altLang="zh-CN" dirty="0"/>
              <a:t>Sender</a:t>
            </a:r>
            <a:r>
              <a:rPr lang="zh-CN" altLang="en-US" dirty="0"/>
              <a:t> </a:t>
            </a:r>
            <a:r>
              <a:rPr lang="en-US" altLang="zh-CN" dirty="0"/>
              <a:t>sends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T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message</a:t>
            </a:r>
          </a:p>
          <a:p>
            <a:r>
              <a:rPr lang="en-US" altLang="zh-CN" dirty="0"/>
              <a:t>Receiver</a:t>
            </a:r>
            <a:r>
              <a:rPr lang="zh-CN" altLang="en-US" dirty="0"/>
              <a:t> </a:t>
            </a:r>
            <a:r>
              <a:rPr lang="en-US" altLang="zh-CN" dirty="0"/>
              <a:t>sets</a:t>
            </a:r>
            <a:r>
              <a:rPr lang="zh-CN" altLang="en-US" dirty="0"/>
              <a:t> </a:t>
            </a:r>
            <a:r>
              <a:rPr lang="en-US" altLang="zh-CN" dirty="0"/>
              <a:t>clock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 err="1"/>
              <a:t>T+d</a:t>
            </a:r>
            <a:endParaRPr lang="en-US" altLang="zh-CN" dirty="0"/>
          </a:p>
          <a:p>
            <a:pPr lvl="1"/>
            <a:r>
              <a:rPr lang="en-US" altLang="zh-CN" dirty="0"/>
              <a:t>Synchronization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exact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9C1CB8-91B8-B44F-BCC4-12F1B8C00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146" y="4060551"/>
            <a:ext cx="6529620" cy="186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735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A0440-7CA0-9C41-B777-9D6BA381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Synchronous</a:t>
            </a:r>
            <a:r>
              <a:rPr lang="zh-CN" altLang="en-US" dirty="0"/>
              <a:t> </a:t>
            </a:r>
            <a:r>
              <a:rPr lang="en-US" altLang="zh-CN" dirty="0"/>
              <a:t>Networks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C78E5-F5D0-0346-A6B2-405485A29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Messages</a:t>
            </a:r>
            <a:r>
              <a:rPr lang="zh-CN" altLang="en-US" dirty="0"/>
              <a:t> </a:t>
            </a:r>
            <a:r>
              <a:rPr lang="en-US" altLang="zh-CN" dirty="0"/>
              <a:t>always</a:t>
            </a:r>
            <a:r>
              <a:rPr lang="zh-CN" altLang="en-US" dirty="0"/>
              <a:t> </a:t>
            </a:r>
            <a:r>
              <a:rPr lang="en-US" altLang="zh-CN" dirty="0"/>
              <a:t>arrive,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propagation</a:t>
            </a:r>
            <a:r>
              <a:rPr lang="zh-CN" altLang="en-US" dirty="0"/>
              <a:t> </a:t>
            </a:r>
            <a:r>
              <a:rPr lang="en-US" altLang="zh-CN" dirty="0"/>
              <a:t>delay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most</a:t>
            </a:r>
            <a:r>
              <a:rPr lang="zh-CN" altLang="en-US" dirty="0"/>
              <a:t> </a:t>
            </a:r>
            <a:r>
              <a:rPr lang="en-US" altLang="zh-CN" dirty="0"/>
              <a:t>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altLang="zh-CN" dirty="0"/>
              <a:t>Sender</a:t>
            </a:r>
            <a:r>
              <a:rPr lang="zh-CN" altLang="en-US" dirty="0"/>
              <a:t> </a:t>
            </a:r>
            <a:r>
              <a:rPr lang="en-US" altLang="zh-CN" dirty="0"/>
              <a:t>sends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T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message</a:t>
            </a:r>
          </a:p>
          <a:p>
            <a:r>
              <a:rPr lang="en-US" altLang="zh-CN" dirty="0"/>
              <a:t>Receiver</a:t>
            </a:r>
            <a:r>
              <a:rPr lang="zh-CN" altLang="en-US" dirty="0"/>
              <a:t> </a:t>
            </a:r>
            <a:r>
              <a:rPr lang="en-US" altLang="zh-CN" dirty="0"/>
              <a:t>sets</a:t>
            </a:r>
            <a:r>
              <a:rPr lang="zh-CN" altLang="en-US" dirty="0"/>
              <a:t> </a:t>
            </a:r>
            <a:r>
              <a:rPr lang="en-US" altLang="zh-CN" dirty="0"/>
              <a:t>clock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 err="1"/>
              <a:t>T+d</a:t>
            </a:r>
            <a:r>
              <a:rPr lang="en-US" altLang="zh-CN" dirty="0"/>
              <a:t>/2</a:t>
            </a:r>
          </a:p>
          <a:p>
            <a:pPr lvl="1"/>
            <a:r>
              <a:rPr lang="en-US" altLang="zh-CN" dirty="0"/>
              <a:t>Synchronization</a:t>
            </a:r>
            <a:r>
              <a:rPr lang="zh-CN" altLang="en-US" dirty="0"/>
              <a:t> </a:t>
            </a:r>
            <a:r>
              <a:rPr lang="en-US" altLang="zh-CN" dirty="0"/>
              <a:t>error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most</a:t>
            </a:r>
            <a:r>
              <a:rPr lang="zh-CN" altLang="en-US" dirty="0"/>
              <a:t> </a:t>
            </a:r>
            <a:r>
              <a:rPr lang="en-US" altLang="zh-CN" dirty="0"/>
              <a:t>d/2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E9B903-F3DA-884A-89A6-121AF7155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960" y="2573557"/>
            <a:ext cx="5108042" cy="146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028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7C2F7-6721-4F47-B819-D0C431D7E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Timing</a:t>
            </a:r>
            <a:r>
              <a:rPr lang="zh-CN" altLang="en-US" dirty="0"/>
              <a:t> </a:t>
            </a:r>
            <a:r>
              <a:rPr lang="en-US" altLang="zh-CN" dirty="0"/>
              <a:t>Assumptions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Distributed</a:t>
            </a:r>
            <a:r>
              <a:rPr lang="zh-CN" altLang="en-US" dirty="0"/>
              <a:t> </a:t>
            </a:r>
            <a:r>
              <a:rPr lang="en-US" altLang="zh-CN" dirty="0"/>
              <a:t>Systems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FCDF6-CB4A-EA4E-B977-12EC6C671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Synchronous</a:t>
            </a:r>
            <a:r>
              <a:rPr lang="zh-CN" altLang="en-US" dirty="0"/>
              <a:t> </a:t>
            </a:r>
            <a:r>
              <a:rPr lang="en-US" altLang="zh-CN" dirty="0"/>
              <a:t>Systems</a:t>
            </a:r>
          </a:p>
          <a:p>
            <a:pPr lvl="1"/>
            <a:r>
              <a:rPr lang="en-US" altLang="zh-CN" dirty="0"/>
              <a:t>Synchronous</a:t>
            </a:r>
            <a:r>
              <a:rPr lang="zh-CN" altLang="en-US" dirty="0"/>
              <a:t> </a:t>
            </a:r>
            <a:r>
              <a:rPr lang="en-US" altLang="zh-CN" dirty="0"/>
              <a:t>Computation</a:t>
            </a:r>
          </a:p>
          <a:p>
            <a:pPr lvl="2"/>
            <a:r>
              <a:rPr lang="en-US" altLang="zh-CN" dirty="0"/>
              <a:t>There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known</a:t>
            </a:r>
            <a:r>
              <a:rPr lang="zh-CN" altLang="en-US" dirty="0"/>
              <a:t> </a:t>
            </a:r>
            <a:r>
              <a:rPr lang="en-US" altLang="zh-CN" dirty="0"/>
              <a:t>upper</a:t>
            </a:r>
            <a:r>
              <a:rPr lang="zh-CN" altLang="en-US" dirty="0"/>
              <a:t> </a:t>
            </a:r>
            <a:r>
              <a:rPr lang="en-US" altLang="zh-CN" dirty="0"/>
              <a:t>bound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processing</a:t>
            </a:r>
            <a:r>
              <a:rPr lang="zh-CN" altLang="en-US" dirty="0"/>
              <a:t> </a:t>
            </a:r>
            <a:r>
              <a:rPr lang="en-US" altLang="zh-CN" dirty="0"/>
              <a:t>delays</a:t>
            </a:r>
          </a:p>
          <a:p>
            <a:pPr lvl="2"/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taken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any</a:t>
            </a:r>
            <a:r>
              <a:rPr lang="zh-CN" altLang="en-US" dirty="0"/>
              <a:t> </a:t>
            </a:r>
            <a:r>
              <a:rPr lang="en-US" altLang="zh-CN" dirty="0"/>
              <a:t>process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execute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step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always</a:t>
            </a:r>
            <a:r>
              <a:rPr lang="zh-CN" altLang="en-US" dirty="0"/>
              <a:t> </a:t>
            </a:r>
            <a:r>
              <a:rPr lang="en-US" altLang="zh-CN" dirty="0"/>
              <a:t>less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bound</a:t>
            </a:r>
          </a:p>
          <a:p>
            <a:pPr lvl="1"/>
            <a:r>
              <a:rPr lang="en-US" altLang="zh-CN" dirty="0"/>
              <a:t>Synchronous</a:t>
            </a:r>
            <a:r>
              <a:rPr lang="zh-CN" altLang="en-US" dirty="0"/>
              <a:t> </a:t>
            </a:r>
            <a:r>
              <a:rPr lang="en-US" altLang="zh-CN" dirty="0"/>
              <a:t>Communication</a:t>
            </a:r>
          </a:p>
          <a:p>
            <a:pPr lvl="2"/>
            <a:r>
              <a:rPr lang="en-US" altLang="zh-CN" dirty="0"/>
              <a:t>There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known</a:t>
            </a:r>
            <a:r>
              <a:rPr lang="zh-CN" altLang="en-US" dirty="0"/>
              <a:t> </a:t>
            </a:r>
            <a:r>
              <a:rPr lang="en-US" altLang="zh-CN" dirty="0"/>
              <a:t>upper</a:t>
            </a:r>
            <a:r>
              <a:rPr lang="zh-CN" altLang="en-US" dirty="0"/>
              <a:t> </a:t>
            </a:r>
            <a:r>
              <a:rPr lang="en-US" altLang="zh-CN" dirty="0"/>
              <a:t>bound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message</a:t>
            </a:r>
            <a:r>
              <a:rPr lang="zh-CN" altLang="en-US" dirty="0"/>
              <a:t> </a:t>
            </a:r>
            <a:r>
              <a:rPr lang="en-US" altLang="zh-CN" dirty="0"/>
              <a:t>transmission</a:t>
            </a:r>
            <a:r>
              <a:rPr lang="zh-CN" altLang="en-US" dirty="0"/>
              <a:t> </a:t>
            </a:r>
            <a:r>
              <a:rPr lang="en-US" altLang="zh-CN" dirty="0"/>
              <a:t>delays</a:t>
            </a:r>
          </a:p>
          <a:p>
            <a:pPr lvl="2"/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period</a:t>
            </a:r>
            <a:r>
              <a:rPr lang="zh-CN" altLang="en-US" dirty="0"/>
              <a:t> </a:t>
            </a:r>
            <a:r>
              <a:rPr lang="en-US" altLang="zh-CN" dirty="0"/>
              <a:t>between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instant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message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sent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instant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message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delivered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destination</a:t>
            </a:r>
            <a:r>
              <a:rPr lang="zh-CN" altLang="en-US" dirty="0"/>
              <a:t> </a:t>
            </a:r>
            <a:r>
              <a:rPr lang="en-US" altLang="zh-CN" dirty="0"/>
              <a:t>process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smaller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bound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3601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46AA9-6934-1543-A7AA-CC9746CF9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Timing</a:t>
            </a:r>
            <a:r>
              <a:rPr lang="zh-CN" altLang="en-US" dirty="0"/>
              <a:t> </a:t>
            </a:r>
            <a:r>
              <a:rPr lang="en-US" altLang="zh-CN" dirty="0"/>
              <a:t>Assumptions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Distributed</a:t>
            </a:r>
            <a:r>
              <a:rPr lang="zh-CN" altLang="en-US" dirty="0"/>
              <a:t> </a:t>
            </a:r>
            <a:r>
              <a:rPr lang="en-US" altLang="zh-CN" dirty="0"/>
              <a:t>Systems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8A6DB-DAB5-2C4A-9404-F751A4C16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83735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/>
              <a:t>Asynchronous</a:t>
            </a:r>
            <a:r>
              <a:rPr lang="zh-CN" altLang="en-US" dirty="0"/>
              <a:t> </a:t>
            </a:r>
            <a:r>
              <a:rPr lang="en-US" altLang="zh-CN" dirty="0"/>
              <a:t>systems</a:t>
            </a:r>
          </a:p>
          <a:p>
            <a:pPr lvl="1"/>
            <a:r>
              <a:rPr lang="en-US" altLang="zh-CN" dirty="0"/>
              <a:t>Do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make</a:t>
            </a:r>
            <a:r>
              <a:rPr lang="zh-CN" altLang="en-US" dirty="0"/>
              <a:t> </a:t>
            </a:r>
            <a:r>
              <a:rPr lang="en-US" altLang="zh-CN" dirty="0"/>
              <a:t>any</a:t>
            </a:r>
            <a:r>
              <a:rPr lang="zh-CN" altLang="en-US" dirty="0"/>
              <a:t> </a:t>
            </a:r>
            <a:r>
              <a:rPr lang="en-US" altLang="zh-CN" dirty="0"/>
              <a:t>timing</a:t>
            </a:r>
            <a:r>
              <a:rPr lang="zh-CN" altLang="en-US" dirty="0"/>
              <a:t> </a:t>
            </a:r>
            <a:r>
              <a:rPr lang="en-US" altLang="zh-CN" dirty="0"/>
              <a:t>assumption</a:t>
            </a:r>
            <a:r>
              <a:rPr lang="zh-CN" altLang="en-US" dirty="0"/>
              <a:t> </a:t>
            </a:r>
            <a:r>
              <a:rPr lang="en-US" altLang="zh-CN" dirty="0"/>
              <a:t>about</a:t>
            </a:r>
            <a:r>
              <a:rPr lang="zh-CN" altLang="en-US" dirty="0"/>
              <a:t> </a:t>
            </a:r>
            <a:r>
              <a:rPr lang="en-US" altLang="zh-CN" dirty="0"/>
              <a:t>processes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links</a:t>
            </a:r>
          </a:p>
          <a:p>
            <a:r>
              <a:rPr lang="en-US" altLang="zh-CN" dirty="0"/>
              <a:t>Partial</a:t>
            </a:r>
            <a:r>
              <a:rPr lang="zh-CN" altLang="en-US" dirty="0"/>
              <a:t> </a:t>
            </a:r>
            <a:r>
              <a:rPr lang="en-US" altLang="zh-CN" dirty="0"/>
              <a:t>synchrony</a:t>
            </a:r>
          </a:p>
          <a:p>
            <a:pPr lvl="1"/>
            <a:r>
              <a:rPr lang="en-US" altLang="zh-CN" dirty="0"/>
              <a:t>There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bound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processing</a:t>
            </a:r>
            <a:r>
              <a:rPr lang="zh-CN" altLang="en-US" dirty="0"/>
              <a:t> </a:t>
            </a:r>
            <a:r>
              <a:rPr lang="en-US" altLang="zh-CN" dirty="0"/>
              <a:t>delays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transmission</a:t>
            </a:r>
            <a:r>
              <a:rPr lang="zh-CN" altLang="en-US" dirty="0"/>
              <a:t> </a:t>
            </a:r>
            <a:r>
              <a:rPr lang="en-US" altLang="zh-CN" dirty="0"/>
              <a:t>delays,</a:t>
            </a:r>
            <a:r>
              <a:rPr lang="zh-CN" altLang="en-US" dirty="0"/>
              <a:t> </a:t>
            </a:r>
            <a:r>
              <a:rPr lang="en-US" altLang="zh-CN" dirty="0"/>
              <a:t>but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bound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unknown</a:t>
            </a:r>
          </a:p>
          <a:p>
            <a:endParaRPr lang="en-US" altLang="zh-CN" dirty="0"/>
          </a:p>
          <a:p>
            <a:r>
              <a:rPr lang="en-US" altLang="zh-CN" dirty="0"/>
              <a:t>Real</a:t>
            </a:r>
            <a:r>
              <a:rPr lang="zh-CN" altLang="en-US" dirty="0"/>
              <a:t> </a:t>
            </a:r>
            <a:r>
              <a:rPr lang="en-US" altLang="zh-CN" dirty="0"/>
              <a:t>networks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asynchronous</a:t>
            </a:r>
          </a:p>
          <a:p>
            <a:pPr lvl="1"/>
            <a:r>
              <a:rPr lang="en-US" altLang="zh-CN" dirty="0"/>
              <a:t>Propagation</a:t>
            </a:r>
            <a:r>
              <a:rPr lang="zh-CN" altLang="en-US" dirty="0"/>
              <a:t> </a:t>
            </a:r>
            <a:r>
              <a:rPr lang="en-US" altLang="zh-CN" dirty="0"/>
              <a:t>delays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arbitrary</a:t>
            </a:r>
          </a:p>
          <a:p>
            <a:r>
              <a:rPr lang="en-US" altLang="zh-CN" dirty="0"/>
              <a:t>Real</a:t>
            </a:r>
            <a:r>
              <a:rPr lang="zh-CN" altLang="en-US" dirty="0"/>
              <a:t> </a:t>
            </a:r>
            <a:r>
              <a:rPr lang="en-US" altLang="zh-CN" dirty="0"/>
              <a:t>networks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unreliable</a:t>
            </a:r>
          </a:p>
          <a:p>
            <a:pPr lvl="1"/>
            <a:r>
              <a:rPr lang="en-US" altLang="zh-CN" dirty="0"/>
              <a:t>Messages</a:t>
            </a:r>
            <a:r>
              <a:rPr lang="zh-CN" altLang="en-US" dirty="0"/>
              <a:t> </a:t>
            </a:r>
            <a:r>
              <a:rPr lang="en-US" altLang="zh-CN" dirty="0"/>
              <a:t>don’t</a:t>
            </a:r>
            <a:r>
              <a:rPr lang="zh-CN" altLang="en-US" dirty="0"/>
              <a:t> </a:t>
            </a:r>
            <a:r>
              <a:rPr lang="en-US" altLang="zh-CN" dirty="0"/>
              <a:t>always</a:t>
            </a:r>
            <a:r>
              <a:rPr lang="zh-CN" altLang="en-US" dirty="0"/>
              <a:t> </a:t>
            </a:r>
            <a:r>
              <a:rPr lang="en-US" altLang="zh-CN" dirty="0"/>
              <a:t>arrive</a:t>
            </a:r>
          </a:p>
          <a:p>
            <a:r>
              <a:rPr lang="en-US" altLang="zh-CN" dirty="0"/>
              <a:t>Discussion:</a:t>
            </a:r>
            <a:r>
              <a:rPr lang="zh-CN" altLang="en-US" dirty="0"/>
              <a:t> </a:t>
            </a:r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“guess”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upper</a:t>
            </a:r>
            <a:r>
              <a:rPr lang="zh-CN" altLang="en-US" dirty="0"/>
              <a:t> </a:t>
            </a:r>
            <a:r>
              <a:rPr lang="en-US" altLang="zh-CN" dirty="0"/>
              <a:t>bound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partial</a:t>
            </a:r>
            <a:r>
              <a:rPr lang="zh-CN" altLang="en-US" dirty="0"/>
              <a:t> </a:t>
            </a:r>
            <a:r>
              <a:rPr lang="en-US" altLang="zh-CN" dirty="0"/>
              <a:t>synchrony</a:t>
            </a:r>
            <a:r>
              <a:rPr lang="zh-CN" altLang="en-US" dirty="0"/>
              <a:t> </a:t>
            </a:r>
            <a:r>
              <a:rPr lang="en-US" altLang="zh-CN" dirty="0"/>
              <a:t>model?</a:t>
            </a:r>
          </a:p>
        </p:txBody>
      </p:sp>
    </p:spTree>
    <p:extLst>
      <p:ext uri="{BB962C8B-B14F-4D97-AF65-F5344CB8AC3E}">
        <p14:creationId xmlns:p14="http://schemas.microsoft.com/office/powerpoint/2010/main" val="32097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047CA-6B02-F048-826B-EEAB010AA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Cristian’s</a:t>
            </a:r>
            <a:r>
              <a:rPr lang="zh-CN" altLang="en-US" dirty="0"/>
              <a:t> </a:t>
            </a:r>
            <a:r>
              <a:rPr lang="en-US" altLang="zh-CN" dirty="0"/>
              <a:t>Algorithm,</a:t>
            </a:r>
            <a:r>
              <a:rPr lang="zh-CN" altLang="en-US" dirty="0"/>
              <a:t> </a:t>
            </a:r>
            <a:r>
              <a:rPr lang="en-US" altLang="zh-CN" dirty="0"/>
              <a:t>1989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44F66-EE9F-8842-ABF6-7D4EDCCA9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Request</a:t>
            </a:r>
            <a:r>
              <a:rPr lang="zh-CN" altLang="en-US" dirty="0"/>
              <a:t> </a:t>
            </a:r>
            <a:r>
              <a:rPr lang="en-US" altLang="zh-CN" dirty="0"/>
              <a:t>time,</a:t>
            </a:r>
            <a:r>
              <a:rPr lang="zh-CN" altLang="en-US" dirty="0"/>
              <a:t> </a:t>
            </a:r>
            <a:r>
              <a:rPr lang="en-US" altLang="zh-CN" dirty="0"/>
              <a:t>get</a:t>
            </a:r>
            <a:r>
              <a:rPr lang="zh-CN" altLang="en-US" dirty="0"/>
              <a:t> </a:t>
            </a:r>
            <a:r>
              <a:rPr lang="en-US" altLang="zh-CN" dirty="0"/>
              <a:t>reply</a:t>
            </a:r>
          </a:p>
          <a:p>
            <a:pPr lvl="1"/>
            <a:r>
              <a:rPr lang="en-US" altLang="zh-CN" dirty="0"/>
              <a:t>Measure</a:t>
            </a:r>
            <a:r>
              <a:rPr lang="zh-CN" altLang="en-US" dirty="0"/>
              <a:t> </a:t>
            </a:r>
            <a:r>
              <a:rPr lang="en-US" altLang="zh-CN" dirty="0"/>
              <a:t>actual</a:t>
            </a:r>
            <a:r>
              <a:rPr lang="zh-CN" altLang="en-US" dirty="0"/>
              <a:t> </a:t>
            </a:r>
            <a:r>
              <a:rPr lang="en-US" altLang="zh-CN" dirty="0"/>
              <a:t>round-trip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altLang="zh-CN" dirty="0"/>
              <a:t>Sender’s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was</a:t>
            </a:r>
            <a:r>
              <a:rPr lang="zh-CN" altLang="en-US" dirty="0"/>
              <a:t> </a:t>
            </a:r>
            <a:r>
              <a:rPr lang="en-US" altLang="zh-CN" dirty="0"/>
              <a:t>T</a:t>
            </a:r>
            <a:r>
              <a:rPr lang="zh-CN" altLang="en-US" dirty="0"/>
              <a:t> </a:t>
            </a:r>
            <a:r>
              <a:rPr lang="en-US" altLang="zh-CN" dirty="0"/>
              <a:t>between</a:t>
            </a:r>
            <a:r>
              <a:rPr lang="zh-CN" altLang="en-US" dirty="0"/>
              <a:t> </a:t>
            </a:r>
            <a:r>
              <a:rPr lang="en-US" altLang="zh-CN" dirty="0"/>
              <a:t>t1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t2</a:t>
            </a:r>
          </a:p>
          <a:p>
            <a:r>
              <a:rPr lang="en-US" altLang="zh-CN" dirty="0"/>
              <a:t>Receiver</a:t>
            </a:r>
            <a:r>
              <a:rPr lang="zh-CN" altLang="en-US" dirty="0"/>
              <a:t> </a:t>
            </a:r>
            <a:r>
              <a:rPr lang="en-US" altLang="zh-CN" dirty="0"/>
              <a:t>sets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 err="1"/>
              <a:t>T+d</a:t>
            </a:r>
            <a:r>
              <a:rPr lang="en-US" altLang="zh-CN" dirty="0"/>
              <a:t>/2</a:t>
            </a:r>
          </a:p>
          <a:p>
            <a:pPr lvl="1"/>
            <a:r>
              <a:rPr lang="en-US" altLang="zh-CN" dirty="0"/>
              <a:t>Synchronization</a:t>
            </a:r>
            <a:r>
              <a:rPr lang="zh-CN" altLang="en-US" dirty="0"/>
              <a:t> </a:t>
            </a:r>
            <a:r>
              <a:rPr lang="en-US" altLang="zh-CN" dirty="0"/>
              <a:t>error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most</a:t>
            </a:r>
            <a:r>
              <a:rPr lang="zh-CN" altLang="en-US" dirty="0"/>
              <a:t> </a:t>
            </a:r>
            <a:r>
              <a:rPr lang="en-US" altLang="zh-CN" dirty="0"/>
              <a:t>d/2</a:t>
            </a:r>
          </a:p>
          <a:p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retry</a:t>
            </a:r>
            <a:r>
              <a:rPr lang="zh-CN" altLang="en-US" dirty="0"/>
              <a:t> </a:t>
            </a:r>
            <a:r>
              <a:rPr lang="en-US" altLang="zh-CN" dirty="0"/>
              <a:t>until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get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relatively</a:t>
            </a:r>
            <a:r>
              <a:rPr lang="zh-CN" altLang="en-US" dirty="0"/>
              <a:t> </a:t>
            </a:r>
            <a:r>
              <a:rPr lang="en-US" altLang="zh-CN" dirty="0"/>
              <a:t>small</a:t>
            </a:r>
            <a:r>
              <a:rPr lang="zh-CN" altLang="en-US" dirty="0"/>
              <a:t> </a:t>
            </a:r>
            <a:r>
              <a:rPr lang="en-US" altLang="zh-CN" dirty="0"/>
              <a:t>d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800B57-6BE8-0441-81F2-4193053EE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466" y="2664823"/>
            <a:ext cx="5371101" cy="13364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E051DE-D376-944C-96FB-98239077F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4426" y="171450"/>
            <a:ext cx="2574586" cy="30384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27FC89E-D6A5-0449-B08B-9DD601EF8DF5}"/>
              </a:ext>
            </a:extLst>
          </p:cNvPr>
          <p:cNvSpPr/>
          <p:nvPr/>
        </p:nvSpPr>
        <p:spPr>
          <a:xfrm>
            <a:off x="9080518" y="3218934"/>
            <a:ext cx="2877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>
                <a:latin typeface="arial" panose="020B0604020202020204" pitchFamily="34" charset="0"/>
              </a:rPr>
              <a:t>Flaviu</a:t>
            </a:r>
            <a:r>
              <a:rPr lang="zh-CN" altLang="en-US" dirty="0">
                <a:latin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</a:rPr>
              <a:t>Cristian,</a:t>
            </a:r>
            <a:r>
              <a:rPr lang="zh-CN" altLang="en-US" dirty="0">
                <a:latin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</a:rPr>
              <a:t>1951-1999</a:t>
            </a:r>
            <a:endParaRPr lang="en-US" b="0" i="0" u="none" strike="noStrike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4128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6A90C-375E-8D4E-B6DF-53ED1F145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Berkeley</a:t>
            </a:r>
            <a:r>
              <a:rPr lang="zh-CN" altLang="en-US" dirty="0"/>
              <a:t> </a:t>
            </a:r>
            <a:r>
              <a:rPr lang="en-US" altLang="zh-CN" dirty="0"/>
              <a:t>Algorithm,</a:t>
            </a:r>
            <a:r>
              <a:rPr lang="zh-CN" altLang="en-US" dirty="0"/>
              <a:t> </a:t>
            </a:r>
            <a:r>
              <a:rPr lang="en-US" altLang="zh-CN" dirty="0"/>
              <a:t>1989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49C22-9584-3248-880D-BF020327E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master</a:t>
            </a:r>
            <a:r>
              <a:rPr lang="zh-CN" altLang="en-US" dirty="0"/>
              <a:t> </a:t>
            </a:r>
            <a:r>
              <a:rPr lang="en-US" altLang="zh-CN" dirty="0"/>
              <a:t>node</a:t>
            </a:r>
            <a:r>
              <a:rPr lang="zh-CN" altLang="en-US" dirty="0"/>
              <a:t> </a:t>
            </a:r>
            <a:r>
              <a:rPr lang="en-US" altLang="zh-CN" dirty="0"/>
              <a:t>uses</a:t>
            </a:r>
            <a:r>
              <a:rPr lang="zh-CN" altLang="en-US" dirty="0"/>
              <a:t> </a:t>
            </a:r>
            <a:r>
              <a:rPr lang="en-US" altLang="zh-CN" dirty="0"/>
              <a:t>Cristian’s</a:t>
            </a:r>
            <a:r>
              <a:rPr lang="zh-CN" altLang="en-US" dirty="0"/>
              <a:t> </a:t>
            </a:r>
            <a:r>
              <a:rPr lang="en-US" altLang="zh-CN" dirty="0"/>
              <a:t>algorithm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get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many</a:t>
            </a:r>
            <a:r>
              <a:rPr lang="zh-CN" altLang="en-US" dirty="0"/>
              <a:t> </a:t>
            </a:r>
            <a:r>
              <a:rPr lang="en-US" altLang="zh-CN" dirty="0"/>
              <a:t>clients</a:t>
            </a:r>
          </a:p>
          <a:p>
            <a:pPr lvl="1"/>
            <a:r>
              <a:rPr lang="en-US" altLang="zh-CN" dirty="0"/>
              <a:t>Compute</a:t>
            </a:r>
            <a:r>
              <a:rPr lang="zh-CN" altLang="en-US" dirty="0"/>
              <a:t> </a:t>
            </a:r>
            <a:r>
              <a:rPr lang="en-US" altLang="zh-CN" dirty="0"/>
              <a:t>average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</a:p>
          <a:p>
            <a:pPr lvl="1"/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discard</a:t>
            </a:r>
            <a:r>
              <a:rPr lang="zh-CN" altLang="en-US" dirty="0"/>
              <a:t> </a:t>
            </a:r>
            <a:r>
              <a:rPr lang="en-US" altLang="zh-CN" dirty="0"/>
              <a:t>outliers</a:t>
            </a:r>
          </a:p>
          <a:p>
            <a:endParaRPr lang="en-US" dirty="0"/>
          </a:p>
          <a:p>
            <a:r>
              <a:rPr lang="en-US" altLang="zh-CN" dirty="0"/>
              <a:t>Send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adjustments</a:t>
            </a:r>
            <a:r>
              <a:rPr lang="zh-CN" altLang="en-US" dirty="0"/>
              <a:t> </a:t>
            </a:r>
            <a:r>
              <a:rPr lang="en-US" altLang="zh-CN" dirty="0"/>
              <a:t>back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clients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A51048-F76F-9D47-8B4C-5CABD3D25A5A}"/>
              </a:ext>
            </a:extLst>
          </p:cNvPr>
          <p:cNvSpPr/>
          <p:nvPr/>
        </p:nvSpPr>
        <p:spPr>
          <a:xfrm>
            <a:off x="8001600" y="521879"/>
            <a:ext cx="3352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Gusella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and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Zatti</a:t>
            </a:r>
            <a:r>
              <a:rPr lang="en-US" altLang="zh-CN" dirty="0">
                <a:solidFill>
                  <a:srgbClr val="222222"/>
                </a:solidFill>
                <a:latin typeface="Arial" panose="020B0604020202020204" pitchFamily="34" charset="0"/>
              </a:rPr>
              <a:t>,</a:t>
            </a:r>
            <a:r>
              <a:rPr lang="zh-CN" alt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222222"/>
                </a:solidFill>
                <a:latin typeface="Arial" panose="020B0604020202020204" pitchFamily="34" charset="0"/>
              </a:rPr>
              <a:t>UC</a:t>
            </a:r>
            <a:r>
              <a:rPr lang="zh-CN" alt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222222"/>
                </a:solidFill>
                <a:latin typeface="Arial" panose="020B0604020202020204" pitchFamily="34" charset="0"/>
              </a:rPr>
              <a:t>Berkeley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256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DB63B-C0D8-DE40-83C1-F7865FA7D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Recall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D04DF-D91E-E24B-BE0D-E49F5B578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Socket</a:t>
            </a:r>
          </a:p>
          <a:p>
            <a:pPr lvl="1"/>
            <a:r>
              <a:rPr lang="en-US" altLang="zh-CN" dirty="0"/>
              <a:t>Interface</a:t>
            </a:r>
          </a:p>
          <a:p>
            <a:pPr lvl="1"/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need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program/define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low-level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packaging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0390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0C909-0384-0242-ACCD-681BD25BB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Network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Protocol</a:t>
            </a:r>
            <a:r>
              <a:rPr lang="zh-CN" altLang="en-US" dirty="0"/>
              <a:t> </a:t>
            </a:r>
            <a:r>
              <a:rPr lang="en-US" altLang="zh-CN" dirty="0"/>
              <a:t>(NTP)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65127-ECDD-3D47-AE11-93013A8DD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version</a:t>
            </a:r>
            <a:r>
              <a:rPr lang="zh-CN" altLang="en-US" dirty="0"/>
              <a:t> </a:t>
            </a:r>
            <a:r>
              <a:rPr lang="en-US" altLang="zh-CN" dirty="0"/>
              <a:t>1985,</a:t>
            </a:r>
            <a:r>
              <a:rPr lang="zh-CN" altLang="en-US" dirty="0"/>
              <a:t> </a:t>
            </a:r>
            <a:r>
              <a:rPr lang="en-US" altLang="zh-CN" dirty="0"/>
              <a:t>latest</a:t>
            </a:r>
            <a:r>
              <a:rPr lang="zh-CN" altLang="en-US" dirty="0"/>
              <a:t> </a:t>
            </a:r>
            <a:r>
              <a:rPr lang="en-US" altLang="zh-CN" dirty="0"/>
              <a:t>version</a:t>
            </a:r>
            <a:r>
              <a:rPr lang="zh-CN" altLang="en-US" dirty="0"/>
              <a:t> </a:t>
            </a:r>
            <a:r>
              <a:rPr lang="en-US" altLang="zh-CN" dirty="0"/>
              <a:t>2010.</a:t>
            </a:r>
          </a:p>
          <a:p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hierarchy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servers</a:t>
            </a:r>
          </a:p>
          <a:p>
            <a:pPr lvl="1"/>
            <a:r>
              <a:rPr lang="en-US" altLang="zh-CN" dirty="0"/>
              <a:t>Class</a:t>
            </a:r>
            <a:r>
              <a:rPr lang="zh-CN" altLang="en-US" dirty="0"/>
              <a:t> </a:t>
            </a:r>
            <a:r>
              <a:rPr lang="en-US" altLang="zh-CN" dirty="0"/>
              <a:t>1</a:t>
            </a:r>
            <a:r>
              <a:rPr lang="zh-CN" altLang="en-US" dirty="0"/>
              <a:t> </a:t>
            </a:r>
            <a:r>
              <a:rPr lang="en-US" altLang="zh-CN" dirty="0"/>
              <a:t>servers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highly-accurate</a:t>
            </a:r>
            <a:r>
              <a:rPr lang="zh-CN" altLang="en-US" dirty="0"/>
              <a:t> </a:t>
            </a:r>
            <a:r>
              <a:rPr lang="en-US" altLang="zh-CN" dirty="0"/>
              <a:t>clocks</a:t>
            </a:r>
          </a:p>
          <a:p>
            <a:pPr lvl="2"/>
            <a:r>
              <a:rPr lang="en-US" altLang="zh-CN" dirty="0"/>
              <a:t>Connected</a:t>
            </a:r>
            <a:r>
              <a:rPr lang="zh-CN" altLang="en-US" dirty="0"/>
              <a:t> </a:t>
            </a:r>
            <a:r>
              <a:rPr lang="en-US" altLang="zh-CN" dirty="0"/>
              <a:t>directly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atomic</a:t>
            </a:r>
            <a:r>
              <a:rPr lang="zh-CN" altLang="en-US" dirty="0"/>
              <a:t> </a:t>
            </a:r>
            <a:r>
              <a:rPr lang="en-US" altLang="zh-CN" dirty="0"/>
              <a:t>clocks,</a:t>
            </a:r>
            <a:r>
              <a:rPr lang="zh-CN" altLang="en-US" dirty="0"/>
              <a:t> </a:t>
            </a:r>
            <a:r>
              <a:rPr lang="en-US" altLang="zh-CN" dirty="0"/>
              <a:t>etc.</a:t>
            </a:r>
          </a:p>
          <a:p>
            <a:pPr lvl="1"/>
            <a:r>
              <a:rPr lang="en-US" altLang="zh-CN" dirty="0"/>
              <a:t>Class</a:t>
            </a:r>
            <a:r>
              <a:rPr lang="zh-CN" altLang="en-US" dirty="0"/>
              <a:t> </a:t>
            </a:r>
            <a:r>
              <a:rPr lang="en-US" altLang="zh-CN" dirty="0"/>
              <a:t>2</a:t>
            </a:r>
            <a:r>
              <a:rPr lang="zh-CN" altLang="en-US" dirty="0"/>
              <a:t> </a:t>
            </a:r>
            <a:r>
              <a:rPr lang="en-US" altLang="zh-CN" dirty="0"/>
              <a:t>servers</a:t>
            </a:r>
            <a:r>
              <a:rPr lang="zh-CN" altLang="en-US" dirty="0"/>
              <a:t> </a:t>
            </a:r>
            <a:r>
              <a:rPr lang="en-US" altLang="zh-CN" dirty="0"/>
              <a:t>get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only</a:t>
            </a:r>
            <a:r>
              <a:rPr lang="zh-CN" altLang="en-US" dirty="0"/>
              <a:t> </a:t>
            </a:r>
            <a:r>
              <a:rPr lang="en-US" altLang="zh-CN" dirty="0"/>
              <a:t>class</a:t>
            </a:r>
            <a:r>
              <a:rPr lang="zh-CN" altLang="en-US" dirty="0"/>
              <a:t> </a:t>
            </a:r>
            <a:r>
              <a:rPr lang="en-US" altLang="zh-CN" dirty="0"/>
              <a:t>1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class</a:t>
            </a:r>
            <a:r>
              <a:rPr lang="zh-CN" altLang="en-US" dirty="0"/>
              <a:t> </a:t>
            </a:r>
            <a:r>
              <a:rPr lang="en-US" altLang="zh-CN" dirty="0"/>
              <a:t>2</a:t>
            </a:r>
            <a:r>
              <a:rPr lang="zh-CN" altLang="en-US" dirty="0"/>
              <a:t> </a:t>
            </a:r>
            <a:r>
              <a:rPr lang="en-US" altLang="zh-CN" dirty="0"/>
              <a:t>servers</a:t>
            </a:r>
          </a:p>
          <a:p>
            <a:pPr lvl="1"/>
            <a:r>
              <a:rPr lang="en-US" altLang="zh-CN" dirty="0"/>
              <a:t>Class</a:t>
            </a:r>
            <a:r>
              <a:rPr lang="zh-CN" altLang="en-US" dirty="0"/>
              <a:t> </a:t>
            </a:r>
            <a:r>
              <a:rPr lang="en-US" altLang="zh-CN" dirty="0"/>
              <a:t>3</a:t>
            </a:r>
            <a:r>
              <a:rPr lang="zh-CN" altLang="en-US" dirty="0"/>
              <a:t> </a:t>
            </a:r>
            <a:r>
              <a:rPr lang="en-US" altLang="zh-CN" dirty="0"/>
              <a:t>servers</a:t>
            </a:r>
            <a:r>
              <a:rPr lang="zh-CN" altLang="en-US" dirty="0"/>
              <a:t> </a:t>
            </a:r>
            <a:r>
              <a:rPr lang="en-US" altLang="zh-CN" dirty="0"/>
              <a:t>get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any</a:t>
            </a:r>
            <a:r>
              <a:rPr lang="zh-CN" altLang="en-US" dirty="0"/>
              <a:t> </a:t>
            </a:r>
            <a:r>
              <a:rPr lang="en-US" altLang="zh-CN" dirty="0"/>
              <a:t>server</a:t>
            </a:r>
          </a:p>
          <a:p>
            <a:r>
              <a:rPr lang="en-US" altLang="zh-CN" dirty="0"/>
              <a:t>Synchronization</a:t>
            </a:r>
            <a:r>
              <a:rPr lang="zh-CN" altLang="en-US" dirty="0"/>
              <a:t> </a:t>
            </a:r>
            <a:r>
              <a:rPr lang="en-US" altLang="zh-CN" dirty="0"/>
              <a:t>similar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Cristian’s</a:t>
            </a:r>
            <a:r>
              <a:rPr lang="zh-CN" altLang="en-US" dirty="0"/>
              <a:t> </a:t>
            </a:r>
            <a:r>
              <a:rPr lang="en-US" altLang="zh-CN" dirty="0"/>
              <a:t>algorithm</a:t>
            </a:r>
          </a:p>
          <a:p>
            <a:pPr lvl="1"/>
            <a:r>
              <a:rPr lang="en-US" altLang="zh-CN" dirty="0"/>
              <a:t>Modified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multiple</a:t>
            </a:r>
            <a:r>
              <a:rPr lang="zh-CN" altLang="en-US" dirty="0"/>
              <a:t> </a:t>
            </a:r>
            <a:r>
              <a:rPr lang="en-US" altLang="zh-CN" dirty="0"/>
              <a:t>one-way</a:t>
            </a:r>
            <a:r>
              <a:rPr lang="zh-CN" altLang="en-US" dirty="0"/>
              <a:t> </a:t>
            </a:r>
            <a:r>
              <a:rPr lang="en-US" altLang="zh-CN" dirty="0"/>
              <a:t>messages</a:t>
            </a:r>
            <a:r>
              <a:rPr lang="zh-CN" altLang="en-US" dirty="0"/>
              <a:t> </a:t>
            </a:r>
            <a:r>
              <a:rPr lang="en-US" altLang="zh-CN" dirty="0"/>
              <a:t>instead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immediate</a:t>
            </a:r>
            <a:r>
              <a:rPr lang="zh-CN" altLang="en-US" dirty="0"/>
              <a:t> </a:t>
            </a:r>
            <a:r>
              <a:rPr lang="en-US" altLang="zh-CN" dirty="0"/>
              <a:t>round-trip</a:t>
            </a:r>
          </a:p>
          <a:p>
            <a:r>
              <a:rPr lang="en-US" altLang="zh-CN" dirty="0"/>
              <a:t>Accuracy:</a:t>
            </a:r>
            <a:r>
              <a:rPr lang="zh-CN" altLang="en-US" dirty="0"/>
              <a:t> </a:t>
            </a:r>
            <a:r>
              <a:rPr lang="en-US" altLang="zh-CN" dirty="0"/>
              <a:t>local</a:t>
            </a:r>
            <a:r>
              <a:rPr lang="zh-CN" altLang="en-US" dirty="0"/>
              <a:t> </a:t>
            </a:r>
            <a:r>
              <a:rPr lang="en-US" altLang="zh-CN" dirty="0"/>
              <a:t>~</a:t>
            </a:r>
            <a:r>
              <a:rPr lang="zh-CN" altLang="en-US" dirty="0"/>
              <a:t> </a:t>
            </a:r>
            <a:r>
              <a:rPr lang="en-US" altLang="zh-CN" dirty="0"/>
              <a:t>1ms,</a:t>
            </a:r>
            <a:r>
              <a:rPr lang="zh-CN" altLang="en-US" dirty="0"/>
              <a:t> </a:t>
            </a:r>
            <a:r>
              <a:rPr lang="en-US" altLang="zh-CN" dirty="0"/>
              <a:t>global</a:t>
            </a:r>
            <a:r>
              <a:rPr lang="zh-CN" altLang="en-US" dirty="0"/>
              <a:t> </a:t>
            </a:r>
            <a:r>
              <a:rPr lang="en-US" altLang="zh-CN" dirty="0"/>
              <a:t>~</a:t>
            </a:r>
            <a:r>
              <a:rPr lang="zh-CN" altLang="en-US" dirty="0"/>
              <a:t> </a:t>
            </a:r>
            <a:r>
              <a:rPr lang="en-US" altLang="zh-CN" dirty="0"/>
              <a:t>10ms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45B830-6A5C-7847-8DB4-1C593F4A8D31}"/>
              </a:ext>
            </a:extLst>
          </p:cNvPr>
          <p:cNvSpPr txBox="1"/>
          <p:nvPr/>
        </p:nvSpPr>
        <p:spPr>
          <a:xfrm>
            <a:off x="10010517" y="2466459"/>
            <a:ext cx="1211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David</a:t>
            </a:r>
            <a:r>
              <a:rPr lang="zh-CN" altLang="en-US" dirty="0"/>
              <a:t> </a:t>
            </a:r>
            <a:r>
              <a:rPr lang="en-US" altLang="zh-CN" dirty="0"/>
              <a:t>Mills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4D5354-87BF-334B-876A-2EDC3A5F1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142" y="156754"/>
            <a:ext cx="16383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1163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47F75-8C13-7E46-A487-4D5EEDEC0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Network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Protocol</a:t>
            </a:r>
            <a:r>
              <a:rPr lang="zh-CN" altLang="en-US" dirty="0"/>
              <a:t> </a:t>
            </a:r>
            <a:r>
              <a:rPr lang="en-US" altLang="zh-CN" dirty="0"/>
              <a:t>(NTP)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69EE9-60AE-B047-BA92-C56CEE9D0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Used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(probably)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devices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clock</a:t>
            </a:r>
            <a:r>
              <a:rPr lang="zh-CN" altLang="en-US" dirty="0"/>
              <a:t> </a:t>
            </a:r>
            <a:r>
              <a:rPr lang="en-US" altLang="zh-CN" dirty="0"/>
              <a:t>synchronization</a:t>
            </a:r>
          </a:p>
          <a:p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close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clocks?</a:t>
            </a:r>
          </a:p>
          <a:p>
            <a:pPr lvl="1"/>
            <a:r>
              <a:rPr lang="en-US" altLang="zh-CN" dirty="0"/>
              <a:t>Tens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 err="1"/>
              <a:t>miliseconds</a:t>
            </a:r>
            <a:endParaRPr lang="en-US" altLang="zh-CN" dirty="0"/>
          </a:p>
          <a:p>
            <a:pPr lvl="1"/>
            <a:r>
              <a:rPr lang="en-US" altLang="zh-CN" dirty="0"/>
              <a:t>Good</a:t>
            </a:r>
            <a:r>
              <a:rPr lang="zh-CN" altLang="en-US" dirty="0"/>
              <a:t> </a:t>
            </a:r>
            <a:r>
              <a:rPr lang="en-US" altLang="zh-CN" dirty="0"/>
              <a:t>enough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real</a:t>
            </a:r>
            <a:r>
              <a:rPr lang="zh-CN" altLang="en-US" dirty="0"/>
              <a:t> </a:t>
            </a:r>
            <a:r>
              <a:rPr lang="en-US" altLang="zh-CN" dirty="0"/>
              <a:t>life</a:t>
            </a:r>
          </a:p>
          <a:p>
            <a:pPr lvl="1"/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sufficient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machines</a:t>
            </a:r>
          </a:p>
          <a:p>
            <a:pPr lvl="1"/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regular</a:t>
            </a:r>
            <a:r>
              <a:rPr lang="zh-CN" altLang="en-US" dirty="0"/>
              <a:t> </a:t>
            </a:r>
            <a:r>
              <a:rPr lang="en-US" altLang="zh-CN" dirty="0"/>
              <a:t>computer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execute</a:t>
            </a:r>
            <a:r>
              <a:rPr lang="zh-CN" altLang="en-US" dirty="0"/>
              <a:t> </a:t>
            </a:r>
            <a:r>
              <a:rPr lang="en-US" altLang="zh-CN" dirty="0"/>
              <a:t>billions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instructions…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7623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190C9-1D9C-FD41-8155-FDF9B25A7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Real</a:t>
            </a:r>
            <a:r>
              <a:rPr lang="zh-CN" altLang="en-US" dirty="0"/>
              <a:t> </a:t>
            </a:r>
            <a:r>
              <a:rPr lang="en-US" altLang="zh-CN" dirty="0"/>
              <a:t>synchronization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imperfect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FAC57-3130-2B45-BE31-0BA3482AC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Clocks</a:t>
            </a:r>
            <a:r>
              <a:rPr lang="zh-CN" altLang="en-US" dirty="0"/>
              <a:t> </a:t>
            </a:r>
            <a:r>
              <a:rPr lang="en-US" altLang="zh-CN" dirty="0"/>
              <a:t>never</a:t>
            </a:r>
            <a:r>
              <a:rPr lang="zh-CN" altLang="en-US" dirty="0"/>
              <a:t> </a:t>
            </a:r>
            <a:r>
              <a:rPr lang="en-US" altLang="zh-CN" dirty="0"/>
              <a:t>exactly</a:t>
            </a:r>
            <a:r>
              <a:rPr lang="zh-CN" altLang="en-US" dirty="0"/>
              <a:t> </a:t>
            </a:r>
            <a:r>
              <a:rPr lang="en-US" altLang="zh-CN" dirty="0"/>
              <a:t>synchronized</a:t>
            </a:r>
          </a:p>
          <a:p>
            <a:r>
              <a:rPr lang="en-US" altLang="zh-CN" dirty="0"/>
              <a:t>Often</a:t>
            </a:r>
            <a:r>
              <a:rPr lang="zh-CN" altLang="en-US" dirty="0"/>
              <a:t> </a:t>
            </a:r>
            <a:r>
              <a:rPr lang="en-US" altLang="zh-CN" dirty="0"/>
              <a:t>inadequate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distributed</a:t>
            </a:r>
            <a:r>
              <a:rPr lang="zh-CN" altLang="en-US" dirty="0"/>
              <a:t> </a:t>
            </a:r>
            <a:r>
              <a:rPr lang="en-US" altLang="zh-CN" dirty="0"/>
              <a:t>systems</a:t>
            </a:r>
          </a:p>
          <a:p>
            <a:pPr lvl="1"/>
            <a:r>
              <a:rPr lang="en-US" altLang="zh-CN" dirty="0"/>
              <a:t>Might</a:t>
            </a:r>
            <a:r>
              <a:rPr lang="zh-CN" altLang="en-US" dirty="0"/>
              <a:t> </a:t>
            </a:r>
            <a:r>
              <a:rPr lang="en-US" altLang="zh-CN" dirty="0"/>
              <a:t>need</a:t>
            </a:r>
            <a:r>
              <a:rPr lang="zh-CN" altLang="en-US" dirty="0"/>
              <a:t> </a:t>
            </a:r>
            <a:r>
              <a:rPr lang="en-US" altLang="zh-CN" dirty="0"/>
              <a:t>totally-ordered</a:t>
            </a:r>
            <a:r>
              <a:rPr lang="zh-CN" altLang="en-US" dirty="0"/>
              <a:t> </a:t>
            </a:r>
            <a:r>
              <a:rPr lang="en-US" altLang="zh-CN" dirty="0"/>
              <a:t>events</a:t>
            </a:r>
          </a:p>
          <a:p>
            <a:pPr lvl="1"/>
            <a:r>
              <a:rPr lang="en-US" altLang="zh-CN" dirty="0"/>
              <a:t>Might</a:t>
            </a:r>
            <a:r>
              <a:rPr lang="zh-CN" altLang="en-US" dirty="0"/>
              <a:t> </a:t>
            </a:r>
            <a:r>
              <a:rPr lang="en-US" altLang="zh-CN" dirty="0"/>
              <a:t>need</a:t>
            </a:r>
            <a:r>
              <a:rPr lang="zh-CN" altLang="en-US" dirty="0"/>
              <a:t> </a:t>
            </a:r>
            <a:r>
              <a:rPr lang="en-US" altLang="zh-CN" dirty="0"/>
              <a:t>millionth-of-a-second</a:t>
            </a:r>
            <a:r>
              <a:rPr lang="zh-CN" altLang="en-US" dirty="0"/>
              <a:t> </a:t>
            </a:r>
            <a:r>
              <a:rPr lang="en-US" altLang="zh-CN" dirty="0"/>
              <a:t>precision</a:t>
            </a:r>
          </a:p>
          <a:p>
            <a:pPr lvl="1"/>
            <a:endParaRPr lang="en-US" dirty="0"/>
          </a:p>
          <a:p>
            <a:r>
              <a:rPr lang="en-US" altLang="zh-CN" dirty="0"/>
              <a:t>But…</a:t>
            </a:r>
          </a:p>
          <a:p>
            <a:pPr lvl="1"/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often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not,</a:t>
            </a:r>
            <a:r>
              <a:rPr lang="zh-CN" altLang="en-US" dirty="0"/>
              <a:t> </a:t>
            </a:r>
            <a:r>
              <a:rPr lang="en-US" altLang="zh-CN" dirty="0"/>
              <a:t>distributed</a:t>
            </a:r>
            <a:r>
              <a:rPr lang="zh-CN" altLang="en-US" dirty="0"/>
              <a:t> </a:t>
            </a:r>
            <a:r>
              <a:rPr lang="en-US" altLang="zh-CN" dirty="0"/>
              <a:t>systems</a:t>
            </a:r>
            <a:r>
              <a:rPr lang="zh-CN" altLang="en-US" dirty="0"/>
              <a:t> </a:t>
            </a:r>
            <a:r>
              <a:rPr lang="en-US" altLang="zh-CN" dirty="0"/>
              <a:t>do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need</a:t>
            </a:r>
            <a:r>
              <a:rPr lang="zh-CN" altLang="en-US" dirty="0"/>
              <a:t> </a:t>
            </a:r>
            <a:r>
              <a:rPr lang="en-US" altLang="zh-CN" dirty="0"/>
              <a:t>real</a:t>
            </a:r>
            <a:r>
              <a:rPr lang="zh-CN" altLang="en-US" dirty="0"/>
              <a:t> </a:t>
            </a:r>
            <a:r>
              <a:rPr lang="en-US" altLang="zh-CN" dirty="0"/>
              <a:t>time,</a:t>
            </a:r>
            <a:r>
              <a:rPr lang="zh-CN" altLang="en-US" dirty="0"/>
              <a:t> </a:t>
            </a:r>
            <a:r>
              <a:rPr lang="en-US" altLang="zh-CN" dirty="0"/>
              <a:t>but</a:t>
            </a:r>
            <a:r>
              <a:rPr lang="zh-CN" altLang="en-US" dirty="0"/>
              <a:t> </a:t>
            </a:r>
            <a:r>
              <a:rPr lang="en-US" altLang="zh-CN" dirty="0"/>
              <a:t>sometimes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every</a:t>
            </a:r>
            <a:r>
              <a:rPr lang="zh-CN" altLang="en-US" dirty="0"/>
              <a:t> </a:t>
            </a:r>
            <a:r>
              <a:rPr lang="en-US" altLang="zh-CN" dirty="0"/>
              <a:t>machine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protocol</a:t>
            </a:r>
            <a:r>
              <a:rPr lang="zh-CN" altLang="en-US" dirty="0"/>
              <a:t> </a:t>
            </a:r>
            <a:r>
              <a:rPr lang="en-US" altLang="zh-CN" dirty="0"/>
              <a:t>agrees</a:t>
            </a:r>
            <a:r>
              <a:rPr lang="zh-CN" altLang="en-US" dirty="0"/>
              <a:t> </a:t>
            </a:r>
            <a:r>
              <a:rPr lang="en-US" altLang="zh-CN" dirty="0"/>
              <a:t>upon!</a:t>
            </a:r>
          </a:p>
          <a:p>
            <a:pPr lvl="2"/>
            <a:r>
              <a:rPr lang="en-US" altLang="zh-CN" dirty="0"/>
              <a:t>Suppose</a:t>
            </a:r>
            <a:r>
              <a:rPr lang="zh-CN" altLang="en-US" dirty="0"/>
              <a:t> </a:t>
            </a:r>
            <a:r>
              <a:rPr lang="en-US" altLang="zh-CN" dirty="0"/>
              <a:t>file</a:t>
            </a:r>
            <a:r>
              <a:rPr lang="zh-CN" altLang="en-US" dirty="0"/>
              <a:t> </a:t>
            </a:r>
            <a:r>
              <a:rPr lang="en-US" altLang="zh-CN" dirty="0"/>
              <a:t>servers</a:t>
            </a:r>
            <a:r>
              <a:rPr lang="zh-CN" altLang="en-US" dirty="0"/>
              <a:t> </a:t>
            </a:r>
            <a:r>
              <a:rPr lang="en-US" altLang="zh-CN" dirty="0"/>
              <a:t>S1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S2</a:t>
            </a:r>
            <a:r>
              <a:rPr lang="zh-CN" altLang="en-US" dirty="0"/>
              <a:t> </a:t>
            </a:r>
            <a:r>
              <a:rPr lang="en-US" altLang="zh-CN" dirty="0"/>
              <a:t>receive</a:t>
            </a:r>
            <a:r>
              <a:rPr lang="zh-CN" altLang="en-US" dirty="0"/>
              <a:t> </a:t>
            </a:r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update</a:t>
            </a:r>
            <a:r>
              <a:rPr lang="zh-CN" altLang="en-US" dirty="0"/>
              <a:t> </a:t>
            </a:r>
            <a:r>
              <a:rPr lang="en-US" altLang="zh-CN" dirty="0"/>
              <a:t>requests,</a:t>
            </a:r>
            <a:r>
              <a:rPr lang="zh-CN" altLang="en-US" dirty="0"/>
              <a:t> </a:t>
            </a:r>
            <a:r>
              <a:rPr lang="en-US" altLang="zh-CN" dirty="0"/>
              <a:t>W1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W2,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file</a:t>
            </a:r>
            <a:r>
              <a:rPr lang="zh-CN" altLang="en-US" dirty="0"/>
              <a:t> </a:t>
            </a:r>
            <a:r>
              <a:rPr lang="en-US" altLang="zh-CN" dirty="0"/>
              <a:t>F</a:t>
            </a:r>
          </a:p>
          <a:p>
            <a:pPr lvl="2"/>
            <a:r>
              <a:rPr lang="en-US" altLang="zh-CN" dirty="0"/>
              <a:t>They</a:t>
            </a:r>
            <a:r>
              <a:rPr lang="zh-CN" altLang="en-US" dirty="0"/>
              <a:t> </a:t>
            </a:r>
            <a:r>
              <a:rPr lang="en-US" altLang="zh-CN" dirty="0"/>
              <a:t>need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apply</a:t>
            </a:r>
            <a:r>
              <a:rPr lang="zh-CN" altLang="en-US" dirty="0"/>
              <a:t> </a:t>
            </a:r>
            <a:r>
              <a:rPr lang="en-US" altLang="zh-CN" dirty="0"/>
              <a:t>W1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W2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same</a:t>
            </a:r>
            <a:r>
              <a:rPr lang="zh-CN" altLang="en-US" dirty="0"/>
              <a:t> </a:t>
            </a:r>
            <a:r>
              <a:rPr lang="en-US" altLang="zh-CN" dirty="0"/>
              <a:t>order,</a:t>
            </a:r>
            <a:r>
              <a:rPr lang="zh-CN" altLang="en-US" dirty="0"/>
              <a:t> </a:t>
            </a:r>
            <a:r>
              <a:rPr lang="en-US" altLang="zh-CN" dirty="0"/>
              <a:t>but</a:t>
            </a:r>
            <a:r>
              <a:rPr lang="zh-CN" altLang="en-US" dirty="0"/>
              <a:t> </a:t>
            </a:r>
            <a:r>
              <a:rPr lang="en-US" altLang="zh-CN" dirty="0"/>
              <a:t>they</a:t>
            </a:r>
            <a:r>
              <a:rPr lang="zh-CN" altLang="en-US" dirty="0"/>
              <a:t> </a:t>
            </a:r>
            <a:r>
              <a:rPr lang="en-US" altLang="zh-CN" dirty="0"/>
              <a:t>may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really</a:t>
            </a:r>
            <a:r>
              <a:rPr lang="zh-CN" altLang="en-US" dirty="0"/>
              <a:t> </a:t>
            </a:r>
            <a:r>
              <a:rPr lang="en-US" altLang="zh-CN" dirty="0"/>
              <a:t>care</a:t>
            </a:r>
            <a:r>
              <a:rPr lang="zh-CN" altLang="en-US" dirty="0"/>
              <a:t> </a:t>
            </a:r>
            <a:r>
              <a:rPr lang="en-US" altLang="zh-CN" dirty="0"/>
              <a:t>precisely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order…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8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990CD-A5AC-3348-8ACC-648B2E8F0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Logical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C31C7-B0BF-C84F-8EC0-DB9034DC1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Captures</a:t>
            </a:r>
            <a:r>
              <a:rPr lang="zh-CN" altLang="en-US" dirty="0"/>
              <a:t> </a:t>
            </a:r>
            <a:r>
              <a:rPr lang="en-US" altLang="zh-CN" dirty="0"/>
              <a:t>just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“happened-before”</a:t>
            </a:r>
            <a:r>
              <a:rPr lang="zh-CN" altLang="en-US" dirty="0"/>
              <a:t> </a:t>
            </a:r>
            <a:r>
              <a:rPr lang="en-US" altLang="zh-CN" dirty="0"/>
              <a:t>relationship</a:t>
            </a:r>
            <a:r>
              <a:rPr lang="zh-CN" altLang="en-US" dirty="0"/>
              <a:t> </a:t>
            </a:r>
            <a:r>
              <a:rPr lang="en-US" altLang="zh-CN" dirty="0"/>
              <a:t>between</a:t>
            </a:r>
            <a:r>
              <a:rPr lang="zh-CN" altLang="en-US" dirty="0"/>
              <a:t> </a:t>
            </a:r>
            <a:r>
              <a:rPr lang="en-US" altLang="zh-CN" dirty="0"/>
              <a:t>events</a:t>
            </a:r>
          </a:p>
          <a:p>
            <a:pPr lvl="1"/>
            <a:r>
              <a:rPr lang="en-US" altLang="zh-CN" dirty="0"/>
              <a:t>Discard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infinitesimal</a:t>
            </a:r>
            <a:r>
              <a:rPr lang="zh-CN" altLang="en-US" dirty="0"/>
              <a:t> </a:t>
            </a:r>
            <a:r>
              <a:rPr lang="en-US" altLang="zh-CN" dirty="0"/>
              <a:t>granularity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</a:p>
          <a:p>
            <a:pPr lvl="1"/>
            <a:r>
              <a:rPr lang="en-US" altLang="zh-CN" dirty="0"/>
              <a:t>Corresponds</a:t>
            </a:r>
            <a:r>
              <a:rPr lang="zh-CN" altLang="en-US" dirty="0"/>
              <a:t> </a:t>
            </a:r>
            <a:r>
              <a:rPr lang="en-US" altLang="zh-CN" dirty="0"/>
              <a:t>roughly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causality</a:t>
            </a:r>
          </a:p>
          <a:p>
            <a:r>
              <a:rPr lang="en-US" altLang="zh-CN" dirty="0"/>
              <a:t>Definition</a:t>
            </a:r>
            <a:r>
              <a:rPr lang="zh-CN" altLang="en-US" dirty="0"/>
              <a:t> </a:t>
            </a:r>
            <a:r>
              <a:rPr lang="en-US" altLang="zh-CN" dirty="0"/>
              <a:t>(-&gt;):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say</a:t>
            </a:r>
            <a:r>
              <a:rPr lang="zh-CN" altLang="en-US" dirty="0"/>
              <a:t> </a:t>
            </a:r>
            <a:r>
              <a:rPr lang="en-US" altLang="zh-CN" dirty="0"/>
              <a:t>e1-&gt;e2</a:t>
            </a:r>
            <a:r>
              <a:rPr lang="zh-CN" altLang="en-US" dirty="0"/>
              <a:t> </a:t>
            </a:r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e1</a:t>
            </a:r>
            <a:r>
              <a:rPr lang="zh-CN" altLang="en-US" dirty="0"/>
              <a:t> </a:t>
            </a:r>
            <a:r>
              <a:rPr lang="en-US" altLang="zh-CN" dirty="0"/>
              <a:t>happens</a:t>
            </a:r>
            <a:r>
              <a:rPr lang="zh-CN" altLang="en-US" dirty="0"/>
              <a:t> </a:t>
            </a:r>
            <a:r>
              <a:rPr lang="en-US" altLang="zh-CN" dirty="0"/>
              <a:t>before</a:t>
            </a:r>
            <a:r>
              <a:rPr lang="zh-CN" altLang="en-US" dirty="0"/>
              <a:t> </a:t>
            </a:r>
            <a:r>
              <a:rPr lang="en-US" altLang="zh-CN" dirty="0"/>
              <a:t>e2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EF3E87-E984-0E46-8B88-EA34C8F03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550" y="3662363"/>
            <a:ext cx="82169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5476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EA3DC-CCC3-F24C-96CD-90ABE5E79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Global</a:t>
            </a:r>
            <a:r>
              <a:rPr lang="zh-CN" altLang="en-US" dirty="0"/>
              <a:t> </a:t>
            </a:r>
            <a:r>
              <a:rPr lang="en-US" altLang="zh-CN" dirty="0"/>
              <a:t>Logical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2C140-FD3B-C745-A8C2-157463FF7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Definition</a:t>
            </a:r>
            <a:r>
              <a:rPr lang="zh-CN" altLang="en-US" dirty="0"/>
              <a:t> </a:t>
            </a:r>
            <a:r>
              <a:rPr lang="en-US" altLang="zh-CN" dirty="0"/>
              <a:t>(-&gt;):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define</a:t>
            </a:r>
            <a:r>
              <a:rPr lang="zh-CN" altLang="en-US" dirty="0"/>
              <a:t> </a:t>
            </a:r>
            <a:r>
              <a:rPr lang="en-US" altLang="zh-CN" dirty="0"/>
              <a:t>e-&gt;e’</a:t>
            </a:r>
            <a:r>
              <a:rPr lang="zh-CN" altLang="en-US" dirty="0"/>
              <a:t> </a:t>
            </a:r>
            <a:r>
              <a:rPr lang="en-US" altLang="zh-CN" dirty="0"/>
              <a:t>if…</a:t>
            </a:r>
          </a:p>
          <a:p>
            <a:pPr lvl="1"/>
            <a:r>
              <a:rPr lang="en-US" altLang="zh-CN" dirty="0"/>
              <a:t>Logical</a:t>
            </a:r>
            <a:r>
              <a:rPr lang="zh-CN" altLang="en-US" dirty="0"/>
              <a:t> </a:t>
            </a:r>
            <a:r>
              <a:rPr lang="en-US" altLang="zh-CN" dirty="0"/>
              <a:t>ordering:</a:t>
            </a:r>
            <a:r>
              <a:rPr lang="zh-CN" altLang="en-US" dirty="0"/>
              <a:t> </a:t>
            </a:r>
            <a:r>
              <a:rPr lang="en-US" altLang="zh-CN" dirty="0"/>
              <a:t>e-&gt;e’</a:t>
            </a:r>
            <a:r>
              <a:rPr lang="zh-CN" altLang="en-US" dirty="0"/>
              <a:t> </a:t>
            </a:r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e-&gt;e’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any</a:t>
            </a:r>
            <a:r>
              <a:rPr lang="zh-CN" altLang="en-US" dirty="0"/>
              <a:t> </a:t>
            </a:r>
            <a:r>
              <a:rPr lang="en-US" altLang="zh-CN" dirty="0"/>
              <a:t>process</a:t>
            </a:r>
            <a:r>
              <a:rPr lang="zh-CN" altLang="en-US" dirty="0"/>
              <a:t> </a:t>
            </a:r>
            <a:r>
              <a:rPr lang="en-US" altLang="zh-CN" dirty="0"/>
              <a:t>I</a:t>
            </a:r>
          </a:p>
          <a:p>
            <a:pPr lvl="1"/>
            <a:r>
              <a:rPr lang="en-US" altLang="zh-CN" dirty="0"/>
              <a:t>Messages:</a:t>
            </a:r>
            <a:r>
              <a:rPr lang="zh-CN" altLang="en-US" dirty="0"/>
              <a:t> </a:t>
            </a:r>
            <a:r>
              <a:rPr lang="en-US" altLang="zh-CN" dirty="0"/>
              <a:t>send</a:t>
            </a:r>
            <a:r>
              <a:rPr lang="zh-CN" altLang="en-US" dirty="0"/>
              <a:t> </a:t>
            </a:r>
            <a:r>
              <a:rPr lang="en-US" altLang="zh-CN" dirty="0"/>
              <a:t>(m)</a:t>
            </a:r>
            <a:r>
              <a:rPr lang="zh-CN" altLang="en-US" dirty="0"/>
              <a:t> </a:t>
            </a:r>
            <a:r>
              <a:rPr lang="en-US" altLang="zh-CN" dirty="0"/>
              <a:t>-&gt;</a:t>
            </a:r>
            <a:r>
              <a:rPr lang="zh-CN" altLang="en-US" dirty="0"/>
              <a:t> </a:t>
            </a:r>
            <a:r>
              <a:rPr lang="en-US" altLang="zh-CN" dirty="0"/>
              <a:t>receive</a:t>
            </a:r>
            <a:r>
              <a:rPr lang="zh-CN" altLang="en-US" dirty="0"/>
              <a:t> </a:t>
            </a:r>
            <a:r>
              <a:rPr lang="en-US" altLang="zh-CN" dirty="0"/>
              <a:t>(m)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any</a:t>
            </a:r>
            <a:r>
              <a:rPr lang="zh-CN" altLang="en-US" dirty="0"/>
              <a:t> </a:t>
            </a:r>
            <a:r>
              <a:rPr lang="en-US" altLang="zh-CN" dirty="0"/>
              <a:t>message</a:t>
            </a:r>
            <a:r>
              <a:rPr lang="zh-CN" altLang="en-US" dirty="0"/>
              <a:t> </a:t>
            </a:r>
            <a:r>
              <a:rPr lang="en-US" altLang="zh-CN" dirty="0"/>
              <a:t>m</a:t>
            </a:r>
          </a:p>
          <a:p>
            <a:pPr lvl="1"/>
            <a:r>
              <a:rPr lang="en-US" altLang="zh-CN" dirty="0"/>
              <a:t>Transitivity:</a:t>
            </a:r>
            <a:r>
              <a:rPr lang="zh-CN" altLang="en-US" dirty="0"/>
              <a:t> </a:t>
            </a:r>
            <a:r>
              <a:rPr lang="en-US" altLang="zh-CN" dirty="0"/>
              <a:t>e-&gt;e’‘</a:t>
            </a:r>
            <a:r>
              <a:rPr lang="zh-CN" altLang="en-US" dirty="0"/>
              <a:t> </a:t>
            </a:r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e-&gt;e’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e’-&gt;e’’</a:t>
            </a:r>
          </a:p>
          <a:p>
            <a:pPr lvl="1"/>
            <a:endParaRPr lang="en-US" dirty="0"/>
          </a:p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say</a:t>
            </a:r>
            <a:r>
              <a:rPr lang="zh-CN" altLang="en-US" dirty="0"/>
              <a:t> </a:t>
            </a:r>
            <a:r>
              <a:rPr lang="en-US" altLang="zh-CN" dirty="0"/>
              <a:t>e</a:t>
            </a:r>
            <a:r>
              <a:rPr lang="zh-CN" altLang="en-US" dirty="0"/>
              <a:t> </a:t>
            </a:r>
            <a:r>
              <a:rPr lang="en-US" altLang="zh-CN" dirty="0"/>
              <a:t>happens</a:t>
            </a:r>
            <a:r>
              <a:rPr lang="zh-CN" altLang="en-US" dirty="0"/>
              <a:t> </a:t>
            </a:r>
            <a:r>
              <a:rPr lang="en-US" altLang="zh-CN" dirty="0"/>
              <a:t>before</a:t>
            </a:r>
            <a:r>
              <a:rPr lang="zh-CN" altLang="en-US" dirty="0"/>
              <a:t> </a:t>
            </a:r>
            <a:r>
              <a:rPr lang="en-US" altLang="zh-CN" dirty="0"/>
              <a:t>e’</a:t>
            </a:r>
            <a:r>
              <a:rPr lang="zh-CN" altLang="en-US" dirty="0"/>
              <a:t> </a:t>
            </a:r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e-&gt;e’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2467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3EC5F-1F01-154E-B83F-217AC147F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Concurrency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FA463-7748-0642-A6F3-B0E36BB2C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-&gt;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only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partial</a:t>
            </a:r>
            <a:r>
              <a:rPr lang="zh-CN" altLang="en-US" dirty="0"/>
              <a:t> </a:t>
            </a:r>
            <a:r>
              <a:rPr lang="en-US" altLang="zh-CN" dirty="0"/>
              <a:t>order</a:t>
            </a:r>
          </a:p>
          <a:p>
            <a:r>
              <a:rPr lang="en-US" altLang="zh-CN" dirty="0"/>
              <a:t>some</a:t>
            </a:r>
            <a:r>
              <a:rPr lang="zh-CN" altLang="en-US" dirty="0"/>
              <a:t> </a:t>
            </a:r>
            <a:r>
              <a:rPr lang="en-US" altLang="zh-CN" dirty="0"/>
              <a:t>events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unrelated</a:t>
            </a:r>
          </a:p>
          <a:p>
            <a:r>
              <a:rPr lang="en-US" altLang="zh-CN" dirty="0"/>
              <a:t>Definition</a:t>
            </a:r>
            <a:r>
              <a:rPr lang="zh-CN" altLang="en-US" dirty="0"/>
              <a:t> </a:t>
            </a:r>
            <a:r>
              <a:rPr lang="en-US" altLang="zh-CN" dirty="0"/>
              <a:t>(concurrency):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say</a:t>
            </a:r>
            <a:r>
              <a:rPr lang="zh-CN" altLang="en-US" dirty="0"/>
              <a:t> </a:t>
            </a:r>
            <a:r>
              <a:rPr lang="en-US" altLang="zh-CN" dirty="0"/>
              <a:t>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concurrent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e’</a:t>
            </a:r>
            <a:r>
              <a:rPr lang="zh-CN" altLang="en-US" dirty="0"/>
              <a:t> </a:t>
            </a:r>
            <a:r>
              <a:rPr lang="en-US" altLang="zh-CN" dirty="0"/>
              <a:t>(written</a:t>
            </a:r>
            <a:r>
              <a:rPr lang="zh-CN" altLang="en-US" dirty="0"/>
              <a:t> </a:t>
            </a:r>
            <a:r>
              <a:rPr lang="en-US" altLang="zh-CN" dirty="0"/>
              <a:t>e||e’)</a:t>
            </a:r>
            <a:r>
              <a:rPr lang="zh-CN" altLang="en-US" dirty="0"/>
              <a:t> </a:t>
            </a:r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neither</a:t>
            </a:r>
            <a:r>
              <a:rPr lang="zh-CN" altLang="en-US" dirty="0"/>
              <a:t> </a:t>
            </a:r>
            <a:r>
              <a:rPr lang="en-US" altLang="zh-CN" dirty="0"/>
              <a:t>e-&gt;e’</a:t>
            </a:r>
            <a:r>
              <a:rPr lang="zh-CN" altLang="en-US" dirty="0"/>
              <a:t> </a:t>
            </a:r>
            <a:r>
              <a:rPr lang="en-US" altLang="zh-CN" dirty="0"/>
              <a:t>nor</a:t>
            </a:r>
            <a:r>
              <a:rPr lang="zh-CN" altLang="en-US" dirty="0"/>
              <a:t> </a:t>
            </a:r>
            <a:r>
              <a:rPr lang="en-US" altLang="zh-CN" dirty="0"/>
              <a:t>e’-&gt;e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9622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D5E3D-1E40-9B44-9307-2E42F7F40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baseball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r>
              <a:rPr lang="zh-CN" altLang="en-US" dirty="0"/>
              <a:t> </a:t>
            </a:r>
            <a:r>
              <a:rPr lang="en-US" altLang="zh-CN" dirty="0"/>
              <a:t>revisited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F4C96-3DDD-5E47-9B78-9B133E02B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CN" b="1" dirty="0"/>
              <a:t>Ten</a:t>
            </a:r>
            <a:r>
              <a:rPr lang="zh-CN" altLang="en-US" b="1" dirty="0"/>
              <a:t> </a:t>
            </a:r>
            <a:r>
              <a:rPr lang="en-US" altLang="zh-CN" b="1" dirty="0"/>
              <a:t>events</a:t>
            </a:r>
            <a:r>
              <a:rPr lang="zh-CN" altLang="en-US" b="1" dirty="0"/>
              <a:t> </a:t>
            </a:r>
            <a:r>
              <a:rPr lang="en-US" altLang="zh-CN" b="1" dirty="0"/>
              <a:t>(ordered</a:t>
            </a:r>
            <a:r>
              <a:rPr lang="zh-CN" altLang="en-US" b="1" dirty="0"/>
              <a:t> </a:t>
            </a:r>
            <a:r>
              <a:rPr lang="en-US" altLang="zh-CN" b="1" dirty="0"/>
              <a:t>by</a:t>
            </a:r>
            <a:r>
              <a:rPr lang="zh-CN" altLang="en-US" b="1" dirty="0"/>
              <a:t> </a:t>
            </a:r>
            <a:r>
              <a:rPr lang="en-US" altLang="zh-CN" b="1" dirty="0"/>
              <a:t>time)</a:t>
            </a:r>
          </a:p>
          <a:p>
            <a:r>
              <a:rPr lang="en-US" altLang="zh-CN" dirty="0"/>
              <a:t>E1.</a:t>
            </a:r>
            <a:r>
              <a:rPr lang="zh-CN" altLang="en-US" dirty="0"/>
              <a:t> </a:t>
            </a:r>
            <a:r>
              <a:rPr lang="en-US" altLang="zh-CN" dirty="0"/>
              <a:t>Pitcher</a:t>
            </a:r>
            <a:r>
              <a:rPr lang="zh-CN" altLang="en-US" dirty="0"/>
              <a:t> </a:t>
            </a:r>
            <a:r>
              <a:rPr lang="en-US" altLang="zh-CN" dirty="0"/>
              <a:t>(P)</a:t>
            </a:r>
            <a:r>
              <a:rPr lang="zh-CN" altLang="en-US" dirty="0"/>
              <a:t> </a:t>
            </a:r>
            <a:r>
              <a:rPr lang="en-US" altLang="zh-CN" dirty="0"/>
              <a:t>throws</a:t>
            </a:r>
            <a:r>
              <a:rPr lang="zh-CN" altLang="en-US" dirty="0"/>
              <a:t> </a:t>
            </a:r>
            <a:r>
              <a:rPr lang="en-US" altLang="zh-CN" dirty="0"/>
              <a:t>ball</a:t>
            </a:r>
            <a:r>
              <a:rPr lang="zh-CN" altLang="en-US" dirty="0"/>
              <a:t> </a:t>
            </a:r>
            <a:r>
              <a:rPr lang="en-US" altLang="zh-CN" dirty="0"/>
              <a:t>toward</a:t>
            </a:r>
            <a:r>
              <a:rPr lang="zh-CN" altLang="en-US" dirty="0"/>
              <a:t> </a:t>
            </a:r>
            <a:r>
              <a:rPr lang="en-US" altLang="zh-CN" dirty="0"/>
              <a:t>home</a:t>
            </a:r>
          </a:p>
          <a:p>
            <a:r>
              <a:rPr lang="en-US" altLang="zh-CN" dirty="0"/>
              <a:t>E2.</a:t>
            </a:r>
            <a:r>
              <a:rPr lang="zh-CN" altLang="en-US" dirty="0"/>
              <a:t> </a:t>
            </a:r>
            <a:r>
              <a:rPr lang="en-US" altLang="zh-CN" dirty="0"/>
              <a:t>Ball</a:t>
            </a:r>
            <a:r>
              <a:rPr lang="zh-CN" altLang="en-US" dirty="0"/>
              <a:t> </a:t>
            </a:r>
            <a:r>
              <a:rPr lang="en-US" altLang="zh-CN" dirty="0"/>
              <a:t>arrives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home</a:t>
            </a:r>
          </a:p>
          <a:p>
            <a:r>
              <a:rPr lang="en-US" altLang="zh-CN" dirty="0"/>
              <a:t>E3.</a:t>
            </a:r>
            <a:r>
              <a:rPr lang="zh-CN" altLang="en-US" dirty="0"/>
              <a:t> </a:t>
            </a:r>
            <a:r>
              <a:rPr lang="en-US" altLang="zh-CN" dirty="0"/>
              <a:t>Batter</a:t>
            </a:r>
            <a:r>
              <a:rPr lang="zh-CN" altLang="en-US" dirty="0"/>
              <a:t> </a:t>
            </a:r>
            <a:r>
              <a:rPr lang="en-US" altLang="zh-CN" dirty="0"/>
              <a:t>(B)</a:t>
            </a:r>
            <a:r>
              <a:rPr lang="zh-CN" altLang="en-US" dirty="0"/>
              <a:t> </a:t>
            </a:r>
            <a:r>
              <a:rPr lang="en-US" altLang="zh-CN" dirty="0"/>
              <a:t>hits</a:t>
            </a:r>
            <a:r>
              <a:rPr lang="zh-CN" altLang="en-US" dirty="0"/>
              <a:t> </a:t>
            </a:r>
            <a:r>
              <a:rPr lang="en-US" altLang="zh-CN" dirty="0"/>
              <a:t>ball</a:t>
            </a:r>
            <a:r>
              <a:rPr lang="zh-CN" altLang="en-US" dirty="0"/>
              <a:t> </a:t>
            </a:r>
            <a:r>
              <a:rPr lang="en-US" altLang="zh-CN" dirty="0"/>
              <a:t>toward</a:t>
            </a:r>
            <a:r>
              <a:rPr lang="zh-CN" altLang="en-US" dirty="0"/>
              <a:t> </a:t>
            </a:r>
            <a:r>
              <a:rPr lang="en-US" altLang="zh-CN" dirty="0"/>
              <a:t>pitcher</a:t>
            </a:r>
          </a:p>
          <a:p>
            <a:r>
              <a:rPr lang="en-US" altLang="zh-CN" dirty="0"/>
              <a:t>E4:</a:t>
            </a:r>
            <a:r>
              <a:rPr lang="zh-CN" altLang="en-US" dirty="0"/>
              <a:t> </a:t>
            </a:r>
            <a:r>
              <a:rPr lang="en-US" altLang="zh-CN" dirty="0"/>
              <a:t>B</a:t>
            </a:r>
            <a:r>
              <a:rPr lang="zh-CN" altLang="en-US" dirty="0"/>
              <a:t> </a:t>
            </a:r>
            <a:r>
              <a:rPr lang="en-US" altLang="zh-CN" dirty="0"/>
              <a:t>runs</a:t>
            </a:r>
            <a:r>
              <a:rPr lang="zh-CN" altLang="en-US" dirty="0"/>
              <a:t> </a:t>
            </a:r>
            <a:r>
              <a:rPr lang="en-US" altLang="zh-CN" dirty="0"/>
              <a:t>toward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base</a:t>
            </a:r>
          </a:p>
          <a:p>
            <a:r>
              <a:rPr lang="en-US" altLang="zh-CN" dirty="0"/>
              <a:t>E5.</a:t>
            </a:r>
            <a:r>
              <a:rPr lang="zh-CN" altLang="en-US" dirty="0"/>
              <a:t> </a:t>
            </a:r>
            <a:r>
              <a:rPr lang="en-US" altLang="zh-CN" dirty="0"/>
              <a:t>Runner</a:t>
            </a:r>
            <a:r>
              <a:rPr lang="zh-CN" altLang="en-US" dirty="0"/>
              <a:t> </a:t>
            </a:r>
            <a:r>
              <a:rPr lang="en-US" altLang="zh-CN" dirty="0"/>
              <a:t>runs</a:t>
            </a:r>
            <a:r>
              <a:rPr lang="zh-CN" altLang="en-US" dirty="0"/>
              <a:t> </a:t>
            </a:r>
            <a:r>
              <a:rPr lang="en-US" altLang="zh-CN" dirty="0"/>
              <a:t>toward</a:t>
            </a:r>
            <a:r>
              <a:rPr lang="zh-CN" altLang="en-US" dirty="0"/>
              <a:t> </a:t>
            </a:r>
            <a:r>
              <a:rPr lang="en-US" altLang="zh-CN" dirty="0"/>
              <a:t>home</a:t>
            </a:r>
          </a:p>
          <a:p>
            <a:r>
              <a:rPr lang="en-US" altLang="zh-CN" dirty="0"/>
              <a:t>E6.</a:t>
            </a:r>
            <a:r>
              <a:rPr lang="zh-CN" altLang="en-US" dirty="0"/>
              <a:t> </a:t>
            </a:r>
            <a:r>
              <a:rPr lang="en-US" altLang="zh-CN" dirty="0"/>
              <a:t>Ball</a:t>
            </a:r>
            <a:r>
              <a:rPr lang="zh-CN" altLang="en-US" dirty="0"/>
              <a:t> </a:t>
            </a:r>
            <a:r>
              <a:rPr lang="en-US" altLang="zh-CN" dirty="0"/>
              <a:t>arrives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pitcher</a:t>
            </a:r>
          </a:p>
          <a:p>
            <a:r>
              <a:rPr lang="en-US" altLang="zh-CN" dirty="0"/>
              <a:t>E7.</a:t>
            </a:r>
            <a:r>
              <a:rPr lang="zh-CN" altLang="en-US" dirty="0"/>
              <a:t> </a:t>
            </a:r>
            <a:r>
              <a:rPr lang="en-US" altLang="zh-CN" dirty="0"/>
              <a:t>P</a:t>
            </a:r>
            <a:r>
              <a:rPr lang="zh-CN" altLang="en-US" dirty="0"/>
              <a:t> </a:t>
            </a:r>
            <a:r>
              <a:rPr lang="en-US" altLang="zh-CN" dirty="0"/>
              <a:t>throws</a:t>
            </a:r>
            <a:r>
              <a:rPr lang="zh-CN" altLang="en-US" dirty="0"/>
              <a:t> </a:t>
            </a:r>
            <a:r>
              <a:rPr lang="en-US" altLang="zh-CN" dirty="0"/>
              <a:t>ball</a:t>
            </a:r>
            <a:r>
              <a:rPr lang="zh-CN" altLang="en-US" dirty="0"/>
              <a:t> </a:t>
            </a:r>
            <a:r>
              <a:rPr lang="en-US" altLang="zh-CN" dirty="0"/>
              <a:t>toward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base</a:t>
            </a:r>
          </a:p>
          <a:p>
            <a:r>
              <a:rPr lang="en-US" altLang="zh-CN" dirty="0"/>
              <a:t>E8.</a:t>
            </a:r>
            <a:r>
              <a:rPr lang="zh-CN" altLang="en-US" dirty="0"/>
              <a:t> </a:t>
            </a:r>
            <a:r>
              <a:rPr lang="en-US" altLang="zh-CN" dirty="0"/>
              <a:t>Runner</a:t>
            </a:r>
            <a:r>
              <a:rPr lang="zh-CN" altLang="en-US" dirty="0"/>
              <a:t> </a:t>
            </a:r>
            <a:r>
              <a:rPr lang="en-US" altLang="zh-CN" dirty="0"/>
              <a:t>arrives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home</a:t>
            </a:r>
          </a:p>
          <a:p>
            <a:r>
              <a:rPr lang="en-US" altLang="zh-CN" dirty="0"/>
              <a:t>E9.</a:t>
            </a:r>
            <a:r>
              <a:rPr lang="zh-CN" altLang="en-US" dirty="0"/>
              <a:t> </a:t>
            </a:r>
            <a:r>
              <a:rPr lang="en-US" altLang="zh-CN" dirty="0"/>
              <a:t>Ball</a:t>
            </a:r>
            <a:r>
              <a:rPr lang="zh-CN" altLang="en-US" dirty="0"/>
              <a:t> </a:t>
            </a:r>
            <a:r>
              <a:rPr lang="en-US" altLang="zh-CN" dirty="0"/>
              <a:t>arrives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base</a:t>
            </a:r>
          </a:p>
          <a:p>
            <a:r>
              <a:rPr lang="en-US" altLang="zh-CN" dirty="0"/>
              <a:t>E10.</a:t>
            </a:r>
            <a:r>
              <a:rPr lang="zh-CN" altLang="en-US" dirty="0"/>
              <a:t> </a:t>
            </a:r>
            <a:r>
              <a:rPr lang="en-US" altLang="zh-CN" dirty="0"/>
              <a:t>B</a:t>
            </a:r>
            <a:r>
              <a:rPr lang="zh-CN" altLang="en-US" dirty="0"/>
              <a:t> </a:t>
            </a:r>
            <a:r>
              <a:rPr lang="en-US" altLang="zh-CN" dirty="0"/>
              <a:t>arrives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base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9F30B5-F644-6B40-A4CB-88AB50D6F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531" y="3131831"/>
            <a:ext cx="6295701" cy="249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0355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89FB1-13AB-0441-A204-5C026EB16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baseball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r>
              <a:rPr lang="zh-CN" altLang="en-US" dirty="0"/>
              <a:t> </a:t>
            </a:r>
            <a:r>
              <a:rPr lang="en-US" altLang="zh-CN" dirty="0"/>
              <a:t>revisited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1B53B-3D04-FD4D-AF34-B9C0C4DB2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E1-&gt;E2</a:t>
            </a:r>
          </a:p>
          <a:p>
            <a:pPr lvl="1"/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message</a:t>
            </a:r>
            <a:r>
              <a:rPr lang="zh-CN" altLang="en-US" dirty="0"/>
              <a:t> </a:t>
            </a:r>
            <a:r>
              <a:rPr lang="en-US" altLang="zh-CN" dirty="0"/>
              <a:t>rule</a:t>
            </a:r>
          </a:p>
          <a:p>
            <a:r>
              <a:rPr lang="en-US" altLang="zh-CN" dirty="0"/>
              <a:t>E1-&gt;E10</a:t>
            </a:r>
          </a:p>
          <a:p>
            <a:pPr lvl="1"/>
            <a:r>
              <a:rPr lang="en-US" altLang="zh-CN" dirty="0"/>
              <a:t>E1-&gt;E2</a:t>
            </a:r>
          </a:p>
          <a:p>
            <a:pPr lvl="1"/>
            <a:r>
              <a:rPr lang="en-US" altLang="zh-CN" dirty="0"/>
              <a:t>E2-&gt;E4</a:t>
            </a:r>
          </a:p>
          <a:p>
            <a:pPr lvl="1"/>
            <a:r>
              <a:rPr lang="en-US" altLang="zh-CN" dirty="0"/>
              <a:t>E4-&gt;E10</a:t>
            </a:r>
          </a:p>
          <a:p>
            <a:pPr lvl="1"/>
            <a:r>
              <a:rPr lang="en-US" altLang="zh-CN" dirty="0"/>
              <a:t>Repeated</a:t>
            </a:r>
            <a:r>
              <a:rPr lang="zh-CN" altLang="en-US" dirty="0"/>
              <a:t> </a:t>
            </a:r>
            <a:r>
              <a:rPr lang="en-US" altLang="zh-CN" dirty="0"/>
              <a:t>transitivity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above</a:t>
            </a:r>
            <a:r>
              <a:rPr lang="zh-CN" altLang="en-US" dirty="0"/>
              <a:t> </a:t>
            </a:r>
            <a:r>
              <a:rPr lang="en-US" altLang="zh-CN" dirty="0"/>
              <a:t>relations</a:t>
            </a:r>
          </a:p>
          <a:p>
            <a:r>
              <a:rPr lang="en-US" altLang="zh-CN" dirty="0"/>
              <a:t>E8||E9</a:t>
            </a:r>
          </a:p>
          <a:p>
            <a:pPr lvl="1"/>
            <a:r>
              <a:rPr lang="en-US" altLang="zh-CN" dirty="0"/>
              <a:t>No</a:t>
            </a:r>
            <a:r>
              <a:rPr lang="zh-CN" altLang="en-US" dirty="0"/>
              <a:t> </a:t>
            </a:r>
            <a:r>
              <a:rPr lang="en-US" altLang="zh-CN" dirty="0"/>
              <a:t>application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-&gt;rules</a:t>
            </a:r>
            <a:r>
              <a:rPr lang="zh-CN" altLang="en-US" dirty="0"/>
              <a:t> </a:t>
            </a:r>
            <a:r>
              <a:rPr lang="en-US" altLang="zh-CN" dirty="0"/>
              <a:t>yields</a:t>
            </a:r>
            <a:r>
              <a:rPr lang="zh-CN" altLang="en-US" dirty="0"/>
              <a:t> </a:t>
            </a:r>
            <a:r>
              <a:rPr lang="en-US" altLang="zh-CN" dirty="0"/>
              <a:t>either</a:t>
            </a:r>
            <a:r>
              <a:rPr lang="zh-CN" altLang="en-US" dirty="0"/>
              <a:t> </a:t>
            </a:r>
            <a:r>
              <a:rPr lang="en-US" altLang="zh-CN" dirty="0"/>
              <a:t>E8-&gt;E9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E9-&gt;E8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C574A7-692E-664A-A324-825B842D0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525" y="1690688"/>
            <a:ext cx="6295701" cy="249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63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D110C-27F5-494F-828B-E2FC72A01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Lamport</a:t>
            </a:r>
            <a:r>
              <a:rPr lang="zh-CN" altLang="en-US" dirty="0"/>
              <a:t> </a:t>
            </a:r>
            <a:r>
              <a:rPr lang="en-US" altLang="zh-CN" dirty="0"/>
              <a:t>Logical</a:t>
            </a:r>
            <a:r>
              <a:rPr lang="zh-CN" altLang="en-US" dirty="0"/>
              <a:t> </a:t>
            </a:r>
            <a:r>
              <a:rPr lang="en-US" altLang="zh-CN" dirty="0"/>
              <a:t>Clocks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0E246-24EF-AA4C-BAFC-E4D66BDBF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Lamport</a:t>
            </a:r>
            <a:r>
              <a:rPr lang="zh-CN" altLang="en-US" dirty="0"/>
              <a:t> </a:t>
            </a:r>
            <a:r>
              <a:rPr lang="en-US" altLang="zh-CN" dirty="0"/>
              <a:t>clock</a:t>
            </a:r>
            <a:r>
              <a:rPr lang="zh-CN" altLang="en-US" dirty="0"/>
              <a:t> </a:t>
            </a:r>
            <a:r>
              <a:rPr lang="en-US" altLang="zh-CN" dirty="0"/>
              <a:t>L</a:t>
            </a:r>
            <a:r>
              <a:rPr lang="zh-CN" altLang="en-US" dirty="0"/>
              <a:t> </a:t>
            </a:r>
            <a:r>
              <a:rPr lang="en-US" altLang="zh-CN" dirty="0"/>
              <a:t>assigns</a:t>
            </a:r>
            <a:r>
              <a:rPr lang="zh-CN" altLang="en-US" dirty="0"/>
              <a:t> </a:t>
            </a:r>
            <a:r>
              <a:rPr lang="en-US" altLang="zh-CN" dirty="0"/>
              <a:t>logical</a:t>
            </a:r>
            <a:r>
              <a:rPr lang="zh-CN" altLang="en-US" dirty="0"/>
              <a:t> </a:t>
            </a:r>
            <a:r>
              <a:rPr lang="en-US" altLang="zh-CN" dirty="0"/>
              <a:t>timestamps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events</a:t>
            </a:r>
            <a:r>
              <a:rPr lang="zh-CN" altLang="en-US" dirty="0"/>
              <a:t> </a:t>
            </a:r>
            <a:r>
              <a:rPr lang="en-US" altLang="zh-CN" dirty="0"/>
              <a:t>consistent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“happens</a:t>
            </a:r>
            <a:r>
              <a:rPr lang="zh-CN" altLang="en-US" dirty="0"/>
              <a:t> </a:t>
            </a:r>
            <a:r>
              <a:rPr lang="en-US" altLang="zh-CN" dirty="0"/>
              <a:t>before”</a:t>
            </a:r>
            <a:r>
              <a:rPr lang="zh-CN" altLang="en-US" dirty="0"/>
              <a:t> </a:t>
            </a:r>
            <a:r>
              <a:rPr lang="en-US" altLang="zh-CN" dirty="0"/>
              <a:t>ordering</a:t>
            </a:r>
          </a:p>
          <a:p>
            <a:pPr lvl="1"/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e-&gt;e’,</a:t>
            </a:r>
            <a:r>
              <a:rPr lang="zh-CN" altLang="en-US" dirty="0"/>
              <a:t> </a:t>
            </a:r>
            <a:r>
              <a:rPr lang="en-US" altLang="zh-CN" dirty="0"/>
              <a:t>then</a:t>
            </a:r>
            <a:r>
              <a:rPr lang="zh-CN" altLang="en-US" dirty="0"/>
              <a:t> </a:t>
            </a:r>
            <a:r>
              <a:rPr lang="en-US" altLang="zh-CN" dirty="0"/>
              <a:t>L(e)&lt;L(e’)</a:t>
            </a:r>
          </a:p>
          <a:p>
            <a:r>
              <a:rPr lang="en-US" altLang="zh-CN" dirty="0"/>
              <a:t>But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converse</a:t>
            </a:r>
          </a:p>
          <a:p>
            <a:pPr lvl="1"/>
            <a:r>
              <a:rPr lang="en-US" altLang="zh-CN" dirty="0"/>
              <a:t>L(e)&lt;L(e’)</a:t>
            </a:r>
            <a:r>
              <a:rPr lang="zh-CN" altLang="en-US" dirty="0"/>
              <a:t> </a:t>
            </a:r>
            <a:r>
              <a:rPr lang="en-US" altLang="zh-CN" dirty="0"/>
              <a:t>does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imply</a:t>
            </a:r>
            <a:r>
              <a:rPr lang="zh-CN" altLang="en-US" dirty="0"/>
              <a:t> </a:t>
            </a:r>
            <a:r>
              <a:rPr lang="en-US" altLang="zh-CN" dirty="0"/>
              <a:t>e-&gt;e’</a:t>
            </a:r>
          </a:p>
          <a:p>
            <a:r>
              <a:rPr lang="en-US" altLang="zh-CN" dirty="0"/>
              <a:t>Similar</a:t>
            </a:r>
            <a:r>
              <a:rPr lang="zh-CN" altLang="en-US" dirty="0"/>
              <a:t> </a:t>
            </a:r>
            <a:r>
              <a:rPr lang="en-US" altLang="zh-CN" dirty="0"/>
              <a:t>rules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concurrency</a:t>
            </a:r>
          </a:p>
          <a:p>
            <a:pPr lvl="1"/>
            <a:r>
              <a:rPr lang="en-US" altLang="zh-CN" dirty="0"/>
              <a:t>L(e)=L(e’)</a:t>
            </a:r>
            <a:r>
              <a:rPr lang="zh-CN" altLang="en-US" dirty="0"/>
              <a:t> </a:t>
            </a:r>
            <a:r>
              <a:rPr lang="en-US" altLang="zh-CN" dirty="0"/>
              <a:t>implies</a:t>
            </a:r>
            <a:r>
              <a:rPr lang="zh-CN" altLang="en-US" dirty="0"/>
              <a:t> </a:t>
            </a:r>
            <a:r>
              <a:rPr lang="en-US" altLang="zh-CN" dirty="0"/>
              <a:t>e||e’</a:t>
            </a:r>
            <a:r>
              <a:rPr lang="zh-CN" altLang="en-US" dirty="0"/>
              <a:t> </a:t>
            </a:r>
            <a:r>
              <a:rPr lang="en-US" altLang="zh-CN" dirty="0"/>
              <a:t>(for</a:t>
            </a:r>
            <a:r>
              <a:rPr lang="zh-CN" altLang="en-US" dirty="0"/>
              <a:t> </a:t>
            </a:r>
            <a:r>
              <a:rPr lang="en-US" altLang="zh-CN" dirty="0"/>
              <a:t>distinct</a:t>
            </a:r>
            <a:r>
              <a:rPr lang="zh-CN" altLang="en-US" dirty="0"/>
              <a:t> </a:t>
            </a:r>
            <a:r>
              <a:rPr lang="en-US" altLang="zh-CN" dirty="0" err="1"/>
              <a:t>e,e</a:t>
            </a:r>
            <a:r>
              <a:rPr lang="en-US" altLang="zh-CN" dirty="0"/>
              <a:t>’)</a:t>
            </a:r>
          </a:p>
          <a:p>
            <a:pPr lvl="1"/>
            <a:r>
              <a:rPr lang="en-US" altLang="zh-CN" dirty="0"/>
              <a:t>E||e’</a:t>
            </a:r>
            <a:r>
              <a:rPr lang="zh-CN" altLang="en-US" dirty="0"/>
              <a:t> </a:t>
            </a:r>
            <a:r>
              <a:rPr lang="en-US" altLang="zh-CN" dirty="0"/>
              <a:t>does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imply</a:t>
            </a:r>
            <a:r>
              <a:rPr lang="zh-CN" altLang="en-US" dirty="0"/>
              <a:t> </a:t>
            </a:r>
            <a:r>
              <a:rPr lang="en-US" altLang="zh-CN" dirty="0"/>
              <a:t>L(e)</a:t>
            </a:r>
            <a:r>
              <a:rPr lang="zh-CN" altLang="en-US" dirty="0"/>
              <a:t> 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r>
              <a:rPr lang="en-US" altLang="zh-CN" dirty="0"/>
              <a:t>L(e’)</a:t>
            </a:r>
          </a:p>
          <a:p>
            <a:r>
              <a:rPr lang="en-US" altLang="zh-CN" dirty="0" err="1"/>
              <a:t>Lamport</a:t>
            </a:r>
            <a:r>
              <a:rPr lang="zh-CN" altLang="en-US" dirty="0"/>
              <a:t> </a:t>
            </a:r>
            <a:r>
              <a:rPr lang="en-US" altLang="zh-CN" dirty="0"/>
              <a:t>clocks</a:t>
            </a:r>
            <a:r>
              <a:rPr lang="zh-CN" altLang="en-US" dirty="0"/>
              <a:t> </a:t>
            </a:r>
            <a:r>
              <a:rPr lang="en-US" altLang="zh-CN" dirty="0"/>
              <a:t>arbitrarily</a:t>
            </a:r>
            <a:r>
              <a:rPr lang="zh-CN" altLang="en-US" dirty="0"/>
              <a:t> </a:t>
            </a:r>
            <a:r>
              <a:rPr lang="en-US" altLang="zh-CN" dirty="0"/>
              <a:t>order</a:t>
            </a:r>
            <a:r>
              <a:rPr lang="zh-CN" altLang="en-US" dirty="0"/>
              <a:t> </a:t>
            </a:r>
            <a:r>
              <a:rPr lang="en-US" altLang="zh-CN" dirty="0"/>
              <a:t>some</a:t>
            </a:r>
            <a:r>
              <a:rPr lang="zh-CN" altLang="en-US" dirty="0"/>
              <a:t> </a:t>
            </a:r>
            <a:r>
              <a:rPr lang="en-US" altLang="zh-CN" dirty="0"/>
              <a:t>concurrent</a:t>
            </a:r>
            <a:r>
              <a:rPr lang="zh-CN" altLang="en-US" dirty="0"/>
              <a:t> </a:t>
            </a:r>
            <a:r>
              <a:rPr lang="en-US" altLang="zh-CN" dirty="0"/>
              <a:t>events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363AE6-A64C-5F46-8DCF-C85DBE19A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893" y="2539198"/>
            <a:ext cx="2057400" cy="19621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11F1ED-1004-F54C-8627-5155929DEB94}"/>
              </a:ext>
            </a:extLst>
          </p:cNvPr>
          <p:cNvSpPr txBox="1"/>
          <p:nvPr/>
        </p:nvSpPr>
        <p:spPr>
          <a:xfrm>
            <a:off x="9553093" y="4668202"/>
            <a:ext cx="1947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Leslie</a:t>
            </a:r>
            <a:r>
              <a:rPr lang="zh-CN" altLang="en-US" dirty="0"/>
              <a:t> </a:t>
            </a:r>
            <a:r>
              <a:rPr lang="en-US" altLang="zh-CN" dirty="0" err="1"/>
              <a:t>Lamport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2013</a:t>
            </a:r>
            <a:r>
              <a:rPr lang="zh-CN" altLang="en-US" dirty="0"/>
              <a:t> </a:t>
            </a:r>
            <a:r>
              <a:rPr lang="en-US" altLang="zh-CN" dirty="0"/>
              <a:t>Turing</a:t>
            </a:r>
            <a:r>
              <a:rPr lang="zh-CN" altLang="en-US" dirty="0"/>
              <a:t> </a:t>
            </a:r>
            <a:r>
              <a:rPr lang="en-US" altLang="zh-CN" dirty="0"/>
              <a:t>Award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7755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CE3AB-266B-4148-A044-88496F6FE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Lamport’s</a:t>
            </a:r>
            <a:r>
              <a:rPr lang="zh-CN" altLang="en-US" dirty="0"/>
              <a:t> </a:t>
            </a:r>
            <a:r>
              <a:rPr lang="en-US" altLang="zh-CN" dirty="0"/>
              <a:t>Algorithm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2A661-0038-F44F-BC96-F3C2588C2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Each process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dirty="0"/>
              <a:t>keeps a local clock, </a:t>
            </a:r>
            <a:r>
              <a:rPr lang="en-US" i="1" dirty="0"/>
              <a:t>Li </a:t>
            </a:r>
            <a:endParaRPr lang="en-US" dirty="0"/>
          </a:p>
          <a:p>
            <a:r>
              <a:rPr lang="en-US" dirty="0"/>
              <a:t>Three rules: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At process </a:t>
            </a:r>
            <a:r>
              <a:rPr lang="en-US" i="1" dirty="0" err="1"/>
              <a:t>i</a:t>
            </a:r>
            <a:r>
              <a:rPr lang="en-US" dirty="0"/>
              <a:t>, increment </a:t>
            </a:r>
            <a:r>
              <a:rPr lang="en-US" i="1" dirty="0"/>
              <a:t>Li </a:t>
            </a:r>
            <a:r>
              <a:rPr lang="en-US" dirty="0"/>
              <a:t>before each event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To send a message </a:t>
            </a:r>
            <a:r>
              <a:rPr lang="en-US" i="1" dirty="0"/>
              <a:t>m </a:t>
            </a:r>
            <a:r>
              <a:rPr lang="en-US" dirty="0"/>
              <a:t>at process </a:t>
            </a:r>
            <a:r>
              <a:rPr lang="en-US" i="1" dirty="0" err="1"/>
              <a:t>i</a:t>
            </a:r>
            <a:r>
              <a:rPr lang="en-US" dirty="0"/>
              <a:t>, apply rule 1 and then include the current local time in the message: i.e., </a:t>
            </a:r>
            <a:r>
              <a:rPr lang="en-US" i="1" dirty="0"/>
              <a:t>send(</a:t>
            </a:r>
            <a:r>
              <a:rPr lang="en-US" i="1" dirty="0" err="1"/>
              <a:t>m,Li</a:t>
            </a:r>
            <a:r>
              <a:rPr lang="en-US" i="1" dirty="0"/>
              <a:t>) 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To receive a message </a:t>
            </a:r>
            <a:r>
              <a:rPr lang="en-US" i="1" dirty="0"/>
              <a:t>(</a:t>
            </a:r>
            <a:r>
              <a:rPr lang="en-US" i="1" dirty="0" err="1"/>
              <a:t>m,t</a:t>
            </a:r>
            <a:r>
              <a:rPr lang="en-US" i="1" dirty="0"/>
              <a:t>) </a:t>
            </a:r>
            <a:r>
              <a:rPr lang="en-US" dirty="0"/>
              <a:t>at process </a:t>
            </a:r>
            <a:r>
              <a:rPr lang="en-US" i="1" dirty="0"/>
              <a:t>j</a:t>
            </a:r>
            <a:r>
              <a:rPr lang="en-US" dirty="0"/>
              <a:t>, set </a:t>
            </a:r>
            <a:r>
              <a:rPr lang="en-US" i="1" dirty="0" err="1"/>
              <a:t>Lj</a:t>
            </a:r>
            <a:r>
              <a:rPr lang="en-US" i="1" dirty="0"/>
              <a:t> = max(</a:t>
            </a:r>
            <a:r>
              <a:rPr lang="en-US" i="1" dirty="0" err="1"/>
              <a:t>Lj,t</a:t>
            </a:r>
            <a:r>
              <a:rPr lang="en-US" i="1" dirty="0"/>
              <a:t>) </a:t>
            </a:r>
            <a:r>
              <a:rPr lang="en-US" dirty="0"/>
              <a:t>and then apply rule 1 before time-stamping the receive event </a:t>
            </a:r>
          </a:p>
          <a:p>
            <a:r>
              <a:rPr lang="en-US" dirty="0"/>
              <a:t>The global time </a:t>
            </a:r>
            <a:r>
              <a:rPr lang="en-US" i="1" dirty="0"/>
              <a:t>L(e) </a:t>
            </a:r>
            <a:r>
              <a:rPr lang="en-US" dirty="0"/>
              <a:t>of an event </a:t>
            </a:r>
            <a:r>
              <a:rPr lang="en-US" i="1" dirty="0"/>
              <a:t>e </a:t>
            </a:r>
            <a:r>
              <a:rPr lang="en-US" dirty="0"/>
              <a:t>is just its local time</a:t>
            </a:r>
            <a:br>
              <a:rPr lang="en-US" dirty="0"/>
            </a:br>
            <a:r>
              <a:rPr lang="en-US" dirty="0"/>
              <a:t>– For an event </a:t>
            </a:r>
            <a:r>
              <a:rPr lang="en-US" i="1" dirty="0"/>
              <a:t>e </a:t>
            </a:r>
            <a:r>
              <a:rPr lang="en-US" dirty="0"/>
              <a:t>at process </a:t>
            </a:r>
            <a:r>
              <a:rPr lang="en-US" i="1" dirty="0" err="1"/>
              <a:t>i</a:t>
            </a:r>
            <a:r>
              <a:rPr lang="en-US" dirty="0"/>
              <a:t>, </a:t>
            </a:r>
            <a:r>
              <a:rPr lang="en-US" i="1" dirty="0"/>
              <a:t>L(e) = Li(e)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780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23635-ECCE-CF40-9B5B-09772FDBC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Recall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E839E-BA1A-F44B-9752-2D85ECC77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RPC</a:t>
            </a:r>
            <a:r>
              <a:rPr lang="zh-CN" altLang="en-US" dirty="0"/>
              <a:t> </a:t>
            </a:r>
            <a:r>
              <a:rPr lang="en-US" altLang="zh-CN" dirty="0"/>
              <a:t>(Remote</a:t>
            </a:r>
            <a:r>
              <a:rPr lang="zh-CN" altLang="en-US" dirty="0"/>
              <a:t> </a:t>
            </a:r>
            <a:r>
              <a:rPr lang="en-US" altLang="zh-CN" dirty="0"/>
              <a:t>Procedure</a:t>
            </a:r>
            <a:r>
              <a:rPr lang="zh-CN" altLang="en-US" dirty="0"/>
              <a:t> </a:t>
            </a:r>
            <a:r>
              <a:rPr lang="en-US" altLang="zh-CN" dirty="0"/>
              <a:t>Call)</a:t>
            </a:r>
          </a:p>
          <a:p>
            <a:pPr lvl="1"/>
            <a:r>
              <a:rPr lang="en-US" altLang="zh-CN" dirty="0"/>
              <a:t>Ease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programming</a:t>
            </a:r>
          </a:p>
          <a:p>
            <a:pPr lvl="1"/>
            <a:r>
              <a:rPr lang="en-US" altLang="zh-CN" dirty="0"/>
              <a:t>Standardize</a:t>
            </a:r>
            <a:r>
              <a:rPr lang="zh-CN" altLang="en-US" dirty="0"/>
              <a:t> </a:t>
            </a:r>
            <a:r>
              <a:rPr lang="en-US" altLang="zh-CN" dirty="0"/>
              <a:t>low-level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packaging</a:t>
            </a:r>
            <a:r>
              <a:rPr lang="zh-CN" altLang="en-US" dirty="0"/>
              <a:t> </a:t>
            </a:r>
            <a:r>
              <a:rPr lang="en-US" altLang="zh-CN" dirty="0"/>
              <a:t>protocol</a:t>
            </a:r>
          </a:p>
          <a:p>
            <a:r>
              <a:rPr lang="en-US" altLang="zh-CN" dirty="0"/>
              <a:t>XML/RPC</a:t>
            </a:r>
          </a:p>
          <a:p>
            <a:r>
              <a:rPr lang="en-US" altLang="zh-CN" dirty="0"/>
              <a:t>SOAP</a:t>
            </a:r>
          </a:p>
          <a:p>
            <a:pPr lvl="1"/>
            <a:r>
              <a:rPr lang="en-US" altLang="zh-CN" dirty="0"/>
              <a:t>RPC-style</a:t>
            </a:r>
            <a:r>
              <a:rPr lang="zh-CN" altLang="en-US" dirty="0"/>
              <a:t> </a:t>
            </a:r>
            <a:r>
              <a:rPr lang="en-US" altLang="zh-CN" dirty="0"/>
              <a:t>SOAP</a:t>
            </a:r>
          </a:p>
          <a:p>
            <a:pPr lvl="1"/>
            <a:r>
              <a:rPr lang="en-US" altLang="zh-CN" dirty="0"/>
              <a:t>Document-style</a:t>
            </a:r>
            <a:r>
              <a:rPr lang="zh-CN" altLang="en-US" dirty="0"/>
              <a:t> </a:t>
            </a:r>
            <a:r>
              <a:rPr lang="en-US" altLang="zh-CN" dirty="0"/>
              <a:t>SOAP</a:t>
            </a:r>
          </a:p>
          <a:p>
            <a:r>
              <a:rPr lang="en-US" altLang="zh-CN" dirty="0"/>
              <a:t>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2030B3-CA0C-A149-9B98-6571403B8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554" y="3454814"/>
            <a:ext cx="5503817" cy="320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510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24E73-0F3C-B848-AC5B-26A24DD6C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Lamport’s</a:t>
            </a:r>
            <a:r>
              <a:rPr lang="zh-CN" altLang="en-US" dirty="0"/>
              <a:t> </a:t>
            </a:r>
            <a:r>
              <a:rPr lang="en-US" altLang="zh-CN" dirty="0"/>
              <a:t>Algorithm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baseball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B32B6-6847-494A-8952-511105E32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Initializing each local clock to 0, we get </a:t>
            </a:r>
            <a:endParaRPr lang="en-US" altLang="zh-CN" dirty="0"/>
          </a:p>
          <a:p>
            <a:r>
              <a:rPr lang="en-US" altLang="zh-CN" dirty="0"/>
              <a:t>Pitcher</a:t>
            </a:r>
            <a:r>
              <a:rPr lang="zh-CN" altLang="en-US" dirty="0"/>
              <a:t> </a:t>
            </a:r>
            <a:r>
              <a:rPr lang="en-US" altLang="zh-CN" dirty="0"/>
              <a:t>L0</a:t>
            </a:r>
            <a:r>
              <a:rPr lang="zh-CN" altLang="en-US" dirty="0"/>
              <a:t> 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r>
              <a:rPr lang="en-US" altLang="zh-CN" dirty="0"/>
              <a:t>0</a:t>
            </a:r>
          </a:p>
          <a:p>
            <a:r>
              <a:rPr lang="en-US" altLang="zh-CN" dirty="0"/>
              <a:t>1</a:t>
            </a:r>
            <a:r>
              <a:rPr lang="en-US" altLang="zh-CN" baseline="30000" dirty="0"/>
              <a:t>st</a:t>
            </a:r>
            <a:r>
              <a:rPr lang="zh-CN" altLang="en-US" dirty="0"/>
              <a:t> </a:t>
            </a:r>
            <a:r>
              <a:rPr lang="en-US" altLang="zh-CN" dirty="0"/>
              <a:t>base</a:t>
            </a:r>
            <a:r>
              <a:rPr lang="zh-CN" altLang="en-US" dirty="0"/>
              <a:t> </a:t>
            </a:r>
            <a:r>
              <a:rPr lang="en-US" altLang="zh-CN" dirty="0"/>
              <a:t>L1</a:t>
            </a:r>
            <a:r>
              <a:rPr lang="zh-CN" altLang="en-US" dirty="0"/>
              <a:t> 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r>
              <a:rPr lang="en-US" altLang="zh-CN" dirty="0"/>
              <a:t>0</a:t>
            </a:r>
          </a:p>
          <a:p>
            <a:r>
              <a:rPr lang="en-US" altLang="zh-CN" dirty="0"/>
              <a:t>Home</a:t>
            </a:r>
            <a:r>
              <a:rPr lang="zh-CN" altLang="en-US" dirty="0"/>
              <a:t> </a:t>
            </a:r>
            <a:r>
              <a:rPr lang="en-US" altLang="zh-CN" dirty="0"/>
              <a:t>plate</a:t>
            </a:r>
            <a:r>
              <a:rPr lang="zh-CN" altLang="en-US" dirty="0"/>
              <a:t> </a:t>
            </a:r>
            <a:r>
              <a:rPr lang="en-US" altLang="zh-CN" dirty="0"/>
              <a:t>L2=0</a:t>
            </a:r>
          </a:p>
          <a:p>
            <a:r>
              <a:rPr lang="en-US" altLang="zh-CN" dirty="0"/>
              <a:t>3</a:t>
            </a:r>
            <a:r>
              <a:rPr lang="en-US" altLang="zh-CN" baseline="30000" dirty="0"/>
              <a:t>rd</a:t>
            </a:r>
            <a:r>
              <a:rPr lang="zh-CN" altLang="en-US" dirty="0"/>
              <a:t> </a:t>
            </a:r>
            <a:r>
              <a:rPr lang="en-US" altLang="zh-CN" dirty="0"/>
              <a:t>base</a:t>
            </a:r>
            <a:r>
              <a:rPr lang="zh-CN" altLang="en-US" dirty="0"/>
              <a:t> </a:t>
            </a:r>
            <a:r>
              <a:rPr lang="en-US" altLang="zh-CN" dirty="0"/>
              <a:t>L3</a:t>
            </a:r>
            <a:r>
              <a:rPr lang="zh-CN" altLang="en-US" dirty="0"/>
              <a:t> 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r>
              <a:rPr lang="en-US" altLang="zh-CN" dirty="0"/>
              <a:t>0</a:t>
            </a:r>
          </a:p>
          <a:p>
            <a:endParaRPr lang="en-US" dirty="0"/>
          </a:p>
          <a:p>
            <a:r>
              <a:rPr lang="en-US" altLang="zh-CN" dirty="0"/>
              <a:t>E1.</a:t>
            </a:r>
            <a:r>
              <a:rPr lang="zh-CN" altLang="en-US" dirty="0"/>
              <a:t> </a:t>
            </a:r>
            <a:r>
              <a:rPr lang="en-US" altLang="zh-CN" dirty="0"/>
              <a:t>Pitcher</a:t>
            </a:r>
            <a:r>
              <a:rPr lang="zh-CN" altLang="en-US" dirty="0"/>
              <a:t> </a:t>
            </a:r>
            <a:r>
              <a:rPr lang="en-US" altLang="zh-CN" dirty="0"/>
              <a:t>(P)</a:t>
            </a:r>
            <a:r>
              <a:rPr lang="zh-CN" altLang="en-US" dirty="0"/>
              <a:t> </a:t>
            </a:r>
            <a:r>
              <a:rPr lang="en-US" altLang="zh-CN" dirty="0"/>
              <a:t>throws</a:t>
            </a:r>
            <a:r>
              <a:rPr lang="zh-CN" altLang="en-US" dirty="0"/>
              <a:t> </a:t>
            </a:r>
            <a:r>
              <a:rPr lang="en-US" altLang="zh-CN" dirty="0"/>
              <a:t>ball</a:t>
            </a:r>
            <a:r>
              <a:rPr lang="zh-CN" altLang="en-US" dirty="0"/>
              <a:t> </a:t>
            </a:r>
            <a:r>
              <a:rPr lang="en-US" altLang="zh-CN" dirty="0"/>
              <a:t>toward</a:t>
            </a:r>
            <a:r>
              <a:rPr lang="zh-CN" altLang="en-US" dirty="0"/>
              <a:t> </a:t>
            </a:r>
            <a:r>
              <a:rPr lang="en-US" altLang="zh-CN" dirty="0"/>
              <a:t>home</a:t>
            </a:r>
          </a:p>
          <a:p>
            <a:r>
              <a:rPr lang="en-US" altLang="zh-CN" dirty="0"/>
              <a:t>E2.</a:t>
            </a:r>
            <a:r>
              <a:rPr lang="zh-CN" altLang="en-US" dirty="0"/>
              <a:t> </a:t>
            </a:r>
            <a:r>
              <a:rPr lang="en-US" altLang="zh-CN" dirty="0"/>
              <a:t>Ball</a:t>
            </a:r>
            <a:r>
              <a:rPr lang="zh-CN" altLang="en-US" dirty="0"/>
              <a:t> </a:t>
            </a:r>
            <a:r>
              <a:rPr lang="en-US" altLang="zh-CN" dirty="0"/>
              <a:t>arrives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home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8DA1C0-823B-D34B-9EDC-8271A8E11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525" y="2753008"/>
            <a:ext cx="6295701" cy="249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9646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24E73-0F3C-B848-AC5B-26A24DD6C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Lamport’s</a:t>
            </a:r>
            <a:r>
              <a:rPr lang="zh-CN" altLang="en-US" dirty="0"/>
              <a:t> </a:t>
            </a:r>
            <a:r>
              <a:rPr lang="en-US" altLang="zh-CN" dirty="0"/>
              <a:t>Algorithm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baseball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B32B6-6847-494A-8952-511105E32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E1.</a:t>
            </a:r>
            <a:r>
              <a:rPr lang="zh-CN" altLang="en-US" dirty="0"/>
              <a:t> </a:t>
            </a:r>
            <a:r>
              <a:rPr lang="en-US" altLang="zh-CN" dirty="0"/>
              <a:t>Pitcher</a:t>
            </a:r>
            <a:r>
              <a:rPr lang="zh-CN" altLang="en-US" dirty="0"/>
              <a:t> </a:t>
            </a:r>
            <a:r>
              <a:rPr lang="en-US" altLang="zh-CN" dirty="0"/>
              <a:t>(P)</a:t>
            </a:r>
            <a:r>
              <a:rPr lang="zh-CN" altLang="en-US" dirty="0"/>
              <a:t> </a:t>
            </a:r>
            <a:r>
              <a:rPr lang="en-US" altLang="zh-CN" dirty="0"/>
              <a:t>throws</a:t>
            </a:r>
            <a:r>
              <a:rPr lang="zh-CN" altLang="en-US" dirty="0"/>
              <a:t> </a:t>
            </a:r>
            <a:r>
              <a:rPr lang="en-US" altLang="zh-CN" dirty="0"/>
              <a:t>ball</a:t>
            </a:r>
            <a:r>
              <a:rPr lang="zh-CN" altLang="en-US" dirty="0"/>
              <a:t> </a:t>
            </a:r>
            <a:r>
              <a:rPr lang="en-US" altLang="zh-CN" dirty="0"/>
              <a:t>toward</a:t>
            </a:r>
            <a:r>
              <a:rPr lang="zh-CN" altLang="en-US" dirty="0"/>
              <a:t> </a:t>
            </a:r>
            <a:r>
              <a:rPr lang="en-US" altLang="zh-CN" dirty="0"/>
              <a:t>home</a:t>
            </a:r>
          </a:p>
          <a:p>
            <a:r>
              <a:rPr lang="en-US" altLang="zh-CN" dirty="0"/>
              <a:t>E2.</a:t>
            </a:r>
            <a:r>
              <a:rPr lang="zh-CN" altLang="en-US" dirty="0"/>
              <a:t> </a:t>
            </a:r>
            <a:r>
              <a:rPr lang="en-US" altLang="zh-CN" dirty="0"/>
              <a:t>Ball</a:t>
            </a:r>
            <a:r>
              <a:rPr lang="zh-CN" altLang="en-US" dirty="0"/>
              <a:t> </a:t>
            </a:r>
            <a:r>
              <a:rPr lang="en-US" altLang="zh-CN" dirty="0"/>
              <a:t>arrives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home</a:t>
            </a:r>
          </a:p>
          <a:p>
            <a:endParaRPr lang="en-US" altLang="zh-CN" dirty="0"/>
          </a:p>
          <a:p>
            <a:r>
              <a:rPr lang="en-US" altLang="zh-CN" dirty="0"/>
              <a:t>Pitcher</a:t>
            </a:r>
            <a:r>
              <a:rPr lang="zh-CN" altLang="en-US" dirty="0"/>
              <a:t> </a:t>
            </a:r>
            <a:r>
              <a:rPr lang="en-US" altLang="zh-CN" dirty="0"/>
              <a:t>L0(E1)</a:t>
            </a:r>
            <a:r>
              <a:rPr lang="zh-CN" altLang="en-US" dirty="0"/>
              <a:t> 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r>
              <a:rPr lang="en-US" altLang="zh-CN" dirty="0"/>
              <a:t>0-&gt;1</a:t>
            </a:r>
          </a:p>
          <a:p>
            <a:r>
              <a:rPr lang="en-US" altLang="zh-CN" dirty="0"/>
              <a:t>1</a:t>
            </a:r>
            <a:r>
              <a:rPr lang="en-US" altLang="zh-CN" baseline="30000" dirty="0"/>
              <a:t>st</a:t>
            </a:r>
            <a:r>
              <a:rPr lang="zh-CN" altLang="en-US" dirty="0"/>
              <a:t> </a:t>
            </a:r>
            <a:r>
              <a:rPr lang="en-US" altLang="zh-CN" dirty="0"/>
              <a:t>base</a:t>
            </a:r>
            <a:r>
              <a:rPr lang="zh-CN" altLang="en-US" dirty="0"/>
              <a:t> </a:t>
            </a:r>
            <a:r>
              <a:rPr lang="en-US" altLang="zh-CN" dirty="0"/>
              <a:t>L1=0</a:t>
            </a:r>
          </a:p>
          <a:p>
            <a:r>
              <a:rPr lang="en-US" altLang="zh-CN" dirty="0"/>
              <a:t>Home</a:t>
            </a:r>
            <a:r>
              <a:rPr lang="zh-CN" altLang="en-US" dirty="0"/>
              <a:t> </a:t>
            </a:r>
            <a:r>
              <a:rPr lang="en-US" altLang="zh-CN" dirty="0"/>
              <a:t>plate</a:t>
            </a:r>
            <a:r>
              <a:rPr lang="zh-CN" altLang="en-US" dirty="0"/>
              <a:t> </a:t>
            </a:r>
            <a:r>
              <a:rPr lang="en-US" altLang="zh-CN" dirty="0"/>
              <a:t>L2(E2)</a:t>
            </a:r>
            <a:r>
              <a:rPr lang="zh-CN" altLang="en-US" dirty="0"/>
              <a:t> 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r>
              <a:rPr lang="en-US" altLang="zh-CN" dirty="0"/>
              <a:t>L(E1)+1</a:t>
            </a:r>
            <a:r>
              <a:rPr lang="zh-CN" altLang="en-US" dirty="0"/>
              <a:t> 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r>
              <a:rPr lang="en-US" altLang="zh-CN" dirty="0"/>
              <a:t>2</a:t>
            </a:r>
          </a:p>
          <a:p>
            <a:r>
              <a:rPr lang="en-US" altLang="zh-CN" dirty="0"/>
              <a:t>3</a:t>
            </a:r>
            <a:r>
              <a:rPr lang="en-US" altLang="zh-CN" baseline="30000" dirty="0"/>
              <a:t>rd</a:t>
            </a:r>
            <a:r>
              <a:rPr lang="zh-CN" altLang="en-US" dirty="0"/>
              <a:t> </a:t>
            </a:r>
            <a:r>
              <a:rPr lang="en-US" altLang="zh-CN" dirty="0"/>
              <a:t>base</a:t>
            </a:r>
            <a:r>
              <a:rPr lang="zh-CN" altLang="en-US" dirty="0"/>
              <a:t> </a:t>
            </a:r>
            <a:r>
              <a:rPr lang="en-US" altLang="zh-CN" dirty="0"/>
              <a:t>L3</a:t>
            </a:r>
            <a:r>
              <a:rPr lang="zh-CN" altLang="en-US" dirty="0"/>
              <a:t> 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r>
              <a:rPr lang="en-US" altLang="zh-CN" dirty="0"/>
              <a:t>0</a:t>
            </a:r>
          </a:p>
          <a:p>
            <a:endParaRPr lang="en-US" dirty="0"/>
          </a:p>
          <a:p>
            <a:r>
              <a:rPr lang="en-US" altLang="zh-CN" dirty="0"/>
              <a:t>E3.</a:t>
            </a:r>
            <a:r>
              <a:rPr lang="zh-CN" altLang="en-US" dirty="0"/>
              <a:t> </a:t>
            </a:r>
            <a:r>
              <a:rPr lang="en-US" altLang="zh-CN" dirty="0"/>
              <a:t>Batter</a:t>
            </a:r>
            <a:r>
              <a:rPr lang="zh-CN" altLang="en-US" dirty="0"/>
              <a:t> </a:t>
            </a:r>
            <a:r>
              <a:rPr lang="en-US" altLang="zh-CN" dirty="0"/>
              <a:t>(B)</a:t>
            </a:r>
            <a:r>
              <a:rPr lang="zh-CN" altLang="en-US" dirty="0"/>
              <a:t> </a:t>
            </a:r>
            <a:r>
              <a:rPr lang="en-US" altLang="zh-CN" dirty="0"/>
              <a:t>hits</a:t>
            </a:r>
            <a:r>
              <a:rPr lang="zh-CN" altLang="en-US" dirty="0"/>
              <a:t> </a:t>
            </a:r>
            <a:r>
              <a:rPr lang="en-US" altLang="zh-CN" dirty="0"/>
              <a:t>ball</a:t>
            </a:r>
            <a:r>
              <a:rPr lang="zh-CN" altLang="en-US" dirty="0"/>
              <a:t> </a:t>
            </a:r>
            <a:r>
              <a:rPr lang="en-US" altLang="zh-CN" dirty="0"/>
              <a:t>toward</a:t>
            </a:r>
            <a:r>
              <a:rPr lang="zh-CN" altLang="en-US" dirty="0"/>
              <a:t> </a:t>
            </a:r>
            <a:r>
              <a:rPr lang="en-US" altLang="zh-CN" dirty="0"/>
              <a:t>pitcher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A86BEE-F3AF-784F-A58E-6E3E516E8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1548" y="2655025"/>
            <a:ext cx="5520993" cy="257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5594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24E73-0F3C-B848-AC5B-26A24DD6C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Lamport’s</a:t>
            </a:r>
            <a:r>
              <a:rPr lang="zh-CN" altLang="en-US" dirty="0"/>
              <a:t> </a:t>
            </a:r>
            <a:r>
              <a:rPr lang="en-US" altLang="zh-CN" dirty="0"/>
              <a:t>Algorithm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baseball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B32B6-6847-494A-8952-511105E32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E3.</a:t>
            </a:r>
            <a:r>
              <a:rPr lang="zh-CN" altLang="en-US" dirty="0"/>
              <a:t> </a:t>
            </a:r>
            <a:r>
              <a:rPr lang="en-US" altLang="zh-CN" dirty="0"/>
              <a:t>Batter</a:t>
            </a:r>
            <a:r>
              <a:rPr lang="zh-CN" altLang="en-US" dirty="0"/>
              <a:t> </a:t>
            </a:r>
            <a:r>
              <a:rPr lang="en-US" altLang="zh-CN" dirty="0"/>
              <a:t>(B)</a:t>
            </a:r>
            <a:r>
              <a:rPr lang="zh-CN" altLang="en-US" dirty="0"/>
              <a:t> </a:t>
            </a:r>
            <a:r>
              <a:rPr lang="en-US" altLang="zh-CN" dirty="0"/>
              <a:t>hits</a:t>
            </a:r>
            <a:r>
              <a:rPr lang="zh-CN" altLang="en-US" dirty="0"/>
              <a:t> </a:t>
            </a:r>
            <a:r>
              <a:rPr lang="en-US" altLang="zh-CN" dirty="0"/>
              <a:t>ball</a:t>
            </a:r>
            <a:r>
              <a:rPr lang="zh-CN" altLang="en-US" dirty="0"/>
              <a:t> </a:t>
            </a:r>
            <a:r>
              <a:rPr lang="en-US" altLang="zh-CN" dirty="0"/>
              <a:t>toward</a:t>
            </a:r>
            <a:r>
              <a:rPr lang="zh-CN" altLang="en-US" dirty="0"/>
              <a:t> </a:t>
            </a:r>
            <a:r>
              <a:rPr lang="en-US" altLang="zh-CN" dirty="0"/>
              <a:t>pitcher</a:t>
            </a:r>
          </a:p>
          <a:p>
            <a:endParaRPr lang="en-US" altLang="zh-CN" dirty="0"/>
          </a:p>
          <a:p>
            <a:r>
              <a:rPr lang="en-US" altLang="zh-CN" dirty="0"/>
              <a:t>Pitcher</a:t>
            </a:r>
            <a:r>
              <a:rPr lang="zh-CN" altLang="en-US" dirty="0"/>
              <a:t> </a:t>
            </a:r>
            <a:r>
              <a:rPr lang="en-US" altLang="zh-CN" dirty="0"/>
              <a:t>L0(E1)</a:t>
            </a:r>
            <a:r>
              <a:rPr lang="zh-CN" altLang="en-US" dirty="0"/>
              <a:t> 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r>
              <a:rPr lang="en-US" altLang="zh-CN" dirty="0"/>
              <a:t>1</a:t>
            </a:r>
          </a:p>
          <a:p>
            <a:r>
              <a:rPr lang="en-US" altLang="zh-CN" dirty="0"/>
              <a:t>1</a:t>
            </a:r>
            <a:r>
              <a:rPr lang="en-US" altLang="zh-CN" baseline="30000" dirty="0"/>
              <a:t>st</a:t>
            </a:r>
            <a:r>
              <a:rPr lang="zh-CN" altLang="en-US" dirty="0"/>
              <a:t> </a:t>
            </a:r>
            <a:r>
              <a:rPr lang="en-US" altLang="zh-CN" dirty="0"/>
              <a:t>base</a:t>
            </a:r>
            <a:r>
              <a:rPr lang="zh-CN" altLang="en-US" dirty="0"/>
              <a:t> </a:t>
            </a:r>
            <a:r>
              <a:rPr lang="en-US" altLang="zh-CN" dirty="0"/>
              <a:t>L1=0</a:t>
            </a:r>
          </a:p>
          <a:p>
            <a:r>
              <a:rPr lang="en-US" altLang="zh-CN" dirty="0"/>
              <a:t>Home</a:t>
            </a:r>
            <a:r>
              <a:rPr lang="zh-CN" altLang="en-US" dirty="0"/>
              <a:t> </a:t>
            </a:r>
            <a:r>
              <a:rPr lang="en-US" altLang="zh-CN" dirty="0"/>
              <a:t>plate</a:t>
            </a:r>
            <a:r>
              <a:rPr lang="zh-CN" altLang="en-US" dirty="0"/>
              <a:t> </a:t>
            </a:r>
            <a:r>
              <a:rPr lang="en-US" altLang="zh-CN" dirty="0"/>
              <a:t>L2(E3)</a:t>
            </a:r>
            <a:r>
              <a:rPr lang="zh-CN" altLang="en-US" dirty="0"/>
              <a:t> 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r>
              <a:rPr lang="en-US" altLang="zh-CN" dirty="0"/>
              <a:t>L(E2)+1=3</a:t>
            </a:r>
          </a:p>
          <a:p>
            <a:r>
              <a:rPr lang="en-US" altLang="zh-CN" dirty="0"/>
              <a:t>3</a:t>
            </a:r>
            <a:r>
              <a:rPr lang="en-US" altLang="zh-CN" baseline="30000" dirty="0"/>
              <a:t>rd</a:t>
            </a:r>
            <a:r>
              <a:rPr lang="zh-CN" altLang="en-US" dirty="0"/>
              <a:t> </a:t>
            </a:r>
            <a:r>
              <a:rPr lang="en-US" altLang="zh-CN" dirty="0"/>
              <a:t>base</a:t>
            </a:r>
            <a:r>
              <a:rPr lang="zh-CN" altLang="en-US" dirty="0"/>
              <a:t> </a:t>
            </a:r>
            <a:r>
              <a:rPr lang="en-US" altLang="zh-CN" dirty="0"/>
              <a:t>L3</a:t>
            </a:r>
            <a:r>
              <a:rPr lang="zh-CN" altLang="en-US" dirty="0"/>
              <a:t> 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r>
              <a:rPr lang="en-US" altLang="zh-CN" dirty="0"/>
              <a:t>0</a:t>
            </a:r>
          </a:p>
          <a:p>
            <a:endParaRPr lang="en-US" dirty="0"/>
          </a:p>
          <a:p>
            <a:r>
              <a:rPr lang="en-US" altLang="zh-CN" dirty="0"/>
              <a:t>E4:</a:t>
            </a:r>
            <a:r>
              <a:rPr lang="zh-CN" altLang="en-US" dirty="0"/>
              <a:t> </a:t>
            </a:r>
            <a:r>
              <a:rPr lang="en-US" altLang="zh-CN" dirty="0"/>
              <a:t>B</a:t>
            </a:r>
            <a:r>
              <a:rPr lang="zh-CN" altLang="en-US" dirty="0"/>
              <a:t> </a:t>
            </a:r>
            <a:r>
              <a:rPr lang="en-US" altLang="zh-CN" dirty="0"/>
              <a:t>runs</a:t>
            </a:r>
            <a:r>
              <a:rPr lang="zh-CN" altLang="en-US" dirty="0"/>
              <a:t> </a:t>
            </a:r>
            <a:r>
              <a:rPr lang="en-US" altLang="zh-CN" dirty="0"/>
              <a:t>toward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base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B60552-EC44-0F49-8EFD-54CC90F54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0291" y="2537459"/>
            <a:ext cx="5633237" cy="262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853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24E73-0F3C-B848-AC5B-26A24DD6C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Lamport’s</a:t>
            </a:r>
            <a:r>
              <a:rPr lang="zh-CN" altLang="en-US" dirty="0"/>
              <a:t> </a:t>
            </a:r>
            <a:r>
              <a:rPr lang="en-US" altLang="zh-CN" dirty="0"/>
              <a:t>Algorithm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baseball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B32B6-6847-494A-8952-511105E32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E4:</a:t>
            </a:r>
            <a:r>
              <a:rPr lang="zh-CN" altLang="en-US" dirty="0"/>
              <a:t> </a:t>
            </a:r>
            <a:r>
              <a:rPr lang="en-US" altLang="zh-CN" dirty="0"/>
              <a:t>B</a:t>
            </a:r>
            <a:r>
              <a:rPr lang="zh-CN" altLang="en-US" dirty="0"/>
              <a:t> </a:t>
            </a:r>
            <a:r>
              <a:rPr lang="en-US" altLang="zh-CN" dirty="0"/>
              <a:t>runs</a:t>
            </a:r>
            <a:r>
              <a:rPr lang="zh-CN" altLang="en-US" dirty="0"/>
              <a:t> </a:t>
            </a:r>
            <a:r>
              <a:rPr lang="en-US" altLang="zh-CN" dirty="0"/>
              <a:t>toward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base</a:t>
            </a:r>
          </a:p>
          <a:p>
            <a:endParaRPr lang="en-US" altLang="zh-CN" dirty="0"/>
          </a:p>
          <a:p>
            <a:r>
              <a:rPr lang="en-US" altLang="zh-CN" dirty="0"/>
              <a:t>Pitcher</a:t>
            </a:r>
            <a:r>
              <a:rPr lang="zh-CN" altLang="en-US" dirty="0"/>
              <a:t> </a:t>
            </a:r>
            <a:r>
              <a:rPr lang="en-US" altLang="zh-CN" dirty="0"/>
              <a:t>L0(E1)</a:t>
            </a:r>
            <a:r>
              <a:rPr lang="zh-CN" altLang="en-US" dirty="0"/>
              <a:t> 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r>
              <a:rPr lang="en-US" altLang="zh-CN" dirty="0"/>
              <a:t>1</a:t>
            </a:r>
          </a:p>
          <a:p>
            <a:r>
              <a:rPr lang="en-US" altLang="zh-CN" dirty="0"/>
              <a:t>1</a:t>
            </a:r>
            <a:r>
              <a:rPr lang="en-US" altLang="zh-CN" baseline="30000" dirty="0"/>
              <a:t>st</a:t>
            </a:r>
            <a:r>
              <a:rPr lang="zh-CN" altLang="en-US" dirty="0"/>
              <a:t> </a:t>
            </a:r>
            <a:r>
              <a:rPr lang="en-US" altLang="zh-CN" dirty="0"/>
              <a:t>base</a:t>
            </a:r>
            <a:r>
              <a:rPr lang="zh-CN" altLang="en-US" dirty="0"/>
              <a:t> </a:t>
            </a:r>
            <a:r>
              <a:rPr lang="en-US" altLang="zh-CN" dirty="0"/>
              <a:t>L1=0</a:t>
            </a:r>
          </a:p>
          <a:p>
            <a:r>
              <a:rPr lang="en-US" altLang="zh-CN" dirty="0"/>
              <a:t>Home</a:t>
            </a:r>
            <a:r>
              <a:rPr lang="zh-CN" altLang="en-US" dirty="0"/>
              <a:t> </a:t>
            </a:r>
            <a:r>
              <a:rPr lang="en-US" altLang="zh-CN" dirty="0"/>
              <a:t>plate</a:t>
            </a:r>
            <a:r>
              <a:rPr lang="zh-CN" altLang="en-US" dirty="0"/>
              <a:t> </a:t>
            </a:r>
            <a:r>
              <a:rPr lang="en-US" altLang="zh-CN" dirty="0"/>
              <a:t>L2(E4)</a:t>
            </a:r>
            <a:r>
              <a:rPr lang="zh-CN" altLang="en-US" dirty="0"/>
              <a:t> 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r>
              <a:rPr lang="en-US" altLang="zh-CN" dirty="0"/>
              <a:t>L(E3)+1=4</a:t>
            </a:r>
          </a:p>
          <a:p>
            <a:r>
              <a:rPr lang="en-US" altLang="zh-CN" dirty="0"/>
              <a:t>3</a:t>
            </a:r>
            <a:r>
              <a:rPr lang="en-US" altLang="zh-CN" baseline="30000" dirty="0"/>
              <a:t>rd</a:t>
            </a:r>
            <a:r>
              <a:rPr lang="zh-CN" altLang="en-US" dirty="0"/>
              <a:t> </a:t>
            </a:r>
            <a:r>
              <a:rPr lang="en-US" altLang="zh-CN" dirty="0"/>
              <a:t>base</a:t>
            </a:r>
            <a:r>
              <a:rPr lang="zh-CN" altLang="en-US" dirty="0"/>
              <a:t> </a:t>
            </a:r>
            <a:r>
              <a:rPr lang="en-US" altLang="zh-CN" dirty="0"/>
              <a:t>L3</a:t>
            </a:r>
            <a:r>
              <a:rPr lang="zh-CN" altLang="en-US" dirty="0"/>
              <a:t> 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r>
              <a:rPr lang="en-US" altLang="zh-CN" dirty="0"/>
              <a:t>0</a:t>
            </a:r>
          </a:p>
          <a:p>
            <a:endParaRPr lang="en-US" dirty="0"/>
          </a:p>
          <a:p>
            <a:r>
              <a:rPr lang="en-US" altLang="zh-CN" dirty="0"/>
              <a:t>E5.</a:t>
            </a:r>
            <a:r>
              <a:rPr lang="zh-CN" altLang="en-US" dirty="0"/>
              <a:t> </a:t>
            </a:r>
            <a:r>
              <a:rPr lang="en-US" altLang="zh-CN" dirty="0"/>
              <a:t>Runner</a:t>
            </a:r>
            <a:r>
              <a:rPr lang="zh-CN" altLang="en-US" dirty="0"/>
              <a:t> </a:t>
            </a:r>
            <a:r>
              <a:rPr lang="en-US" altLang="zh-CN" dirty="0"/>
              <a:t>runs</a:t>
            </a:r>
            <a:r>
              <a:rPr lang="zh-CN" altLang="en-US" dirty="0"/>
              <a:t> </a:t>
            </a:r>
            <a:r>
              <a:rPr lang="en-US" altLang="zh-CN" dirty="0"/>
              <a:t>toward</a:t>
            </a:r>
            <a:r>
              <a:rPr lang="zh-CN" altLang="en-US" dirty="0"/>
              <a:t> </a:t>
            </a:r>
            <a:r>
              <a:rPr lang="en-US" altLang="zh-CN" dirty="0"/>
              <a:t>home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D7DB72-3933-524D-A488-E42D63253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9479" y="2537459"/>
            <a:ext cx="5577117" cy="259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2074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24E73-0F3C-B848-AC5B-26A24DD6C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Lamport’s</a:t>
            </a:r>
            <a:r>
              <a:rPr lang="zh-CN" altLang="en-US" dirty="0"/>
              <a:t> </a:t>
            </a:r>
            <a:r>
              <a:rPr lang="en-US" altLang="zh-CN" dirty="0"/>
              <a:t>Algorithm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baseball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B32B6-6847-494A-8952-511105E32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E5.</a:t>
            </a:r>
            <a:r>
              <a:rPr lang="zh-CN" altLang="en-US" dirty="0"/>
              <a:t> </a:t>
            </a:r>
            <a:r>
              <a:rPr lang="en-US" altLang="zh-CN" dirty="0"/>
              <a:t>Runner</a:t>
            </a:r>
            <a:r>
              <a:rPr lang="zh-CN" altLang="en-US" dirty="0"/>
              <a:t> </a:t>
            </a:r>
            <a:r>
              <a:rPr lang="en-US" altLang="zh-CN" dirty="0"/>
              <a:t>runs</a:t>
            </a:r>
            <a:r>
              <a:rPr lang="zh-CN" altLang="en-US" dirty="0"/>
              <a:t> </a:t>
            </a:r>
            <a:r>
              <a:rPr lang="en-US" altLang="zh-CN" dirty="0"/>
              <a:t>toward</a:t>
            </a:r>
            <a:r>
              <a:rPr lang="zh-CN" altLang="en-US" dirty="0"/>
              <a:t> </a:t>
            </a:r>
            <a:r>
              <a:rPr lang="en-US" altLang="zh-CN" dirty="0"/>
              <a:t>home</a:t>
            </a:r>
          </a:p>
          <a:p>
            <a:endParaRPr lang="en-US" altLang="zh-CN" dirty="0"/>
          </a:p>
          <a:p>
            <a:r>
              <a:rPr lang="en-US" altLang="zh-CN" dirty="0"/>
              <a:t>Pitcher</a:t>
            </a:r>
            <a:r>
              <a:rPr lang="zh-CN" altLang="en-US" dirty="0"/>
              <a:t> </a:t>
            </a:r>
            <a:r>
              <a:rPr lang="en-US" altLang="zh-CN" dirty="0"/>
              <a:t>L0(E1)</a:t>
            </a:r>
            <a:r>
              <a:rPr lang="zh-CN" altLang="en-US" dirty="0"/>
              <a:t> 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r>
              <a:rPr lang="en-US" altLang="zh-CN" dirty="0"/>
              <a:t>1</a:t>
            </a:r>
          </a:p>
          <a:p>
            <a:r>
              <a:rPr lang="en-US" altLang="zh-CN" dirty="0"/>
              <a:t>1</a:t>
            </a:r>
            <a:r>
              <a:rPr lang="en-US" altLang="zh-CN" baseline="30000" dirty="0"/>
              <a:t>st</a:t>
            </a:r>
            <a:r>
              <a:rPr lang="zh-CN" altLang="en-US" dirty="0"/>
              <a:t> </a:t>
            </a:r>
            <a:r>
              <a:rPr lang="en-US" altLang="zh-CN" dirty="0"/>
              <a:t>base</a:t>
            </a:r>
            <a:r>
              <a:rPr lang="zh-CN" altLang="en-US" dirty="0"/>
              <a:t> </a:t>
            </a:r>
            <a:r>
              <a:rPr lang="en-US" altLang="zh-CN" dirty="0"/>
              <a:t>L1=0</a:t>
            </a:r>
          </a:p>
          <a:p>
            <a:r>
              <a:rPr lang="en-US" altLang="zh-CN" dirty="0"/>
              <a:t>Home</a:t>
            </a:r>
            <a:r>
              <a:rPr lang="zh-CN" altLang="en-US" dirty="0"/>
              <a:t> </a:t>
            </a:r>
            <a:r>
              <a:rPr lang="en-US" altLang="zh-CN" dirty="0"/>
              <a:t>plate</a:t>
            </a:r>
            <a:r>
              <a:rPr lang="zh-CN" altLang="en-US" dirty="0"/>
              <a:t> </a:t>
            </a:r>
            <a:r>
              <a:rPr lang="en-US" altLang="zh-CN" dirty="0"/>
              <a:t>L2(E4)=4</a:t>
            </a:r>
          </a:p>
          <a:p>
            <a:r>
              <a:rPr lang="en-US" altLang="zh-CN" dirty="0"/>
              <a:t>3</a:t>
            </a:r>
            <a:r>
              <a:rPr lang="en-US" altLang="zh-CN" baseline="30000" dirty="0"/>
              <a:t>rd</a:t>
            </a:r>
            <a:r>
              <a:rPr lang="zh-CN" altLang="en-US" dirty="0"/>
              <a:t> </a:t>
            </a:r>
            <a:r>
              <a:rPr lang="en-US" altLang="zh-CN" dirty="0"/>
              <a:t>base</a:t>
            </a:r>
            <a:r>
              <a:rPr lang="zh-CN" altLang="en-US" dirty="0"/>
              <a:t> </a:t>
            </a:r>
            <a:r>
              <a:rPr lang="en-US" altLang="zh-CN" dirty="0"/>
              <a:t>L3(E5)</a:t>
            </a:r>
            <a:r>
              <a:rPr lang="zh-CN" altLang="en-US" dirty="0"/>
              <a:t> 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r>
              <a:rPr lang="en-US" altLang="zh-CN" dirty="0"/>
              <a:t>0+1=1</a:t>
            </a:r>
          </a:p>
          <a:p>
            <a:endParaRPr lang="en-US" dirty="0"/>
          </a:p>
          <a:p>
            <a:r>
              <a:rPr lang="en-US" altLang="zh-CN" dirty="0"/>
              <a:t>E6.</a:t>
            </a:r>
            <a:r>
              <a:rPr lang="zh-CN" altLang="en-US" dirty="0"/>
              <a:t> </a:t>
            </a:r>
            <a:r>
              <a:rPr lang="en-US" altLang="zh-CN" dirty="0"/>
              <a:t>Ball</a:t>
            </a:r>
            <a:r>
              <a:rPr lang="zh-CN" altLang="en-US" dirty="0"/>
              <a:t> </a:t>
            </a:r>
            <a:r>
              <a:rPr lang="en-US" altLang="zh-CN" dirty="0"/>
              <a:t>arrives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pitcher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17C036-7D6B-1049-BED9-312178AB2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8222" y="2532198"/>
            <a:ext cx="5617827" cy="295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7814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24E73-0F3C-B848-AC5B-26A24DD6C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Lamport’s</a:t>
            </a:r>
            <a:r>
              <a:rPr lang="zh-CN" altLang="en-US" dirty="0"/>
              <a:t> </a:t>
            </a:r>
            <a:r>
              <a:rPr lang="en-US" altLang="zh-CN" dirty="0"/>
              <a:t>Algorithm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baseball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B32B6-6847-494A-8952-511105E32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E6.</a:t>
            </a:r>
            <a:r>
              <a:rPr lang="zh-CN" altLang="en-US" dirty="0"/>
              <a:t> </a:t>
            </a:r>
            <a:r>
              <a:rPr lang="en-US" altLang="zh-CN" dirty="0"/>
              <a:t>Ball</a:t>
            </a:r>
            <a:r>
              <a:rPr lang="zh-CN" altLang="en-US" dirty="0"/>
              <a:t> </a:t>
            </a:r>
            <a:r>
              <a:rPr lang="en-US" altLang="zh-CN" dirty="0"/>
              <a:t>arrives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pitcher</a:t>
            </a:r>
          </a:p>
          <a:p>
            <a:endParaRPr lang="en-US" altLang="zh-CN" dirty="0"/>
          </a:p>
          <a:p>
            <a:r>
              <a:rPr lang="en-US" altLang="zh-CN" dirty="0"/>
              <a:t>Pitcher</a:t>
            </a:r>
            <a:r>
              <a:rPr lang="zh-CN" altLang="en-US" dirty="0"/>
              <a:t> </a:t>
            </a:r>
            <a:r>
              <a:rPr lang="en-US" altLang="zh-CN" dirty="0"/>
              <a:t>L0(E6)=L(E3)+1</a:t>
            </a:r>
            <a:r>
              <a:rPr lang="zh-CN" altLang="en-US" dirty="0"/>
              <a:t> 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r>
              <a:rPr lang="en-US" altLang="zh-CN" dirty="0"/>
              <a:t>4</a:t>
            </a:r>
          </a:p>
          <a:p>
            <a:r>
              <a:rPr lang="en-US" altLang="zh-CN" dirty="0"/>
              <a:t>1</a:t>
            </a:r>
            <a:r>
              <a:rPr lang="en-US" altLang="zh-CN" baseline="30000" dirty="0"/>
              <a:t>st</a:t>
            </a:r>
            <a:r>
              <a:rPr lang="zh-CN" altLang="en-US" dirty="0"/>
              <a:t> </a:t>
            </a:r>
            <a:r>
              <a:rPr lang="en-US" altLang="zh-CN" dirty="0"/>
              <a:t>base</a:t>
            </a:r>
            <a:r>
              <a:rPr lang="zh-CN" altLang="en-US" dirty="0"/>
              <a:t> </a:t>
            </a:r>
            <a:r>
              <a:rPr lang="en-US" altLang="zh-CN" dirty="0"/>
              <a:t>L1=0</a:t>
            </a:r>
          </a:p>
          <a:p>
            <a:r>
              <a:rPr lang="en-US" altLang="zh-CN" dirty="0"/>
              <a:t>Home</a:t>
            </a:r>
            <a:r>
              <a:rPr lang="zh-CN" altLang="en-US" dirty="0"/>
              <a:t> </a:t>
            </a:r>
            <a:r>
              <a:rPr lang="en-US" altLang="zh-CN" dirty="0"/>
              <a:t>plate</a:t>
            </a:r>
            <a:r>
              <a:rPr lang="zh-CN" altLang="en-US" dirty="0"/>
              <a:t> </a:t>
            </a:r>
            <a:r>
              <a:rPr lang="en-US" altLang="zh-CN" dirty="0"/>
              <a:t>L2(E4)=4</a:t>
            </a:r>
          </a:p>
          <a:p>
            <a:r>
              <a:rPr lang="en-US" altLang="zh-CN" dirty="0"/>
              <a:t>3</a:t>
            </a:r>
            <a:r>
              <a:rPr lang="en-US" altLang="zh-CN" baseline="30000" dirty="0"/>
              <a:t>rd</a:t>
            </a:r>
            <a:r>
              <a:rPr lang="zh-CN" altLang="en-US" dirty="0"/>
              <a:t> </a:t>
            </a:r>
            <a:r>
              <a:rPr lang="en-US" altLang="zh-CN" dirty="0"/>
              <a:t>base</a:t>
            </a:r>
            <a:r>
              <a:rPr lang="zh-CN" altLang="en-US" dirty="0"/>
              <a:t> </a:t>
            </a:r>
            <a:r>
              <a:rPr lang="en-US" altLang="zh-CN" dirty="0"/>
              <a:t>L3(E5)</a:t>
            </a:r>
            <a:r>
              <a:rPr lang="zh-CN" altLang="en-US" dirty="0"/>
              <a:t> </a:t>
            </a:r>
            <a:r>
              <a:rPr lang="en-US" altLang="zh-CN" dirty="0"/>
              <a:t>=1</a:t>
            </a:r>
          </a:p>
          <a:p>
            <a:endParaRPr lang="en-US" dirty="0"/>
          </a:p>
          <a:p>
            <a:r>
              <a:rPr lang="en-US" altLang="zh-CN" dirty="0"/>
              <a:t>E7.</a:t>
            </a:r>
            <a:r>
              <a:rPr lang="zh-CN" altLang="en-US" dirty="0"/>
              <a:t> </a:t>
            </a:r>
            <a:r>
              <a:rPr lang="en-US" altLang="zh-CN" dirty="0"/>
              <a:t>P</a:t>
            </a:r>
            <a:r>
              <a:rPr lang="zh-CN" altLang="en-US" dirty="0"/>
              <a:t> </a:t>
            </a:r>
            <a:r>
              <a:rPr lang="en-US" altLang="zh-CN" dirty="0"/>
              <a:t>throws</a:t>
            </a:r>
            <a:r>
              <a:rPr lang="zh-CN" altLang="en-US" dirty="0"/>
              <a:t> </a:t>
            </a:r>
            <a:r>
              <a:rPr lang="en-US" altLang="zh-CN" dirty="0"/>
              <a:t>ball</a:t>
            </a:r>
            <a:r>
              <a:rPr lang="zh-CN" altLang="en-US" dirty="0"/>
              <a:t> </a:t>
            </a:r>
            <a:r>
              <a:rPr lang="en-US" altLang="zh-CN" dirty="0"/>
              <a:t>toward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base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E05817-9CE4-8544-9566-1A97C0172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217" y="2440758"/>
            <a:ext cx="5568144" cy="292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317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24E73-0F3C-B848-AC5B-26A24DD6C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Lamport’s</a:t>
            </a:r>
            <a:r>
              <a:rPr lang="zh-CN" altLang="en-US" dirty="0"/>
              <a:t> </a:t>
            </a:r>
            <a:r>
              <a:rPr lang="en-US" altLang="zh-CN" dirty="0"/>
              <a:t>Algorithm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baseball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B32B6-6847-494A-8952-511105E32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E7.</a:t>
            </a:r>
            <a:r>
              <a:rPr lang="zh-CN" altLang="en-US" dirty="0"/>
              <a:t> </a:t>
            </a:r>
            <a:r>
              <a:rPr lang="en-US" altLang="zh-CN" dirty="0"/>
              <a:t>P</a:t>
            </a:r>
            <a:r>
              <a:rPr lang="zh-CN" altLang="en-US" dirty="0"/>
              <a:t> </a:t>
            </a:r>
            <a:r>
              <a:rPr lang="en-US" altLang="zh-CN" dirty="0"/>
              <a:t>throws</a:t>
            </a:r>
            <a:r>
              <a:rPr lang="zh-CN" altLang="en-US" dirty="0"/>
              <a:t> </a:t>
            </a:r>
            <a:r>
              <a:rPr lang="en-US" altLang="zh-CN" dirty="0"/>
              <a:t>ball</a:t>
            </a:r>
            <a:r>
              <a:rPr lang="zh-CN" altLang="en-US" dirty="0"/>
              <a:t> </a:t>
            </a:r>
            <a:r>
              <a:rPr lang="en-US" altLang="zh-CN" dirty="0"/>
              <a:t>toward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base</a:t>
            </a:r>
          </a:p>
          <a:p>
            <a:endParaRPr lang="en-US" altLang="zh-CN" dirty="0"/>
          </a:p>
          <a:p>
            <a:r>
              <a:rPr lang="en-US" altLang="zh-CN" dirty="0"/>
              <a:t>Pitcher</a:t>
            </a:r>
            <a:r>
              <a:rPr lang="zh-CN" altLang="en-US" dirty="0"/>
              <a:t> </a:t>
            </a:r>
            <a:r>
              <a:rPr lang="en-US" altLang="zh-CN" dirty="0"/>
              <a:t>L0(E7)=L(E6)+1=5</a:t>
            </a:r>
          </a:p>
          <a:p>
            <a:r>
              <a:rPr lang="en-US" altLang="zh-CN" dirty="0"/>
              <a:t>1</a:t>
            </a:r>
            <a:r>
              <a:rPr lang="en-US" altLang="zh-CN" baseline="30000" dirty="0"/>
              <a:t>st</a:t>
            </a:r>
            <a:r>
              <a:rPr lang="zh-CN" altLang="en-US" dirty="0"/>
              <a:t> </a:t>
            </a:r>
            <a:r>
              <a:rPr lang="en-US" altLang="zh-CN" dirty="0"/>
              <a:t>base</a:t>
            </a:r>
            <a:r>
              <a:rPr lang="zh-CN" altLang="en-US" dirty="0"/>
              <a:t> </a:t>
            </a:r>
            <a:r>
              <a:rPr lang="en-US" altLang="zh-CN" dirty="0"/>
              <a:t>L1=0</a:t>
            </a:r>
          </a:p>
          <a:p>
            <a:r>
              <a:rPr lang="en-US" altLang="zh-CN" dirty="0"/>
              <a:t>Home</a:t>
            </a:r>
            <a:r>
              <a:rPr lang="zh-CN" altLang="en-US" dirty="0"/>
              <a:t> </a:t>
            </a:r>
            <a:r>
              <a:rPr lang="en-US" altLang="zh-CN" dirty="0"/>
              <a:t>plate</a:t>
            </a:r>
            <a:r>
              <a:rPr lang="zh-CN" altLang="en-US" dirty="0"/>
              <a:t> </a:t>
            </a:r>
            <a:r>
              <a:rPr lang="en-US" altLang="zh-CN" dirty="0"/>
              <a:t>L2(E4)=4</a:t>
            </a:r>
          </a:p>
          <a:p>
            <a:r>
              <a:rPr lang="en-US" altLang="zh-CN" dirty="0"/>
              <a:t>3</a:t>
            </a:r>
            <a:r>
              <a:rPr lang="en-US" altLang="zh-CN" baseline="30000" dirty="0"/>
              <a:t>rd</a:t>
            </a:r>
            <a:r>
              <a:rPr lang="zh-CN" altLang="en-US" dirty="0"/>
              <a:t> </a:t>
            </a:r>
            <a:r>
              <a:rPr lang="en-US" altLang="zh-CN" dirty="0"/>
              <a:t>base</a:t>
            </a:r>
            <a:r>
              <a:rPr lang="zh-CN" altLang="en-US" dirty="0"/>
              <a:t> </a:t>
            </a:r>
            <a:r>
              <a:rPr lang="en-US" altLang="zh-CN" dirty="0"/>
              <a:t>L3(E5)</a:t>
            </a:r>
            <a:r>
              <a:rPr lang="zh-CN" altLang="en-US" dirty="0"/>
              <a:t> </a:t>
            </a:r>
            <a:r>
              <a:rPr lang="en-US" altLang="zh-CN" dirty="0"/>
              <a:t>=1</a:t>
            </a:r>
          </a:p>
          <a:p>
            <a:endParaRPr lang="en-US" altLang="zh-CN" dirty="0"/>
          </a:p>
          <a:p>
            <a:r>
              <a:rPr lang="en-US" altLang="zh-CN" dirty="0"/>
              <a:t>E8.</a:t>
            </a:r>
            <a:r>
              <a:rPr lang="zh-CN" altLang="en-US" dirty="0"/>
              <a:t> </a:t>
            </a:r>
            <a:r>
              <a:rPr lang="en-US" altLang="zh-CN" dirty="0"/>
              <a:t>Runner</a:t>
            </a:r>
            <a:r>
              <a:rPr lang="zh-CN" altLang="en-US" dirty="0"/>
              <a:t> </a:t>
            </a:r>
            <a:r>
              <a:rPr lang="en-US" altLang="zh-CN" dirty="0"/>
              <a:t>arrives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home</a:t>
            </a:r>
          </a:p>
          <a:p>
            <a:endParaRPr lang="en-US" altLang="zh-C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F824FA-AABA-B745-8ED2-71E243BBD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6153" y="2493008"/>
            <a:ext cx="5404395" cy="284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4264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24E73-0F3C-B848-AC5B-26A24DD6C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Lamport’s</a:t>
            </a:r>
            <a:r>
              <a:rPr lang="zh-CN" altLang="en-US" dirty="0"/>
              <a:t> </a:t>
            </a:r>
            <a:r>
              <a:rPr lang="en-US" altLang="zh-CN" dirty="0"/>
              <a:t>Algorithm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baseball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B32B6-6847-494A-8952-511105E32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/>
              <a:t>E8.</a:t>
            </a:r>
            <a:r>
              <a:rPr lang="zh-CN" altLang="en-US" dirty="0"/>
              <a:t> </a:t>
            </a:r>
            <a:r>
              <a:rPr lang="en-US" altLang="zh-CN" dirty="0"/>
              <a:t>Runner</a:t>
            </a:r>
            <a:r>
              <a:rPr lang="zh-CN" altLang="en-US" dirty="0"/>
              <a:t> </a:t>
            </a:r>
            <a:r>
              <a:rPr lang="en-US" altLang="zh-CN" dirty="0"/>
              <a:t>arrives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home</a:t>
            </a:r>
          </a:p>
          <a:p>
            <a:endParaRPr lang="en-US" altLang="zh-CN" dirty="0"/>
          </a:p>
          <a:p>
            <a:r>
              <a:rPr lang="en-US" altLang="zh-CN" dirty="0"/>
              <a:t>Pitcher</a:t>
            </a:r>
            <a:r>
              <a:rPr lang="zh-CN" altLang="en-US" dirty="0"/>
              <a:t> </a:t>
            </a:r>
            <a:r>
              <a:rPr lang="en-US" altLang="zh-CN" dirty="0"/>
              <a:t>L0(E7)=5</a:t>
            </a:r>
          </a:p>
          <a:p>
            <a:r>
              <a:rPr lang="en-US" altLang="zh-CN" dirty="0"/>
              <a:t>1</a:t>
            </a:r>
            <a:r>
              <a:rPr lang="en-US" altLang="zh-CN" baseline="30000" dirty="0"/>
              <a:t>st</a:t>
            </a:r>
            <a:r>
              <a:rPr lang="zh-CN" altLang="en-US" dirty="0"/>
              <a:t> </a:t>
            </a:r>
            <a:r>
              <a:rPr lang="en-US" altLang="zh-CN" dirty="0"/>
              <a:t>base</a:t>
            </a:r>
            <a:r>
              <a:rPr lang="zh-CN" altLang="en-US" dirty="0"/>
              <a:t> </a:t>
            </a:r>
            <a:r>
              <a:rPr lang="en-US" altLang="zh-CN" dirty="0"/>
              <a:t>L1=0</a:t>
            </a:r>
          </a:p>
          <a:p>
            <a:r>
              <a:rPr lang="en-US" altLang="zh-CN" dirty="0"/>
              <a:t>Home</a:t>
            </a:r>
            <a:r>
              <a:rPr lang="zh-CN" altLang="en-US" dirty="0"/>
              <a:t> </a:t>
            </a:r>
            <a:r>
              <a:rPr lang="en-US" altLang="zh-CN" dirty="0"/>
              <a:t>plate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/>
              <a:t>L2(E4)=4</a:t>
            </a:r>
          </a:p>
          <a:p>
            <a:pPr lvl="1"/>
            <a:r>
              <a:rPr lang="en-US" altLang="zh-CN" dirty="0"/>
              <a:t>L(E5)=1</a:t>
            </a:r>
          </a:p>
          <a:p>
            <a:pPr lvl="1"/>
            <a:r>
              <a:rPr lang="en-US" altLang="zh-CN" dirty="0"/>
              <a:t>L(E8)=max(L)+1</a:t>
            </a:r>
            <a:r>
              <a:rPr lang="zh-CN" altLang="en-US" dirty="0"/>
              <a:t> 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r>
              <a:rPr lang="en-US" altLang="zh-CN" dirty="0"/>
              <a:t>5</a:t>
            </a:r>
          </a:p>
          <a:p>
            <a:r>
              <a:rPr lang="en-US" altLang="zh-CN" dirty="0"/>
              <a:t>3</a:t>
            </a:r>
            <a:r>
              <a:rPr lang="en-US" altLang="zh-CN" baseline="30000" dirty="0"/>
              <a:t>rd</a:t>
            </a:r>
            <a:r>
              <a:rPr lang="zh-CN" altLang="en-US" dirty="0"/>
              <a:t> </a:t>
            </a:r>
            <a:r>
              <a:rPr lang="en-US" altLang="zh-CN" dirty="0"/>
              <a:t>base</a:t>
            </a:r>
            <a:r>
              <a:rPr lang="zh-CN" altLang="en-US" dirty="0"/>
              <a:t> </a:t>
            </a:r>
            <a:r>
              <a:rPr lang="en-US" altLang="zh-CN" dirty="0"/>
              <a:t>L3(E5)</a:t>
            </a:r>
            <a:r>
              <a:rPr lang="zh-CN" altLang="en-US" dirty="0"/>
              <a:t> </a:t>
            </a:r>
            <a:r>
              <a:rPr lang="en-US" altLang="zh-CN" dirty="0"/>
              <a:t>=1</a:t>
            </a:r>
          </a:p>
          <a:p>
            <a:endParaRPr lang="en-US" altLang="zh-CN" dirty="0"/>
          </a:p>
          <a:p>
            <a:r>
              <a:rPr lang="en-US" altLang="zh-CN" dirty="0"/>
              <a:t>E9.</a:t>
            </a:r>
            <a:r>
              <a:rPr lang="zh-CN" altLang="en-US" dirty="0"/>
              <a:t> </a:t>
            </a:r>
            <a:r>
              <a:rPr lang="en-US" altLang="zh-CN" dirty="0"/>
              <a:t>Ball</a:t>
            </a:r>
            <a:r>
              <a:rPr lang="zh-CN" altLang="en-US" dirty="0"/>
              <a:t> </a:t>
            </a:r>
            <a:r>
              <a:rPr lang="en-US" altLang="zh-CN" dirty="0"/>
              <a:t>arrives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base</a:t>
            </a:r>
          </a:p>
          <a:p>
            <a:endParaRPr lang="en-US" altLang="zh-C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A72BCF-2C2B-7C4C-9FDA-7CE46373A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646" y="2270941"/>
            <a:ext cx="5866234" cy="308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223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24E73-0F3C-B848-AC5B-26A24DD6C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Lamport’s</a:t>
            </a:r>
            <a:r>
              <a:rPr lang="zh-CN" altLang="en-US" dirty="0"/>
              <a:t> </a:t>
            </a:r>
            <a:r>
              <a:rPr lang="en-US" altLang="zh-CN" dirty="0"/>
              <a:t>Algorithm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baseball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B32B6-6847-494A-8952-511105E32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/>
              <a:t>E9.</a:t>
            </a:r>
            <a:r>
              <a:rPr lang="zh-CN" altLang="en-US" dirty="0"/>
              <a:t> </a:t>
            </a:r>
            <a:r>
              <a:rPr lang="en-US" altLang="zh-CN" dirty="0"/>
              <a:t>Ball</a:t>
            </a:r>
            <a:r>
              <a:rPr lang="zh-CN" altLang="en-US" dirty="0"/>
              <a:t> </a:t>
            </a:r>
            <a:r>
              <a:rPr lang="en-US" altLang="zh-CN" dirty="0"/>
              <a:t>arrives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base</a:t>
            </a:r>
          </a:p>
          <a:p>
            <a:endParaRPr lang="en-US" altLang="zh-CN" dirty="0"/>
          </a:p>
          <a:p>
            <a:r>
              <a:rPr lang="en-US" altLang="zh-CN" dirty="0"/>
              <a:t>Pitcher</a:t>
            </a:r>
            <a:r>
              <a:rPr lang="zh-CN" altLang="en-US" dirty="0"/>
              <a:t> </a:t>
            </a:r>
            <a:r>
              <a:rPr lang="en-US" altLang="zh-CN" dirty="0"/>
              <a:t>L0(E7)=5</a:t>
            </a:r>
          </a:p>
          <a:p>
            <a:r>
              <a:rPr lang="en-US" altLang="zh-CN" dirty="0"/>
              <a:t>1</a:t>
            </a:r>
            <a:r>
              <a:rPr lang="en-US" altLang="zh-CN" baseline="30000" dirty="0"/>
              <a:t>st</a:t>
            </a:r>
            <a:r>
              <a:rPr lang="zh-CN" altLang="en-US" dirty="0"/>
              <a:t> </a:t>
            </a:r>
            <a:r>
              <a:rPr lang="en-US" altLang="zh-CN" dirty="0"/>
              <a:t>base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/>
              <a:t>L1=0</a:t>
            </a:r>
          </a:p>
          <a:p>
            <a:pPr lvl="1"/>
            <a:r>
              <a:rPr lang="en-US" altLang="zh-CN" dirty="0"/>
              <a:t>L(E7)=5</a:t>
            </a:r>
          </a:p>
          <a:p>
            <a:pPr lvl="1"/>
            <a:r>
              <a:rPr lang="en-US" altLang="zh-CN" dirty="0"/>
              <a:t>L1(E9)</a:t>
            </a:r>
            <a:r>
              <a:rPr lang="zh-CN" altLang="en-US" dirty="0"/>
              <a:t> 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r>
              <a:rPr lang="en-US" altLang="zh-CN" dirty="0"/>
              <a:t>L(E7)+1</a:t>
            </a:r>
            <a:r>
              <a:rPr lang="zh-CN" altLang="en-US" dirty="0"/>
              <a:t> 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r>
              <a:rPr lang="en-US" altLang="zh-CN" dirty="0"/>
              <a:t>6</a:t>
            </a:r>
          </a:p>
          <a:p>
            <a:r>
              <a:rPr lang="en-US" altLang="zh-CN" dirty="0"/>
              <a:t>Home</a:t>
            </a:r>
            <a:r>
              <a:rPr lang="zh-CN" altLang="en-US" dirty="0"/>
              <a:t> </a:t>
            </a:r>
            <a:r>
              <a:rPr lang="en-US" altLang="zh-CN" dirty="0"/>
              <a:t>plate</a:t>
            </a:r>
            <a:r>
              <a:rPr lang="zh-CN" altLang="en-US" dirty="0"/>
              <a:t> </a:t>
            </a:r>
            <a:r>
              <a:rPr lang="en-US" altLang="zh-CN" dirty="0"/>
              <a:t>L(E8)=</a:t>
            </a:r>
            <a:r>
              <a:rPr lang="zh-CN" altLang="en-US" dirty="0"/>
              <a:t> </a:t>
            </a:r>
            <a:r>
              <a:rPr lang="en-US" altLang="zh-CN" dirty="0"/>
              <a:t>5</a:t>
            </a:r>
          </a:p>
          <a:p>
            <a:r>
              <a:rPr lang="en-US" altLang="zh-CN" dirty="0"/>
              <a:t>3</a:t>
            </a:r>
            <a:r>
              <a:rPr lang="en-US" altLang="zh-CN" baseline="30000" dirty="0"/>
              <a:t>rd</a:t>
            </a:r>
            <a:r>
              <a:rPr lang="zh-CN" altLang="en-US" dirty="0"/>
              <a:t> </a:t>
            </a:r>
            <a:r>
              <a:rPr lang="en-US" altLang="zh-CN" dirty="0"/>
              <a:t>base</a:t>
            </a:r>
            <a:r>
              <a:rPr lang="zh-CN" altLang="en-US" dirty="0"/>
              <a:t> </a:t>
            </a:r>
            <a:r>
              <a:rPr lang="en-US" altLang="zh-CN" dirty="0"/>
              <a:t>L3(E5)</a:t>
            </a:r>
            <a:r>
              <a:rPr lang="zh-CN" altLang="en-US" dirty="0"/>
              <a:t> </a:t>
            </a:r>
            <a:r>
              <a:rPr lang="en-US" altLang="zh-CN" dirty="0"/>
              <a:t>=1</a:t>
            </a:r>
          </a:p>
          <a:p>
            <a:endParaRPr lang="en-US" altLang="zh-CN" dirty="0"/>
          </a:p>
          <a:p>
            <a:r>
              <a:rPr lang="en-US" altLang="zh-CN" dirty="0"/>
              <a:t>E10.</a:t>
            </a:r>
            <a:r>
              <a:rPr lang="zh-CN" altLang="en-US" dirty="0"/>
              <a:t> </a:t>
            </a:r>
            <a:r>
              <a:rPr lang="en-US" altLang="zh-CN" dirty="0"/>
              <a:t>B</a:t>
            </a:r>
            <a:r>
              <a:rPr lang="zh-CN" altLang="en-US" dirty="0"/>
              <a:t> </a:t>
            </a:r>
            <a:r>
              <a:rPr lang="en-US" altLang="zh-CN" dirty="0"/>
              <a:t>arrives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base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C2F14D-4BF9-C34B-880B-B446CAD63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7563" y="2458878"/>
            <a:ext cx="5866237" cy="308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689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24E73-0F3C-B848-AC5B-26A24DD6C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Lamport’s</a:t>
            </a:r>
            <a:r>
              <a:rPr lang="zh-CN" altLang="en-US" dirty="0"/>
              <a:t> </a:t>
            </a:r>
            <a:r>
              <a:rPr lang="en-US" altLang="zh-CN" dirty="0"/>
              <a:t>Algorithm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baseball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B32B6-6847-494A-8952-511105E32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E10.</a:t>
            </a:r>
            <a:r>
              <a:rPr lang="zh-CN" altLang="en-US" dirty="0"/>
              <a:t> </a:t>
            </a:r>
            <a:r>
              <a:rPr lang="en-US" altLang="zh-CN" dirty="0"/>
              <a:t>B</a:t>
            </a:r>
            <a:r>
              <a:rPr lang="zh-CN" altLang="en-US" dirty="0"/>
              <a:t> </a:t>
            </a:r>
            <a:r>
              <a:rPr lang="en-US" altLang="zh-CN" dirty="0"/>
              <a:t>arrives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base</a:t>
            </a:r>
            <a:endParaRPr lang="en-US" dirty="0"/>
          </a:p>
          <a:p>
            <a:endParaRPr lang="en-US" altLang="zh-CN" dirty="0"/>
          </a:p>
          <a:p>
            <a:r>
              <a:rPr lang="en-US" altLang="zh-CN" dirty="0"/>
              <a:t>Pitcher</a:t>
            </a:r>
            <a:r>
              <a:rPr lang="zh-CN" altLang="en-US" dirty="0"/>
              <a:t> </a:t>
            </a:r>
            <a:r>
              <a:rPr lang="en-US" altLang="zh-CN" dirty="0"/>
              <a:t>L0(E7)=5</a:t>
            </a:r>
          </a:p>
          <a:p>
            <a:r>
              <a:rPr lang="en-US" altLang="zh-CN" dirty="0"/>
              <a:t>1</a:t>
            </a:r>
            <a:r>
              <a:rPr lang="en-US" altLang="zh-CN" baseline="30000" dirty="0"/>
              <a:t>st</a:t>
            </a:r>
            <a:r>
              <a:rPr lang="zh-CN" altLang="en-US" dirty="0"/>
              <a:t> </a:t>
            </a:r>
            <a:r>
              <a:rPr lang="en-US" altLang="zh-CN" dirty="0"/>
              <a:t>base</a:t>
            </a:r>
            <a:r>
              <a:rPr lang="zh-CN" altLang="en-US" dirty="0"/>
              <a:t> </a:t>
            </a:r>
            <a:r>
              <a:rPr lang="en-US" altLang="zh-CN" dirty="0"/>
              <a:t>L1(E10)=L(E9)+1</a:t>
            </a:r>
            <a:r>
              <a:rPr lang="zh-CN" altLang="en-US" dirty="0"/>
              <a:t> 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r>
              <a:rPr lang="en-US" altLang="zh-CN" dirty="0"/>
              <a:t>7</a:t>
            </a:r>
          </a:p>
          <a:p>
            <a:r>
              <a:rPr lang="en-US" altLang="zh-CN" dirty="0"/>
              <a:t>Home</a:t>
            </a:r>
            <a:r>
              <a:rPr lang="zh-CN" altLang="en-US" dirty="0"/>
              <a:t> </a:t>
            </a:r>
            <a:r>
              <a:rPr lang="en-US" altLang="zh-CN" dirty="0"/>
              <a:t>plate</a:t>
            </a:r>
            <a:r>
              <a:rPr lang="zh-CN" altLang="en-US" dirty="0"/>
              <a:t> </a:t>
            </a:r>
            <a:r>
              <a:rPr lang="en-US" altLang="zh-CN" dirty="0"/>
              <a:t>L(E8)=</a:t>
            </a:r>
            <a:r>
              <a:rPr lang="zh-CN" altLang="en-US" dirty="0"/>
              <a:t> </a:t>
            </a:r>
            <a:r>
              <a:rPr lang="en-US" altLang="zh-CN" dirty="0"/>
              <a:t>5</a:t>
            </a:r>
          </a:p>
          <a:p>
            <a:r>
              <a:rPr lang="en-US" altLang="zh-CN" dirty="0"/>
              <a:t>3</a:t>
            </a:r>
            <a:r>
              <a:rPr lang="en-US" altLang="zh-CN" baseline="30000" dirty="0"/>
              <a:t>rd</a:t>
            </a:r>
            <a:r>
              <a:rPr lang="zh-CN" altLang="en-US" dirty="0"/>
              <a:t> </a:t>
            </a:r>
            <a:r>
              <a:rPr lang="en-US" altLang="zh-CN" dirty="0"/>
              <a:t>base</a:t>
            </a:r>
            <a:r>
              <a:rPr lang="zh-CN" altLang="en-US" dirty="0"/>
              <a:t> </a:t>
            </a:r>
            <a:r>
              <a:rPr lang="en-US" altLang="zh-CN" dirty="0"/>
              <a:t>L3(E5)</a:t>
            </a:r>
            <a:r>
              <a:rPr lang="zh-CN" altLang="en-US" dirty="0"/>
              <a:t> </a:t>
            </a:r>
            <a:r>
              <a:rPr lang="en-US" altLang="zh-CN" dirty="0"/>
              <a:t>=1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1D27E4-9085-D847-9033-B94410DEA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5297" y="2440758"/>
            <a:ext cx="5584730" cy="286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918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A7753-56C5-7749-BFBB-7A87C58DD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Recall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D0956-9473-4342-8620-9385C12DB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RPC</a:t>
            </a:r>
            <a:r>
              <a:rPr lang="zh-CN" altLang="en-US" dirty="0"/>
              <a:t> </a:t>
            </a:r>
            <a:r>
              <a:rPr lang="en-US" altLang="zh-CN" dirty="0"/>
              <a:t>Issues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semantics</a:t>
            </a:r>
          </a:p>
          <a:p>
            <a:pPr lvl="1"/>
            <a:r>
              <a:rPr lang="en-US" altLang="zh-CN" dirty="0"/>
              <a:t>Failures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easy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handle</a:t>
            </a:r>
          </a:p>
          <a:p>
            <a:pPr lvl="1"/>
            <a:r>
              <a:rPr lang="en-US" altLang="zh-CN" dirty="0"/>
              <a:t>Performance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often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concern</a:t>
            </a:r>
          </a:p>
          <a:p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least</a:t>
            </a:r>
            <a:r>
              <a:rPr lang="zh-CN" altLang="en-US" dirty="0"/>
              <a:t> </a:t>
            </a:r>
            <a:r>
              <a:rPr lang="en-US" altLang="zh-CN" dirty="0"/>
              <a:t>once</a:t>
            </a:r>
          </a:p>
          <a:p>
            <a:pPr lvl="1"/>
            <a:r>
              <a:rPr lang="en-US" dirty="0"/>
              <a:t>The RPC call, once issued by the client, is executed eventually at least once, but possibly multiple times</a:t>
            </a:r>
          </a:p>
          <a:p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most</a:t>
            </a:r>
            <a:r>
              <a:rPr lang="zh-CN" altLang="en-US" dirty="0"/>
              <a:t> </a:t>
            </a:r>
            <a:r>
              <a:rPr lang="en-US" altLang="zh-CN" dirty="0"/>
              <a:t>once</a:t>
            </a:r>
          </a:p>
          <a:p>
            <a:pPr lvl="1"/>
            <a:r>
              <a:rPr lang="en-US" dirty="0"/>
              <a:t>The RPC call, once issued by a client, gets executed zero or one time.</a:t>
            </a:r>
          </a:p>
          <a:p>
            <a:r>
              <a:rPr lang="en-US" altLang="zh-CN" dirty="0"/>
              <a:t>Exactly</a:t>
            </a:r>
            <a:r>
              <a:rPr lang="zh-CN" altLang="en-US" dirty="0"/>
              <a:t> </a:t>
            </a:r>
            <a:r>
              <a:rPr lang="en-US" altLang="zh-CN" dirty="0"/>
              <a:t>once</a:t>
            </a:r>
          </a:p>
          <a:p>
            <a:pPr lvl="1"/>
            <a:r>
              <a:rPr lang="en-US" altLang="zh-CN" dirty="0"/>
              <a:t>When</a:t>
            </a:r>
            <a:r>
              <a:rPr lang="zh-CN" altLang="en-US" dirty="0"/>
              <a:t> </a:t>
            </a:r>
            <a:r>
              <a:rPr lang="en-US" dirty="0"/>
              <a:t>the RPC, once issued by the client, is invoked exactly once by the server.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0955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93C32-B3CE-AE4A-9748-12043564D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Lamport’s</a:t>
            </a:r>
            <a:r>
              <a:rPr lang="zh-CN" altLang="en-US" dirty="0"/>
              <a:t> </a:t>
            </a:r>
            <a:r>
              <a:rPr lang="en-US" altLang="zh-CN" dirty="0"/>
              <a:t>Algorithm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baseball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021BE-5F2E-C34D-9ED1-AA15CC275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Initializing each local clock to 0, we get </a:t>
            </a:r>
          </a:p>
          <a:p>
            <a:r>
              <a:rPr lang="en-US" i="1" dirty="0"/>
              <a:t>L(e1) = 1 </a:t>
            </a:r>
            <a:r>
              <a:rPr lang="en-US" dirty="0"/>
              <a:t>(pitcher throws ball to home) </a:t>
            </a:r>
          </a:p>
          <a:p>
            <a:r>
              <a:rPr lang="en-US" i="1" dirty="0"/>
              <a:t>L(e2) = 2 </a:t>
            </a:r>
            <a:r>
              <a:rPr lang="en-US" dirty="0"/>
              <a:t>(ball arrives at home)</a:t>
            </a:r>
          </a:p>
          <a:p>
            <a:r>
              <a:rPr lang="en-US" i="1" dirty="0"/>
              <a:t>L(e3) = 3 </a:t>
            </a:r>
            <a:r>
              <a:rPr lang="en-US" dirty="0"/>
              <a:t>(batter hits ball to pitcher) </a:t>
            </a:r>
          </a:p>
          <a:p>
            <a:r>
              <a:rPr lang="en-US" i="1" dirty="0"/>
              <a:t>L(e4) = 4 </a:t>
            </a:r>
            <a:r>
              <a:rPr lang="en-US" dirty="0"/>
              <a:t>(batter runs to first base) </a:t>
            </a:r>
          </a:p>
          <a:p>
            <a:r>
              <a:rPr lang="en-US" i="1" dirty="0"/>
              <a:t>L(e5) = 1 </a:t>
            </a:r>
            <a:r>
              <a:rPr lang="en-US" dirty="0"/>
              <a:t>(runner runs to home) </a:t>
            </a:r>
          </a:p>
          <a:p>
            <a:r>
              <a:rPr lang="en-US" i="1" dirty="0"/>
              <a:t>L(e6) = 4 </a:t>
            </a:r>
            <a:r>
              <a:rPr lang="en-US" dirty="0"/>
              <a:t>(ball arrives at pitcher)</a:t>
            </a:r>
          </a:p>
          <a:p>
            <a:r>
              <a:rPr lang="en-US" i="1" dirty="0"/>
              <a:t>L(e7) = 5 </a:t>
            </a:r>
            <a:r>
              <a:rPr lang="en-US" dirty="0"/>
              <a:t>(pitcher throws ball to first base) </a:t>
            </a:r>
          </a:p>
          <a:p>
            <a:r>
              <a:rPr lang="en-US" i="1" dirty="0"/>
              <a:t>L(e8) = 5 </a:t>
            </a:r>
            <a:r>
              <a:rPr lang="en-US" dirty="0"/>
              <a:t>(runner arrives at home)</a:t>
            </a:r>
          </a:p>
          <a:p>
            <a:r>
              <a:rPr lang="en-US" i="1" dirty="0"/>
              <a:t>L(e9) = 6 </a:t>
            </a:r>
            <a:r>
              <a:rPr lang="en-US" dirty="0"/>
              <a:t>(ball arrives at first base)</a:t>
            </a:r>
          </a:p>
          <a:p>
            <a:r>
              <a:rPr lang="en-US" i="1" dirty="0"/>
              <a:t>L(e10) = 7 </a:t>
            </a:r>
            <a:r>
              <a:rPr lang="en-US" dirty="0"/>
              <a:t>(batter arrives at first base)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8508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89FB1-13AB-0441-A204-5C026EB16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Ok,</a:t>
            </a:r>
            <a:r>
              <a:rPr lang="zh-CN" altLang="en-US" dirty="0"/>
              <a:t> </a:t>
            </a:r>
            <a:r>
              <a:rPr lang="en-US" altLang="zh-CN" dirty="0"/>
              <a:t>what</a:t>
            </a:r>
            <a:r>
              <a:rPr lang="zh-CN" altLang="en-US" dirty="0"/>
              <a:t> </a:t>
            </a:r>
            <a:r>
              <a:rPr lang="en-US" altLang="zh-CN" dirty="0"/>
              <a:t>do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get?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1B53B-3D04-FD4D-AF34-B9C0C4DB2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9530"/>
            <a:ext cx="10515600" cy="4351338"/>
          </a:xfrm>
        </p:spPr>
        <p:txBody>
          <a:bodyPr/>
          <a:lstStyle/>
          <a:p>
            <a:r>
              <a:rPr lang="en-US" altLang="zh-CN" dirty="0"/>
              <a:t>E1-&gt;E2</a:t>
            </a:r>
          </a:p>
          <a:p>
            <a:r>
              <a:rPr lang="en-US" altLang="zh-CN" dirty="0"/>
              <a:t>E1-&gt;E10</a:t>
            </a:r>
            <a:r>
              <a:rPr lang="zh-CN" altLang="en-US" dirty="0"/>
              <a:t> </a:t>
            </a:r>
            <a:r>
              <a:rPr lang="en-US" altLang="zh-CN" dirty="0"/>
              <a:t>(E1-&gt;E2,E2-&gt;E4,E4-&gt;E10)</a:t>
            </a:r>
          </a:p>
          <a:p>
            <a:r>
              <a:rPr lang="en-US" altLang="zh-CN" dirty="0"/>
              <a:t>E8||E9</a:t>
            </a:r>
          </a:p>
          <a:p>
            <a:pPr lvl="1"/>
            <a:r>
              <a:rPr lang="en-US" altLang="zh-CN" dirty="0"/>
              <a:t>No</a:t>
            </a:r>
            <a:r>
              <a:rPr lang="zh-CN" altLang="en-US" dirty="0"/>
              <a:t> </a:t>
            </a:r>
            <a:r>
              <a:rPr lang="en-US" altLang="zh-CN" dirty="0"/>
              <a:t>application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-&gt;rules</a:t>
            </a:r>
            <a:r>
              <a:rPr lang="zh-CN" altLang="en-US" dirty="0"/>
              <a:t> </a:t>
            </a:r>
            <a:r>
              <a:rPr lang="en-US" altLang="zh-CN" dirty="0"/>
              <a:t>yields</a:t>
            </a:r>
            <a:r>
              <a:rPr lang="zh-CN" altLang="en-US" dirty="0"/>
              <a:t> </a:t>
            </a:r>
            <a:r>
              <a:rPr lang="en-US" altLang="zh-CN" dirty="0"/>
              <a:t>either</a:t>
            </a:r>
            <a:r>
              <a:rPr lang="zh-CN" altLang="en-US" dirty="0"/>
              <a:t> </a:t>
            </a:r>
            <a:r>
              <a:rPr lang="en-US" altLang="zh-CN" dirty="0"/>
              <a:t>E8-&gt;E9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E9-&gt;E8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C574A7-692E-664A-A324-825B842D0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056" y="1364117"/>
            <a:ext cx="5055232" cy="200466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5BEBF43-52A3-1147-9D15-640D3CD037FC}"/>
              </a:ext>
            </a:extLst>
          </p:cNvPr>
          <p:cNvSpPr/>
          <p:nvPr/>
        </p:nvSpPr>
        <p:spPr>
          <a:xfrm>
            <a:off x="2812868" y="3564191"/>
            <a:ext cx="626581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/>
              <a:t>L(e1) = 1 </a:t>
            </a:r>
            <a:r>
              <a:rPr lang="en-US" sz="2000" dirty="0"/>
              <a:t>(pitcher throws ball to home) </a:t>
            </a:r>
          </a:p>
          <a:p>
            <a:r>
              <a:rPr lang="en-US" sz="2000" i="1" dirty="0"/>
              <a:t>L(e2) = 2 </a:t>
            </a:r>
            <a:r>
              <a:rPr lang="en-US" sz="2000" dirty="0"/>
              <a:t>(ball arrives at home)</a:t>
            </a:r>
          </a:p>
          <a:p>
            <a:r>
              <a:rPr lang="en-US" sz="2000" i="1" dirty="0"/>
              <a:t>L(e3) = 3 </a:t>
            </a:r>
            <a:r>
              <a:rPr lang="en-US" sz="2000" dirty="0"/>
              <a:t>(batter hits ball to pitcher) </a:t>
            </a:r>
          </a:p>
          <a:p>
            <a:r>
              <a:rPr lang="en-US" sz="2000" i="1" dirty="0"/>
              <a:t>L(e4) = 4 </a:t>
            </a:r>
            <a:r>
              <a:rPr lang="en-US" sz="2000" dirty="0"/>
              <a:t>(batter runs to first base) </a:t>
            </a:r>
          </a:p>
          <a:p>
            <a:r>
              <a:rPr lang="en-US" sz="2000" i="1" dirty="0"/>
              <a:t>L(e5) = 1 </a:t>
            </a:r>
            <a:r>
              <a:rPr lang="en-US" sz="2000" dirty="0"/>
              <a:t>(runner runs to home) </a:t>
            </a:r>
          </a:p>
          <a:p>
            <a:r>
              <a:rPr lang="en-US" sz="2000" i="1" dirty="0"/>
              <a:t>L(e6) = 4 </a:t>
            </a:r>
            <a:r>
              <a:rPr lang="en-US" sz="2000" dirty="0"/>
              <a:t>(ball arrives at pitcher)</a:t>
            </a:r>
          </a:p>
          <a:p>
            <a:r>
              <a:rPr lang="en-US" sz="2000" i="1" dirty="0"/>
              <a:t>L(e7) = 5 </a:t>
            </a:r>
            <a:r>
              <a:rPr lang="en-US" sz="2000" dirty="0"/>
              <a:t>(pitcher throws ball to first base) </a:t>
            </a:r>
          </a:p>
          <a:p>
            <a:r>
              <a:rPr lang="en-US" sz="2000" i="1" dirty="0"/>
              <a:t>L(e8) = 5 </a:t>
            </a:r>
            <a:r>
              <a:rPr lang="en-US" sz="2000" dirty="0"/>
              <a:t>(runner arrives at home)</a:t>
            </a:r>
          </a:p>
          <a:p>
            <a:r>
              <a:rPr lang="en-US" sz="2000" i="1" dirty="0"/>
              <a:t>L(e9) = 6 </a:t>
            </a:r>
            <a:r>
              <a:rPr lang="en-US" sz="2000" dirty="0"/>
              <a:t>(ball arrives at first base)</a:t>
            </a:r>
          </a:p>
          <a:p>
            <a:r>
              <a:rPr lang="en-US" sz="2000" i="1" dirty="0"/>
              <a:t>L(e10) = 7 </a:t>
            </a:r>
            <a:r>
              <a:rPr lang="en-US" sz="2000" dirty="0"/>
              <a:t>(batter arrives at first base) </a:t>
            </a:r>
          </a:p>
        </p:txBody>
      </p:sp>
    </p:spTree>
    <p:extLst>
      <p:ext uri="{BB962C8B-B14F-4D97-AF65-F5344CB8AC3E}">
        <p14:creationId xmlns:p14="http://schemas.microsoft.com/office/powerpoint/2010/main" val="3561836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8F081-7EA4-A841-8BD4-584BA573C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 err="1"/>
              <a:t>Lamport</a:t>
            </a:r>
            <a:r>
              <a:rPr lang="zh-CN" altLang="en-US" dirty="0"/>
              <a:t> </a:t>
            </a:r>
            <a:r>
              <a:rPr lang="en-US" altLang="zh-CN" dirty="0"/>
              <a:t>clocks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56602-4554-F44E-B0CB-2F365D7B6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process</a:t>
            </a:r>
            <a:r>
              <a:rPr lang="zh-CN" altLang="en-US" dirty="0"/>
              <a:t> </a:t>
            </a:r>
            <a:r>
              <a:rPr lang="en-US" altLang="zh-CN" dirty="0"/>
              <a:t>maintains</a:t>
            </a:r>
            <a:r>
              <a:rPr lang="zh-CN" altLang="en-US" dirty="0"/>
              <a:t> </a:t>
            </a:r>
            <a:r>
              <a:rPr lang="en-US" altLang="zh-CN" dirty="0"/>
              <a:t>its</a:t>
            </a:r>
            <a:r>
              <a:rPr lang="zh-CN" altLang="en-US" dirty="0"/>
              <a:t> </a:t>
            </a:r>
            <a:r>
              <a:rPr lang="en-US" altLang="zh-CN" dirty="0"/>
              <a:t>own</a:t>
            </a:r>
            <a:r>
              <a:rPr lang="zh-CN" altLang="en-US" dirty="0"/>
              <a:t> </a:t>
            </a:r>
            <a:r>
              <a:rPr lang="en-US" altLang="zh-CN" dirty="0"/>
              <a:t>version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logical</a:t>
            </a:r>
            <a:r>
              <a:rPr lang="zh-CN" altLang="en-US" dirty="0"/>
              <a:t> </a:t>
            </a:r>
            <a:r>
              <a:rPr lang="en-US" altLang="zh-CN" dirty="0"/>
              <a:t>clock</a:t>
            </a:r>
          </a:p>
          <a:p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process</a:t>
            </a:r>
            <a:r>
              <a:rPr lang="zh-CN" altLang="en-US" dirty="0"/>
              <a:t> </a:t>
            </a:r>
            <a:r>
              <a:rPr lang="en-US" altLang="zh-CN" dirty="0"/>
              <a:t>updates</a:t>
            </a:r>
            <a:r>
              <a:rPr lang="zh-CN" altLang="en-US" dirty="0"/>
              <a:t> </a:t>
            </a:r>
            <a:r>
              <a:rPr lang="en-US" altLang="zh-CN" dirty="0"/>
              <a:t>its</a:t>
            </a:r>
            <a:r>
              <a:rPr lang="zh-CN" altLang="en-US" dirty="0"/>
              <a:t> </a:t>
            </a:r>
            <a:r>
              <a:rPr lang="en-US" altLang="zh-CN" dirty="0"/>
              <a:t>clock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protocol</a:t>
            </a:r>
            <a:r>
              <a:rPr lang="zh-CN" altLang="en-US" dirty="0"/>
              <a:t> </a:t>
            </a:r>
            <a:r>
              <a:rPr lang="en-US" altLang="zh-CN" dirty="0"/>
              <a:t>advances</a:t>
            </a:r>
            <a:r>
              <a:rPr lang="zh-CN" altLang="en-US" dirty="0"/>
              <a:t> </a:t>
            </a:r>
            <a:r>
              <a:rPr lang="en-US" altLang="zh-CN" dirty="0"/>
              <a:t>(events</a:t>
            </a:r>
            <a:r>
              <a:rPr lang="zh-CN" altLang="en-US" dirty="0"/>
              <a:t> </a:t>
            </a:r>
            <a:r>
              <a:rPr lang="en-US" altLang="zh-CN" dirty="0"/>
              <a:t>happen)</a:t>
            </a:r>
          </a:p>
          <a:p>
            <a:r>
              <a:rPr lang="en-US" altLang="zh-CN" dirty="0"/>
              <a:t>Whenever</a:t>
            </a:r>
            <a:r>
              <a:rPr lang="zh-CN" altLang="en-US" dirty="0"/>
              <a:t> </a:t>
            </a:r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processes</a:t>
            </a:r>
            <a:r>
              <a:rPr lang="zh-CN" altLang="en-US" dirty="0"/>
              <a:t> </a:t>
            </a:r>
            <a:r>
              <a:rPr lang="en-US" altLang="zh-CN" dirty="0"/>
              <a:t>communicate,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process</a:t>
            </a:r>
            <a:r>
              <a:rPr lang="zh-CN" altLang="en-US" dirty="0"/>
              <a:t> </a:t>
            </a:r>
            <a:r>
              <a:rPr lang="en-US" altLang="zh-CN" dirty="0"/>
              <a:t>whose</a:t>
            </a:r>
            <a:r>
              <a:rPr lang="zh-CN" altLang="en-US" dirty="0"/>
              <a:t> </a:t>
            </a:r>
            <a:r>
              <a:rPr lang="en-US" altLang="zh-CN" dirty="0"/>
              <a:t>clock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behind</a:t>
            </a:r>
            <a:r>
              <a:rPr lang="zh-CN" altLang="en-US" dirty="0"/>
              <a:t> </a:t>
            </a:r>
            <a:r>
              <a:rPr lang="en-US" altLang="zh-CN" dirty="0"/>
              <a:t>catches</a:t>
            </a:r>
            <a:r>
              <a:rPr lang="zh-CN" altLang="en-US" dirty="0"/>
              <a:t> </a:t>
            </a:r>
            <a:r>
              <a:rPr lang="en-US" altLang="zh-CN" dirty="0"/>
              <a:t>up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advances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clock</a:t>
            </a:r>
          </a:p>
          <a:p>
            <a:r>
              <a:rPr lang="en-US" altLang="zh-CN" dirty="0"/>
              <a:t>Partial</a:t>
            </a:r>
            <a:r>
              <a:rPr lang="zh-CN" altLang="en-US" dirty="0"/>
              <a:t> </a:t>
            </a:r>
            <a:r>
              <a:rPr lang="en-US" altLang="zh-CN" dirty="0"/>
              <a:t>order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1914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B2BAC-10DD-684A-B01B-341687CC4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Total</a:t>
            </a:r>
            <a:r>
              <a:rPr lang="zh-CN" altLang="en-US" dirty="0"/>
              <a:t> </a:t>
            </a:r>
            <a:r>
              <a:rPr lang="en-US" altLang="zh-CN" dirty="0"/>
              <a:t>order</a:t>
            </a:r>
            <a:r>
              <a:rPr lang="zh-CN" altLang="en-US" dirty="0"/>
              <a:t> </a:t>
            </a:r>
            <a:r>
              <a:rPr lang="en-US" altLang="zh-CN" dirty="0" err="1"/>
              <a:t>Lamport</a:t>
            </a:r>
            <a:r>
              <a:rPr lang="zh-CN" altLang="en-US" dirty="0"/>
              <a:t> </a:t>
            </a:r>
            <a:r>
              <a:rPr lang="en-US" altLang="zh-CN" dirty="0"/>
              <a:t>clocks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13A7A-B7C1-7A4D-8024-50CE54FD6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Many systems require a total-ordering of events, not a partial-ordering </a:t>
            </a:r>
          </a:p>
          <a:p>
            <a:r>
              <a:rPr lang="en-US" dirty="0"/>
              <a:t> Use </a:t>
            </a:r>
            <a:r>
              <a:rPr lang="en-US" dirty="0" err="1"/>
              <a:t>Lamport’s</a:t>
            </a:r>
            <a:r>
              <a:rPr lang="en-US" dirty="0"/>
              <a:t> algorithm, but break ties using the process ID </a:t>
            </a:r>
          </a:p>
          <a:p>
            <a:pPr lvl="1"/>
            <a:r>
              <a:rPr lang="en-US" i="1" dirty="0"/>
              <a:t>L(e) = M * Li(e) + I</a:t>
            </a:r>
          </a:p>
          <a:p>
            <a:pPr lvl="1"/>
            <a:r>
              <a:rPr lang="en-US" i="1" dirty="0"/>
              <a:t>M </a:t>
            </a:r>
            <a:r>
              <a:rPr lang="en-US" dirty="0"/>
              <a:t>= maximum number of processes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4500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2BF7B-4715-B14B-BEA4-F04A2AE35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Vector</a:t>
            </a:r>
            <a:r>
              <a:rPr lang="zh-CN" altLang="en-US" dirty="0"/>
              <a:t> </a:t>
            </a:r>
            <a:r>
              <a:rPr lang="en-US" altLang="zh-CN" dirty="0"/>
              <a:t>Clocks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BAF27-1B2B-C242-A2C7-5F4ACB3D6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Goal</a:t>
            </a:r>
          </a:p>
          <a:p>
            <a:pPr lvl="1"/>
            <a:r>
              <a:rPr lang="en-US" altLang="zh-CN" dirty="0"/>
              <a:t>Want</a:t>
            </a:r>
            <a:r>
              <a:rPr lang="zh-CN" altLang="en-US" dirty="0"/>
              <a:t> </a:t>
            </a:r>
            <a:r>
              <a:rPr lang="en-US" altLang="zh-CN" dirty="0"/>
              <a:t>ordering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matches</a:t>
            </a:r>
            <a:r>
              <a:rPr lang="zh-CN" altLang="en-US" dirty="0"/>
              <a:t> </a:t>
            </a:r>
            <a:r>
              <a:rPr lang="en-US" altLang="zh-CN" dirty="0"/>
              <a:t>causality</a:t>
            </a:r>
          </a:p>
          <a:p>
            <a:pPr lvl="1"/>
            <a:r>
              <a:rPr lang="en-US" dirty="0"/>
              <a:t>V(e) &lt; V(e’) if and only if e </a:t>
            </a:r>
            <a:r>
              <a:rPr lang="en-US" i="1" dirty="0"/>
              <a:t>→ </a:t>
            </a:r>
            <a:r>
              <a:rPr lang="en-US" dirty="0"/>
              <a:t>e’ </a:t>
            </a:r>
          </a:p>
          <a:p>
            <a:r>
              <a:rPr lang="en-US" sz="3200" dirty="0"/>
              <a:t>Method</a:t>
            </a:r>
          </a:p>
          <a:p>
            <a:pPr lvl="1"/>
            <a:r>
              <a:rPr lang="en-US" dirty="0"/>
              <a:t>Label each event by vector V(e) [c</a:t>
            </a:r>
            <a:r>
              <a:rPr lang="en-US" sz="1000" dirty="0"/>
              <a:t>1</a:t>
            </a:r>
            <a:r>
              <a:rPr lang="en-US" dirty="0"/>
              <a:t>, c</a:t>
            </a:r>
            <a:r>
              <a:rPr lang="en-US" sz="1000" dirty="0"/>
              <a:t>2 </a:t>
            </a:r>
            <a:r>
              <a:rPr lang="en-US" dirty="0"/>
              <a:t>..., </a:t>
            </a:r>
            <a:r>
              <a:rPr lang="en-US" dirty="0" err="1"/>
              <a:t>c</a:t>
            </a:r>
            <a:r>
              <a:rPr lang="en-US" sz="1000" dirty="0" err="1"/>
              <a:t>n</a:t>
            </a:r>
            <a:r>
              <a:rPr lang="en-US" dirty="0"/>
              <a:t>] </a:t>
            </a:r>
          </a:p>
          <a:p>
            <a:pPr lvl="1"/>
            <a:r>
              <a:rPr lang="en-US" dirty="0"/>
              <a:t>c</a:t>
            </a:r>
            <a:r>
              <a:rPr lang="en-US" sz="1400" dirty="0"/>
              <a:t>i </a:t>
            </a:r>
            <a:r>
              <a:rPr lang="en-US" dirty="0"/>
              <a:t>= # events in process </a:t>
            </a:r>
            <a:r>
              <a:rPr lang="en-US" dirty="0" err="1"/>
              <a:t>i</a:t>
            </a:r>
            <a:r>
              <a:rPr lang="en-US" dirty="0"/>
              <a:t> that causally precede e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9050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42E73-73AC-B14B-8F46-322812E64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Vector</a:t>
            </a:r>
            <a:r>
              <a:rPr lang="zh-CN" altLang="en-US" dirty="0"/>
              <a:t> </a:t>
            </a:r>
            <a:r>
              <a:rPr lang="en-US" altLang="zh-CN" dirty="0"/>
              <a:t>Clock</a:t>
            </a:r>
            <a:r>
              <a:rPr lang="zh-CN" altLang="en-US" dirty="0"/>
              <a:t> </a:t>
            </a:r>
            <a:r>
              <a:rPr lang="en-US" altLang="zh-CN" dirty="0"/>
              <a:t>Algorithm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59C67-0F07-B94C-BF06-85D1407F8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Initially, all vectors [0,0,...,0] </a:t>
            </a:r>
          </a:p>
          <a:p>
            <a:r>
              <a:rPr lang="en-US" dirty="0"/>
              <a:t> For event on process </a:t>
            </a:r>
            <a:r>
              <a:rPr lang="en-US" dirty="0" err="1"/>
              <a:t>i</a:t>
            </a:r>
            <a:r>
              <a:rPr lang="en-US" dirty="0"/>
              <a:t>, increment </a:t>
            </a:r>
            <a:r>
              <a:rPr lang="en-US" altLang="zh-CN" dirty="0"/>
              <a:t>its</a:t>
            </a:r>
            <a:r>
              <a:rPr lang="zh-CN" altLang="en-US" dirty="0"/>
              <a:t> </a:t>
            </a:r>
            <a:r>
              <a:rPr lang="en-US" dirty="0"/>
              <a:t>own ci </a:t>
            </a:r>
          </a:p>
          <a:p>
            <a:r>
              <a:rPr lang="en-US" dirty="0"/>
              <a:t> Label message sent with local vector </a:t>
            </a:r>
          </a:p>
          <a:p>
            <a:r>
              <a:rPr lang="en-US" dirty="0"/>
              <a:t> When process j receives message with vector [d1, d2, ..., </a:t>
            </a:r>
            <a:r>
              <a:rPr lang="en-US" dirty="0" err="1"/>
              <a:t>dn</a:t>
            </a:r>
            <a:r>
              <a:rPr lang="en-US" dirty="0"/>
              <a:t>]: </a:t>
            </a:r>
          </a:p>
          <a:p>
            <a:pPr lvl="1"/>
            <a:r>
              <a:rPr lang="en-US" dirty="0"/>
              <a:t>Set local each local entry k to max(</a:t>
            </a:r>
            <a:r>
              <a:rPr lang="en-US" dirty="0" err="1"/>
              <a:t>ck</a:t>
            </a:r>
            <a:r>
              <a:rPr lang="en-US" dirty="0"/>
              <a:t>, </a:t>
            </a:r>
            <a:r>
              <a:rPr lang="en-US" dirty="0" err="1"/>
              <a:t>dk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Increment value of </a:t>
            </a:r>
            <a:r>
              <a:rPr lang="en-US" dirty="0" err="1"/>
              <a:t>cj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3824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1A5EB-E9C3-FB46-9F82-404340682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Vector</a:t>
            </a:r>
            <a:r>
              <a:rPr lang="zh-CN" altLang="en-US" dirty="0"/>
              <a:t> </a:t>
            </a:r>
            <a:r>
              <a:rPr lang="en-US" altLang="zh-CN" dirty="0"/>
              <a:t>clocks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baseball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1E82E-A592-F84C-99BB-B4CC12FBF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Vector</a:t>
            </a:r>
            <a:r>
              <a:rPr lang="zh-CN" altLang="en-US" dirty="0"/>
              <a:t> </a:t>
            </a:r>
            <a:r>
              <a:rPr lang="en-US" altLang="zh-CN" dirty="0"/>
              <a:t>[0,0,0,0]</a:t>
            </a:r>
            <a:r>
              <a:rPr lang="zh-CN" altLang="en-US" dirty="0"/>
              <a:t> </a:t>
            </a:r>
            <a:r>
              <a:rPr lang="en-US" altLang="zh-CN" dirty="0"/>
              <a:t>(pitcher,1</a:t>
            </a:r>
            <a:r>
              <a:rPr lang="en-US" altLang="zh-CN" baseline="30000" dirty="0"/>
              <a:t>st</a:t>
            </a:r>
            <a:r>
              <a:rPr lang="zh-CN" altLang="en-US" dirty="0"/>
              <a:t> </a:t>
            </a:r>
            <a:r>
              <a:rPr lang="en-US" altLang="zh-CN" dirty="0"/>
              <a:t>base,</a:t>
            </a:r>
            <a:r>
              <a:rPr lang="zh-CN" altLang="en-US" dirty="0"/>
              <a:t> </a:t>
            </a:r>
            <a:r>
              <a:rPr lang="en-US" altLang="zh-CN" dirty="0"/>
              <a:t>home,3rd</a:t>
            </a:r>
            <a:r>
              <a:rPr lang="zh-CN" altLang="en-US" dirty="0"/>
              <a:t> </a:t>
            </a:r>
            <a:r>
              <a:rPr lang="en-US" altLang="zh-CN" dirty="0"/>
              <a:t>base)</a:t>
            </a:r>
          </a:p>
          <a:p>
            <a:endParaRPr lang="en-US" altLang="zh-CN" dirty="0"/>
          </a:p>
          <a:p>
            <a:r>
              <a:rPr lang="en-US" altLang="zh-CN" dirty="0"/>
              <a:t>Pitcher</a:t>
            </a:r>
            <a:r>
              <a:rPr lang="zh-CN" altLang="en-US" dirty="0"/>
              <a:t> </a:t>
            </a:r>
            <a:r>
              <a:rPr lang="en-US" altLang="zh-CN" dirty="0"/>
              <a:t>[0,0,0,0]</a:t>
            </a:r>
          </a:p>
          <a:p>
            <a:r>
              <a:rPr lang="en-US" altLang="zh-CN" dirty="0"/>
              <a:t>1</a:t>
            </a:r>
            <a:r>
              <a:rPr lang="en-US" altLang="zh-CN" baseline="30000" dirty="0"/>
              <a:t>st</a:t>
            </a:r>
            <a:r>
              <a:rPr lang="zh-CN" altLang="en-US" dirty="0"/>
              <a:t> </a:t>
            </a:r>
            <a:r>
              <a:rPr lang="en-US" altLang="zh-CN" dirty="0"/>
              <a:t>base</a:t>
            </a:r>
            <a:r>
              <a:rPr lang="zh-CN" altLang="en-US" dirty="0"/>
              <a:t> </a:t>
            </a:r>
            <a:r>
              <a:rPr lang="en-US" altLang="zh-CN" dirty="0"/>
              <a:t>[0,0,0,0]</a:t>
            </a:r>
          </a:p>
          <a:p>
            <a:r>
              <a:rPr lang="en-US" altLang="zh-CN" dirty="0"/>
              <a:t>Home</a:t>
            </a:r>
            <a:r>
              <a:rPr lang="zh-CN" altLang="en-US" dirty="0"/>
              <a:t> </a:t>
            </a:r>
            <a:r>
              <a:rPr lang="en-US" altLang="zh-CN" dirty="0"/>
              <a:t>[0,0,0,0]</a:t>
            </a:r>
          </a:p>
          <a:p>
            <a:r>
              <a:rPr lang="en-US" altLang="zh-CN" dirty="0"/>
              <a:t>3</a:t>
            </a:r>
            <a:r>
              <a:rPr lang="en-US" altLang="zh-CN" baseline="30000" dirty="0"/>
              <a:t>rd</a:t>
            </a:r>
            <a:r>
              <a:rPr lang="zh-CN" altLang="en-US" dirty="0"/>
              <a:t> </a:t>
            </a:r>
            <a:r>
              <a:rPr lang="en-US" altLang="zh-CN" dirty="0"/>
              <a:t>base</a:t>
            </a:r>
            <a:r>
              <a:rPr lang="zh-CN" altLang="en-US" dirty="0"/>
              <a:t> </a:t>
            </a:r>
            <a:r>
              <a:rPr lang="en-US" altLang="zh-CN" dirty="0"/>
              <a:t>[0,0,0,0]</a:t>
            </a:r>
          </a:p>
          <a:p>
            <a:endParaRPr lang="en-US" dirty="0"/>
          </a:p>
          <a:p>
            <a:r>
              <a:rPr lang="en-US" altLang="zh-CN" dirty="0"/>
              <a:t>E1.</a:t>
            </a:r>
            <a:r>
              <a:rPr lang="zh-CN" altLang="en-US" dirty="0"/>
              <a:t> </a:t>
            </a:r>
            <a:r>
              <a:rPr lang="en-US" altLang="zh-CN" dirty="0"/>
              <a:t>Pitcher</a:t>
            </a:r>
            <a:r>
              <a:rPr lang="zh-CN" altLang="en-US" dirty="0"/>
              <a:t> </a:t>
            </a:r>
            <a:r>
              <a:rPr lang="en-US" altLang="zh-CN" dirty="0"/>
              <a:t>(P)</a:t>
            </a:r>
            <a:r>
              <a:rPr lang="zh-CN" altLang="en-US" dirty="0"/>
              <a:t> </a:t>
            </a:r>
            <a:r>
              <a:rPr lang="en-US" altLang="zh-CN" dirty="0"/>
              <a:t>throws</a:t>
            </a:r>
            <a:r>
              <a:rPr lang="zh-CN" altLang="en-US" dirty="0"/>
              <a:t> </a:t>
            </a:r>
            <a:r>
              <a:rPr lang="en-US" altLang="zh-CN" dirty="0"/>
              <a:t>ball</a:t>
            </a:r>
            <a:r>
              <a:rPr lang="zh-CN" altLang="en-US" dirty="0"/>
              <a:t> </a:t>
            </a:r>
            <a:r>
              <a:rPr lang="en-US" altLang="zh-CN" dirty="0"/>
              <a:t>toward</a:t>
            </a:r>
            <a:r>
              <a:rPr lang="zh-CN" altLang="en-US" dirty="0"/>
              <a:t> </a:t>
            </a:r>
            <a:r>
              <a:rPr lang="en-US" altLang="zh-CN" dirty="0"/>
              <a:t>home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2D8885-1909-8F41-9AB5-1AC3B7EAD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531" y="2753008"/>
            <a:ext cx="6295701" cy="249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473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1A5EB-E9C3-FB46-9F82-404340682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Vector</a:t>
            </a:r>
            <a:r>
              <a:rPr lang="zh-CN" altLang="en-US" dirty="0"/>
              <a:t> </a:t>
            </a:r>
            <a:r>
              <a:rPr lang="en-US" altLang="zh-CN" dirty="0"/>
              <a:t>clocks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baseball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1E82E-A592-F84C-99BB-B4CC12FBF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E1.</a:t>
            </a:r>
            <a:r>
              <a:rPr lang="zh-CN" altLang="en-US" dirty="0"/>
              <a:t> </a:t>
            </a:r>
            <a:r>
              <a:rPr lang="en-US" altLang="zh-CN" dirty="0"/>
              <a:t>Pitcher</a:t>
            </a:r>
            <a:r>
              <a:rPr lang="zh-CN" altLang="en-US" dirty="0"/>
              <a:t> </a:t>
            </a:r>
            <a:r>
              <a:rPr lang="en-US" altLang="zh-CN" dirty="0"/>
              <a:t>(P)</a:t>
            </a:r>
            <a:r>
              <a:rPr lang="zh-CN" altLang="en-US" dirty="0"/>
              <a:t> </a:t>
            </a:r>
            <a:r>
              <a:rPr lang="en-US" altLang="zh-CN" dirty="0"/>
              <a:t>throws</a:t>
            </a:r>
            <a:r>
              <a:rPr lang="zh-CN" altLang="en-US" dirty="0"/>
              <a:t> </a:t>
            </a:r>
            <a:r>
              <a:rPr lang="en-US" altLang="zh-CN" dirty="0"/>
              <a:t>ball</a:t>
            </a:r>
            <a:r>
              <a:rPr lang="zh-CN" altLang="en-US" dirty="0"/>
              <a:t> </a:t>
            </a:r>
            <a:r>
              <a:rPr lang="en-US" altLang="zh-CN" dirty="0"/>
              <a:t>toward</a:t>
            </a:r>
            <a:r>
              <a:rPr lang="zh-CN" altLang="en-US" dirty="0"/>
              <a:t> </a:t>
            </a:r>
            <a:r>
              <a:rPr lang="en-US" altLang="zh-CN" dirty="0"/>
              <a:t>home</a:t>
            </a:r>
          </a:p>
          <a:p>
            <a:endParaRPr lang="en-US" altLang="zh-CN" dirty="0"/>
          </a:p>
          <a:p>
            <a:r>
              <a:rPr lang="en-US" altLang="zh-CN" dirty="0"/>
              <a:t>Pitcher</a:t>
            </a:r>
            <a:r>
              <a:rPr lang="zh-CN" altLang="en-US" dirty="0"/>
              <a:t> </a:t>
            </a:r>
            <a:r>
              <a:rPr lang="en-US" altLang="zh-CN" dirty="0"/>
              <a:t>[1,0,0,0]</a:t>
            </a:r>
          </a:p>
          <a:p>
            <a:r>
              <a:rPr lang="en-US" altLang="zh-CN" dirty="0"/>
              <a:t>1</a:t>
            </a:r>
            <a:r>
              <a:rPr lang="en-US" altLang="zh-CN" baseline="30000" dirty="0"/>
              <a:t>st</a:t>
            </a:r>
            <a:r>
              <a:rPr lang="zh-CN" altLang="en-US" dirty="0"/>
              <a:t> </a:t>
            </a:r>
            <a:r>
              <a:rPr lang="en-US" altLang="zh-CN" dirty="0"/>
              <a:t>base</a:t>
            </a:r>
            <a:r>
              <a:rPr lang="zh-CN" altLang="en-US" dirty="0"/>
              <a:t> </a:t>
            </a:r>
            <a:r>
              <a:rPr lang="en-US" altLang="zh-CN" dirty="0"/>
              <a:t>[0,0,0,0]</a:t>
            </a:r>
          </a:p>
          <a:p>
            <a:r>
              <a:rPr lang="en-US" altLang="zh-CN" dirty="0"/>
              <a:t>Home</a:t>
            </a:r>
            <a:r>
              <a:rPr lang="zh-CN" altLang="en-US" dirty="0"/>
              <a:t> </a:t>
            </a:r>
            <a:r>
              <a:rPr lang="en-US" altLang="zh-CN" dirty="0"/>
              <a:t>[0,0,0,0]</a:t>
            </a:r>
          </a:p>
          <a:p>
            <a:r>
              <a:rPr lang="en-US" altLang="zh-CN" dirty="0"/>
              <a:t>3</a:t>
            </a:r>
            <a:r>
              <a:rPr lang="en-US" altLang="zh-CN" baseline="30000" dirty="0"/>
              <a:t>rd</a:t>
            </a:r>
            <a:r>
              <a:rPr lang="zh-CN" altLang="en-US" dirty="0"/>
              <a:t> </a:t>
            </a:r>
            <a:r>
              <a:rPr lang="en-US" altLang="zh-CN" dirty="0"/>
              <a:t>base</a:t>
            </a:r>
            <a:r>
              <a:rPr lang="zh-CN" altLang="en-US" dirty="0"/>
              <a:t> </a:t>
            </a:r>
            <a:r>
              <a:rPr lang="en-US" altLang="zh-CN" dirty="0"/>
              <a:t>[0,0,0,0]</a:t>
            </a:r>
          </a:p>
          <a:p>
            <a:endParaRPr lang="en-US" altLang="zh-CN" dirty="0"/>
          </a:p>
          <a:p>
            <a:r>
              <a:rPr lang="en-US" altLang="zh-CN" dirty="0"/>
              <a:t>E2.</a:t>
            </a:r>
            <a:r>
              <a:rPr lang="zh-CN" altLang="en-US" dirty="0"/>
              <a:t> </a:t>
            </a:r>
            <a:r>
              <a:rPr lang="en-US" altLang="zh-CN" dirty="0"/>
              <a:t>Ball</a:t>
            </a:r>
            <a:r>
              <a:rPr lang="zh-CN" altLang="en-US" dirty="0"/>
              <a:t> </a:t>
            </a:r>
            <a:r>
              <a:rPr lang="en-US" altLang="zh-CN" dirty="0"/>
              <a:t>arrives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home</a:t>
            </a:r>
          </a:p>
          <a:p>
            <a:endParaRPr lang="en-US" altLang="zh-CN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351218-08FC-AA47-AD01-06073044F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589" y="2726690"/>
            <a:ext cx="5639854" cy="257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872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1A5EB-E9C3-FB46-9F82-404340682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Vector</a:t>
            </a:r>
            <a:r>
              <a:rPr lang="zh-CN" altLang="en-US" dirty="0"/>
              <a:t> </a:t>
            </a:r>
            <a:r>
              <a:rPr lang="en-US" altLang="zh-CN" dirty="0"/>
              <a:t>clocks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baseball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1E82E-A592-F84C-99BB-B4CC12FBF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E2.</a:t>
            </a:r>
            <a:r>
              <a:rPr lang="zh-CN" altLang="en-US" dirty="0"/>
              <a:t> </a:t>
            </a:r>
            <a:r>
              <a:rPr lang="en-US" altLang="zh-CN" dirty="0"/>
              <a:t>Ball</a:t>
            </a:r>
            <a:r>
              <a:rPr lang="zh-CN" altLang="en-US" dirty="0"/>
              <a:t> </a:t>
            </a:r>
            <a:r>
              <a:rPr lang="en-US" altLang="zh-CN" dirty="0"/>
              <a:t>arrives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home</a:t>
            </a:r>
          </a:p>
          <a:p>
            <a:endParaRPr lang="en-US" altLang="zh-CN" dirty="0"/>
          </a:p>
          <a:p>
            <a:r>
              <a:rPr lang="en-US" altLang="zh-CN" dirty="0"/>
              <a:t>Pitcher</a:t>
            </a:r>
            <a:r>
              <a:rPr lang="zh-CN" altLang="en-US" dirty="0"/>
              <a:t> </a:t>
            </a:r>
            <a:r>
              <a:rPr lang="en-US" altLang="zh-CN" dirty="0"/>
              <a:t>[1,0,0,0]</a:t>
            </a:r>
          </a:p>
          <a:p>
            <a:r>
              <a:rPr lang="en-US" altLang="zh-CN" dirty="0"/>
              <a:t>1</a:t>
            </a:r>
            <a:r>
              <a:rPr lang="en-US" altLang="zh-CN" baseline="30000" dirty="0"/>
              <a:t>st</a:t>
            </a:r>
            <a:r>
              <a:rPr lang="zh-CN" altLang="en-US" dirty="0"/>
              <a:t> </a:t>
            </a:r>
            <a:r>
              <a:rPr lang="en-US" altLang="zh-CN" dirty="0"/>
              <a:t>base</a:t>
            </a:r>
            <a:r>
              <a:rPr lang="zh-CN" altLang="en-US" dirty="0"/>
              <a:t> </a:t>
            </a:r>
            <a:r>
              <a:rPr lang="en-US" altLang="zh-CN" dirty="0"/>
              <a:t>[0,0,0,0]</a:t>
            </a:r>
          </a:p>
          <a:p>
            <a:r>
              <a:rPr lang="en-US" altLang="zh-CN" dirty="0"/>
              <a:t>Home</a:t>
            </a:r>
            <a:r>
              <a:rPr lang="zh-CN" altLang="en-US" dirty="0"/>
              <a:t> </a:t>
            </a:r>
            <a:r>
              <a:rPr lang="en-US" altLang="zh-CN" dirty="0"/>
              <a:t>[1,0,1,0]</a:t>
            </a:r>
          </a:p>
          <a:p>
            <a:r>
              <a:rPr lang="en-US" altLang="zh-CN" dirty="0"/>
              <a:t>3</a:t>
            </a:r>
            <a:r>
              <a:rPr lang="en-US" altLang="zh-CN" baseline="30000" dirty="0"/>
              <a:t>rd</a:t>
            </a:r>
            <a:r>
              <a:rPr lang="zh-CN" altLang="en-US" dirty="0"/>
              <a:t> </a:t>
            </a:r>
            <a:r>
              <a:rPr lang="en-US" altLang="zh-CN" dirty="0"/>
              <a:t>base</a:t>
            </a:r>
            <a:r>
              <a:rPr lang="zh-CN" altLang="en-US" dirty="0"/>
              <a:t> </a:t>
            </a:r>
            <a:r>
              <a:rPr lang="en-US" altLang="zh-CN" dirty="0"/>
              <a:t>[0,0,0,0]</a:t>
            </a:r>
          </a:p>
          <a:p>
            <a:endParaRPr lang="en-US" altLang="zh-CN" dirty="0"/>
          </a:p>
          <a:p>
            <a:r>
              <a:rPr lang="en-US" altLang="zh-CN" dirty="0"/>
              <a:t>E3.</a:t>
            </a:r>
            <a:r>
              <a:rPr lang="zh-CN" altLang="en-US" dirty="0"/>
              <a:t> </a:t>
            </a:r>
            <a:r>
              <a:rPr lang="en-US" altLang="zh-CN" dirty="0"/>
              <a:t>Batter</a:t>
            </a:r>
            <a:r>
              <a:rPr lang="zh-CN" altLang="en-US" dirty="0"/>
              <a:t> </a:t>
            </a:r>
            <a:r>
              <a:rPr lang="en-US" altLang="zh-CN" dirty="0"/>
              <a:t>(B)</a:t>
            </a:r>
            <a:r>
              <a:rPr lang="zh-CN" altLang="en-US" dirty="0"/>
              <a:t> </a:t>
            </a:r>
            <a:r>
              <a:rPr lang="en-US" altLang="zh-CN" dirty="0"/>
              <a:t>hits</a:t>
            </a:r>
            <a:r>
              <a:rPr lang="zh-CN" altLang="en-US" dirty="0"/>
              <a:t> </a:t>
            </a:r>
            <a:r>
              <a:rPr lang="en-US" altLang="zh-CN" dirty="0"/>
              <a:t>ball</a:t>
            </a:r>
            <a:r>
              <a:rPr lang="zh-CN" altLang="en-US" dirty="0"/>
              <a:t> </a:t>
            </a:r>
            <a:r>
              <a:rPr lang="en-US" altLang="zh-CN" dirty="0"/>
              <a:t>toward</a:t>
            </a:r>
            <a:r>
              <a:rPr lang="zh-CN" altLang="en-US" dirty="0"/>
              <a:t> </a:t>
            </a:r>
            <a:r>
              <a:rPr lang="en-US" altLang="zh-CN" dirty="0"/>
              <a:t>pitcher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ADBA28-34FB-1344-9C54-CA9AF7B79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587" y="2334803"/>
            <a:ext cx="6011529" cy="274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4833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1A5EB-E9C3-FB46-9F82-404340682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Vector</a:t>
            </a:r>
            <a:r>
              <a:rPr lang="zh-CN" altLang="en-US" dirty="0"/>
              <a:t> </a:t>
            </a:r>
            <a:r>
              <a:rPr lang="en-US" altLang="zh-CN" dirty="0"/>
              <a:t>clocks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baseball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1E82E-A592-F84C-99BB-B4CC12FBF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E3.</a:t>
            </a:r>
            <a:r>
              <a:rPr lang="zh-CN" altLang="en-US" dirty="0"/>
              <a:t> </a:t>
            </a:r>
            <a:r>
              <a:rPr lang="en-US" altLang="zh-CN" dirty="0"/>
              <a:t>Batter</a:t>
            </a:r>
            <a:r>
              <a:rPr lang="zh-CN" altLang="en-US" dirty="0"/>
              <a:t> </a:t>
            </a:r>
            <a:r>
              <a:rPr lang="en-US" altLang="zh-CN" dirty="0"/>
              <a:t>(B)</a:t>
            </a:r>
            <a:r>
              <a:rPr lang="zh-CN" altLang="en-US" dirty="0"/>
              <a:t> </a:t>
            </a:r>
            <a:r>
              <a:rPr lang="en-US" altLang="zh-CN" dirty="0"/>
              <a:t>hits</a:t>
            </a:r>
            <a:r>
              <a:rPr lang="zh-CN" altLang="en-US" dirty="0"/>
              <a:t> </a:t>
            </a:r>
            <a:r>
              <a:rPr lang="en-US" altLang="zh-CN" dirty="0"/>
              <a:t>ball</a:t>
            </a:r>
            <a:r>
              <a:rPr lang="zh-CN" altLang="en-US" dirty="0"/>
              <a:t> </a:t>
            </a:r>
            <a:r>
              <a:rPr lang="en-US" altLang="zh-CN" dirty="0"/>
              <a:t>toward</a:t>
            </a:r>
            <a:r>
              <a:rPr lang="zh-CN" altLang="en-US" dirty="0"/>
              <a:t> </a:t>
            </a:r>
            <a:r>
              <a:rPr lang="en-US" altLang="zh-CN" dirty="0"/>
              <a:t>pitcher</a:t>
            </a:r>
          </a:p>
          <a:p>
            <a:endParaRPr lang="en-US" altLang="zh-CN" dirty="0"/>
          </a:p>
          <a:p>
            <a:r>
              <a:rPr lang="en-US" altLang="zh-CN" dirty="0"/>
              <a:t>Pitcher</a:t>
            </a:r>
            <a:r>
              <a:rPr lang="zh-CN" altLang="en-US" dirty="0"/>
              <a:t> </a:t>
            </a:r>
            <a:r>
              <a:rPr lang="en-US" altLang="zh-CN" dirty="0"/>
              <a:t>[1,0,0,0]</a:t>
            </a:r>
          </a:p>
          <a:p>
            <a:r>
              <a:rPr lang="en-US" altLang="zh-CN" dirty="0"/>
              <a:t>1</a:t>
            </a:r>
            <a:r>
              <a:rPr lang="en-US" altLang="zh-CN" baseline="30000" dirty="0"/>
              <a:t>st</a:t>
            </a:r>
            <a:r>
              <a:rPr lang="zh-CN" altLang="en-US" dirty="0"/>
              <a:t> </a:t>
            </a:r>
            <a:r>
              <a:rPr lang="en-US" altLang="zh-CN" dirty="0"/>
              <a:t>base</a:t>
            </a:r>
            <a:r>
              <a:rPr lang="zh-CN" altLang="en-US" dirty="0"/>
              <a:t> </a:t>
            </a:r>
            <a:r>
              <a:rPr lang="en-US" altLang="zh-CN" dirty="0"/>
              <a:t>[0,0,0,0]</a:t>
            </a:r>
          </a:p>
          <a:p>
            <a:r>
              <a:rPr lang="en-US" altLang="zh-CN" dirty="0"/>
              <a:t>Home</a:t>
            </a:r>
            <a:r>
              <a:rPr lang="zh-CN" altLang="en-US" dirty="0"/>
              <a:t> </a:t>
            </a:r>
            <a:r>
              <a:rPr lang="en-US" altLang="zh-CN" dirty="0"/>
              <a:t>[1,0,2,0]</a:t>
            </a:r>
          </a:p>
          <a:p>
            <a:r>
              <a:rPr lang="en-US" altLang="zh-CN" dirty="0"/>
              <a:t>3</a:t>
            </a:r>
            <a:r>
              <a:rPr lang="en-US" altLang="zh-CN" baseline="30000" dirty="0"/>
              <a:t>rd</a:t>
            </a:r>
            <a:r>
              <a:rPr lang="zh-CN" altLang="en-US" dirty="0"/>
              <a:t> </a:t>
            </a:r>
            <a:r>
              <a:rPr lang="en-US" altLang="zh-CN" dirty="0"/>
              <a:t>base</a:t>
            </a:r>
            <a:r>
              <a:rPr lang="zh-CN" altLang="en-US" dirty="0"/>
              <a:t> </a:t>
            </a:r>
            <a:r>
              <a:rPr lang="en-US" altLang="zh-CN" dirty="0"/>
              <a:t>[0,0,0,0]</a:t>
            </a:r>
          </a:p>
          <a:p>
            <a:endParaRPr lang="en-US" altLang="zh-CN" dirty="0"/>
          </a:p>
          <a:p>
            <a:r>
              <a:rPr lang="en-US" altLang="zh-CN" dirty="0"/>
              <a:t>E4:</a:t>
            </a:r>
            <a:r>
              <a:rPr lang="zh-CN" altLang="en-US" dirty="0"/>
              <a:t> </a:t>
            </a:r>
            <a:r>
              <a:rPr lang="en-US" altLang="zh-CN" dirty="0"/>
              <a:t>B</a:t>
            </a:r>
            <a:r>
              <a:rPr lang="zh-CN" altLang="en-US" dirty="0"/>
              <a:t> </a:t>
            </a:r>
            <a:r>
              <a:rPr lang="en-US" altLang="zh-CN" dirty="0"/>
              <a:t>runs</a:t>
            </a:r>
            <a:r>
              <a:rPr lang="zh-CN" altLang="en-US" dirty="0"/>
              <a:t> </a:t>
            </a:r>
            <a:r>
              <a:rPr lang="en-US" altLang="zh-CN" dirty="0"/>
              <a:t>toward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base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05A9FD-D01F-1F48-AE06-6AA365AC4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959" y="2582997"/>
            <a:ext cx="6188166" cy="282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297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D497F-88E1-6E47-98F6-D9A7CDDE5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Recall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BBD1D-AA5F-9646-A568-BADDACF86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1E5A65-5F15-AA48-959A-1D6190C26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479" y="2538014"/>
            <a:ext cx="3647357" cy="2102296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99A6F2-11D4-E549-906E-C12C787DE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869" y="659941"/>
            <a:ext cx="4908684" cy="21680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201FCB-B994-1A44-A34C-E7DB53F5A049}"/>
              </a:ext>
            </a:extLst>
          </p:cNvPr>
          <p:cNvSpPr txBox="1"/>
          <p:nvPr/>
        </p:nvSpPr>
        <p:spPr>
          <a:xfrm>
            <a:off x="8001612" y="3219830"/>
            <a:ext cx="1111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Broadcast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2C80A1-65D1-244E-BAEE-4D78E1045F2C}"/>
              </a:ext>
            </a:extLst>
          </p:cNvPr>
          <p:cNvSpPr txBox="1"/>
          <p:nvPr/>
        </p:nvSpPr>
        <p:spPr>
          <a:xfrm>
            <a:off x="8349908" y="6485709"/>
            <a:ext cx="1057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Multicast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880082-31A3-3646-8874-5072D6CF8D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080" y="3897908"/>
            <a:ext cx="5115720" cy="225944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CE76319-7482-1E4C-8CDD-1412781BF30A}"/>
              </a:ext>
            </a:extLst>
          </p:cNvPr>
          <p:cNvSpPr/>
          <p:nvPr/>
        </p:nvSpPr>
        <p:spPr>
          <a:xfrm>
            <a:off x="1438759" y="4854638"/>
            <a:ext cx="3007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Point-to-point</a:t>
            </a:r>
            <a:r>
              <a:rPr lang="zh-CN" altLang="en-US" dirty="0"/>
              <a:t> </a:t>
            </a:r>
            <a:r>
              <a:rPr lang="en-US" altLang="zh-CN" dirty="0"/>
              <a:t>communication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76654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1A5EB-E9C3-FB46-9F82-404340682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Vector</a:t>
            </a:r>
            <a:r>
              <a:rPr lang="zh-CN" altLang="en-US" dirty="0"/>
              <a:t> </a:t>
            </a:r>
            <a:r>
              <a:rPr lang="en-US" altLang="zh-CN" dirty="0"/>
              <a:t>clocks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baseball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1E82E-A592-F84C-99BB-B4CC12FBF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E4:</a:t>
            </a:r>
            <a:r>
              <a:rPr lang="zh-CN" altLang="en-US" dirty="0"/>
              <a:t> </a:t>
            </a:r>
            <a:r>
              <a:rPr lang="en-US" altLang="zh-CN" dirty="0"/>
              <a:t>B</a:t>
            </a:r>
            <a:r>
              <a:rPr lang="zh-CN" altLang="en-US" dirty="0"/>
              <a:t> </a:t>
            </a:r>
            <a:r>
              <a:rPr lang="en-US" altLang="zh-CN" dirty="0"/>
              <a:t>runs</a:t>
            </a:r>
            <a:r>
              <a:rPr lang="zh-CN" altLang="en-US" dirty="0"/>
              <a:t> </a:t>
            </a:r>
            <a:r>
              <a:rPr lang="en-US" altLang="zh-CN" dirty="0"/>
              <a:t>toward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base</a:t>
            </a:r>
          </a:p>
          <a:p>
            <a:endParaRPr lang="en-US" altLang="zh-CN" dirty="0"/>
          </a:p>
          <a:p>
            <a:r>
              <a:rPr lang="en-US" altLang="zh-CN" dirty="0"/>
              <a:t>Pitcher</a:t>
            </a:r>
            <a:r>
              <a:rPr lang="zh-CN" altLang="en-US" dirty="0"/>
              <a:t> </a:t>
            </a:r>
            <a:r>
              <a:rPr lang="en-US" altLang="zh-CN" dirty="0"/>
              <a:t>[1,0,0,0]</a:t>
            </a:r>
          </a:p>
          <a:p>
            <a:r>
              <a:rPr lang="en-US" altLang="zh-CN" dirty="0"/>
              <a:t>1</a:t>
            </a:r>
            <a:r>
              <a:rPr lang="en-US" altLang="zh-CN" baseline="30000" dirty="0"/>
              <a:t>st</a:t>
            </a:r>
            <a:r>
              <a:rPr lang="zh-CN" altLang="en-US" dirty="0"/>
              <a:t> </a:t>
            </a:r>
            <a:r>
              <a:rPr lang="en-US" altLang="zh-CN" dirty="0"/>
              <a:t>base</a:t>
            </a:r>
            <a:r>
              <a:rPr lang="zh-CN" altLang="en-US" dirty="0"/>
              <a:t> </a:t>
            </a:r>
            <a:r>
              <a:rPr lang="en-US" altLang="zh-CN" dirty="0"/>
              <a:t>[0,0,0,0]</a:t>
            </a:r>
          </a:p>
          <a:p>
            <a:r>
              <a:rPr lang="en-US" altLang="zh-CN" dirty="0"/>
              <a:t>Home</a:t>
            </a:r>
            <a:r>
              <a:rPr lang="zh-CN" altLang="en-US" dirty="0"/>
              <a:t> </a:t>
            </a:r>
            <a:r>
              <a:rPr lang="en-US" altLang="zh-CN" dirty="0"/>
              <a:t>[1,0,3,0]</a:t>
            </a:r>
          </a:p>
          <a:p>
            <a:r>
              <a:rPr lang="en-US" altLang="zh-CN" dirty="0"/>
              <a:t>3</a:t>
            </a:r>
            <a:r>
              <a:rPr lang="en-US" altLang="zh-CN" baseline="30000" dirty="0"/>
              <a:t>rd</a:t>
            </a:r>
            <a:r>
              <a:rPr lang="zh-CN" altLang="en-US" dirty="0"/>
              <a:t> </a:t>
            </a:r>
            <a:r>
              <a:rPr lang="en-US" altLang="zh-CN" dirty="0"/>
              <a:t>base</a:t>
            </a:r>
            <a:r>
              <a:rPr lang="zh-CN" altLang="en-US" dirty="0"/>
              <a:t> </a:t>
            </a:r>
            <a:r>
              <a:rPr lang="en-US" altLang="zh-CN" dirty="0"/>
              <a:t>[0,0,0,0]</a:t>
            </a:r>
          </a:p>
          <a:p>
            <a:endParaRPr lang="en-US" altLang="zh-CN" dirty="0"/>
          </a:p>
          <a:p>
            <a:r>
              <a:rPr lang="en-US" altLang="zh-CN" dirty="0"/>
              <a:t>E5.</a:t>
            </a:r>
            <a:r>
              <a:rPr lang="zh-CN" altLang="en-US" dirty="0"/>
              <a:t> </a:t>
            </a:r>
            <a:r>
              <a:rPr lang="en-US" altLang="zh-CN" dirty="0"/>
              <a:t>Runner</a:t>
            </a:r>
            <a:r>
              <a:rPr lang="zh-CN" altLang="en-US" dirty="0"/>
              <a:t> </a:t>
            </a:r>
            <a:r>
              <a:rPr lang="en-US" altLang="zh-CN" dirty="0"/>
              <a:t>runs</a:t>
            </a:r>
            <a:r>
              <a:rPr lang="zh-CN" altLang="en-US" dirty="0"/>
              <a:t> </a:t>
            </a:r>
            <a:r>
              <a:rPr lang="en-US" altLang="zh-CN" dirty="0"/>
              <a:t>toward</a:t>
            </a:r>
            <a:r>
              <a:rPr lang="zh-CN" altLang="en-US" dirty="0"/>
              <a:t> </a:t>
            </a:r>
            <a:r>
              <a:rPr lang="en-US" altLang="zh-CN" dirty="0"/>
              <a:t>home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3E7E90-5838-FA4F-97D9-422949E6D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182" y="2360929"/>
            <a:ext cx="6354618" cy="290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4501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1A5EB-E9C3-FB46-9F82-404340682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Vector</a:t>
            </a:r>
            <a:r>
              <a:rPr lang="zh-CN" altLang="en-US" dirty="0"/>
              <a:t> </a:t>
            </a:r>
            <a:r>
              <a:rPr lang="en-US" altLang="zh-CN" dirty="0"/>
              <a:t>clocks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baseball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1E82E-A592-F84C-99BB-B4CC12FBF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E5.</a:t>
            </a:r>
            <a:r>
              <a:rPr lang="zh-CN" altLang="en-US" dirty="0"/>
              <a:t> </a:t>
            </a:r>
            <a:r>
              <a:rPr lang="en-US" altLang="zh-CN" dirty="0"/>
              <a:t>Runner</a:t>
            </a:r>
            <a:r>
              <a:rPr lang="zh-CN" altLang="en-US" dirty="0"/>
              <a:t> </a:t>
            </a:r>
            <a:r>
              <a:rPr lang="en-US" altLang="zh-CN" dirty="0"/>
              <a:t>runs</a:t>
            </a:r>
            <a:r>
              <a:rPr lang="zh-CN" altLang="en-US" dirty="0"/>
              <a:t> </a:t>
            </a:r>
            <a:r>
              <a:rPr lang="en-US" altLang="zh-CN" dirty="0"/>
              <a:t>toward</a:t>
            </a:r>
            <a:r>
              <a:rPr lang="zh-CN" altLang="en-US" dirty="0"/>
              <a:t> </a:t>
            </a:r>
            <a:r>
              <a:rPr lang="en-US" altLang="zh-CN" dirty="0"/>
              <a:t>home</a:t>
            </a:r>
          </a:p>
          <a:p>
            <a:endParaRPr lang="en-US" altLang="zh-CN" dirty="0"/>
          </a:p>
          <a:p>
            <a:r>
              <a:rPr lang="en-US" altLang="zh-CN" dirty="0"/>
              <a:t>Pitcher</a:t>
            </a:r>
            <a:r>
              <a:rPr lang="zh-CN" altLang="en-US" dirty="0"/>
              <a:t> </a:t>
            </a:r>
            <a:r>
              <a:rPr lang="en-US" altLang="zh-CN" dirty="0"/>
              <a:t>[1,0,0,0]</a:t>
            </a:r>
          </a:p>
          <a:p>
            <a:r>
              <a:rPr lang="en-US" altLang="zh-CN" dirty="0"/>
              <a:t>1</a:t>
            </a:r>
            <a:r>
              <a:rPr lang="en-US" altLang="zh-CN" baseline="30000" dirty="0"/>
              <a:t>st</a:t>
            </a:r>
            <a:r>
              <a:rPr lang="zh-CN" altLang="en-US" dirty="0"/>
              <a:t> </a:t>
            </a:r>
            <a:r>
              <a:rPr lang="en-US" altLang="zh-CN" dirty="0"/>
              <a:t>base</a:t>
            </a:r>
            <a:r>
              <a:rPr lang="zh-CN" altLang="en-US" dirty="0"/>
              <a:t> </a:t>
            </a:r>
            <a:r>
              <a:rPr lang="en-US" altLang="zh-CN" dirty="0"/>
              <a:t>[0,0,0,0]</a:t>
            </a:r>
          </a:p>
          <a:p>
            <a:r>
              <a:rPr lang="en-US" altLang="zh-CN" dirty="0"/>
              <a:t>Home</a:t>
            </a:r>
            <a:r>
              <a:rPr lang="zh-CN" altLang="en-US" dirty="0"/>
              <a:t> </a:t>
            </a:r>
            <a:r>
              <a:rPr lang="en-US" altLang="zh-CN" dirty="0"/>
              <a:t>[1,0,3,0]</a:t>
            </a:r>
          </a:p>
          <a:p>
            <a:r>
              <a:rPr lang="en-US" altLang="zh-CN" dirty="0"/>
              <a:t>3</a:t>
            </a:r>
            <a:r>
              <a:rPr lang="en-US" altLang="zh-CN" baseline="30000" dirty="0"/>
              <a:t>rd</a:t>
            </a:r>
            <a:r>
              <a:rPr lang="zh-CN" altLang="en-US" dirty="0"/>
              <a:t> </a:t>
            </a:r>
            <a:r>
              <a:rPr lang="en-US" altLang="zh-CN" dirty="0"/>
              <a:t>base</a:t>
            </a:r>
            <a:r>
              <a:rPr lang="zh-CN" altLang="en-US" dirty="0"/>
              <a:t> </a:t>
            </a:r>
            <a:r>
              <a:rPr lang="en-US" altLang="zh-CN" dirty="0"/>
              <a:t>[0,0,0,1]</a:t>
            </a:r>
          </a:p>
          <a:p>
            <a:endParaRPr lang="en-US" altLang="zh-CN" dirty="0"/>
          </a:p>
          <a:p>
            <a:r>
              <a:rPr lang="en-US" altLang="zh-CN" dirty="0"/>
              <a:t>E6.</a:t>
            </a:r>
            <a:r>
              <a:rPr lang="zh-CN" altLang="en-US" dirty="0"/>
              <a:t> </a:t>
            </a:r>
            <a:r>
              <a:rPr lang="en-US" altLang="zh-CN" dirty="0"/>
              <a:t>Ball</a:t>
            </a:r>
            <a:r>
              <a:rPr lang="zh-CN" altLang="en-US" dirty="0"/>
              <a:t> </a:t>
            </a:r>
            <a:r>
              <a:rPr lang="en-US" altLang="zh-CN" dirty="0"/>
              <a:t>arrives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pitcher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A78979-B4A8-5A44-A5AC-DF6549B8E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8099" y="2455817"/>
            <a:ext cx="5855702" cy="297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7990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1A5EB-E9C3-FB46-9F82-404340682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Vector</a:t>
            </a:r>
            <a:r>
              <a:rPr lang="zh-CN" altLang="en-US" dirty="0"/>
              <a:t> </a:t>
            </a:r>
            <a:r>
              <a:rPr lang="en-US" altLang="zh-CN" dirty="0"/>
              <a:t>clocks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baseball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1E82E-A592-F84C-99BB-B4CC12FBF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E6.</a:t>
            </a:r>
            <a:r>
              <a:rPr lang="zh-CN" altLang="en-US" dirty="0"/>
              <a:t> </a:t>
            </a:r>
            <a:r>
              <a:rPr lang="en-US" altLang="zh-CN" dirty="0"/>
              <a:t>Ball</a:t>
            </a:r>
            <a:r>
              <a:rPr lang="zh-CN" altLang="en-US" dirty="0"/>
              <a:t> </a:t>
            </a:r>
            <a:r>
              <a:rPr lang="en-US" altLang="zh-CN" dirty="0"/>
              <a:t>arrives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pitcher</a:t>
            </a:r>
          </a:p>
          <a:p>
            <a:endParaRPr lang="en-US" altLang="zh-CN" dirty="0"/>
          </a:p>
          <a:p>
            <a:r>
              <a:rPr lang="en-US" altLang="zh-CN" dirty="0"/>
              <a:t>Pitcher</a:t>
            </a:r>
            <a:r>
              <a:rPr lang="zh-CN" altLang="en-US" dirty="0"/>
              <a:t> </a:t>
            </a:r>
            <a:r>
              <a:rPr lang="en-US" altLang="zh-CN" dirty="0"/>
              <a:t>[2,0,2,0]</a:t>
            </a:r>
          </a:p>
          <a:p>
            <a:r>
              <a:rPr lang="en-US" altLang="zh-CN" dirty="0"/>
              <a:t>1</a:t>
            </a:r>
            <a:r>
              <a:rPr lang="en-US" altLang="zh-CN" baseline="30000" dirty="0"/>
              <a:t>st</a:t>
            </a:r>
            <a:r>
              <a:rPr lang="zh-CN" altLang="en-US" dirty="0"/>
              <a:t> </a:t>
            </a:r>
            <a:r>
              <a:rPr lang="en-US" altLang="zh-CN" dirty="0"/>
              <a:t>base</a:t>
            </a:r>
            <a:r>
              <a:rPr lang="zh-CN" altLang="en-US" dirty="0"/>
              <a:t> </a:t>
            </a:r>
            <a:r>
              <a:rPr lang="en-US" altLang="zh-CN" dirty="0"/>
              <a:t>[0,0,0,0]</a:t>
            </a:r>
          </a:p>
          <a:p>
            <a:r>
              <a:rPr lang="en-US" altLang="zh-CN" dirty="0"/>
              <a:t>Home</a:t>
            </a:r>
            <a:r>
              <a:rPr lang="zh-CN" altLang="en-US" dirty="0"/>
              <a:t> </a:t>
            </a:r>
            <a:r>
              <a:rPr lang="en-US" altLang="zh-CN" dirty="0"/>
              <a:t>[1,0,3,0]</a:t>
            </a:r>
          </a:p>
          <a:p>
            <a:r>
              <a:rPr lang="en-US" altLang="zh-CN" dirty="0"/>
              <a:t>3</a:t>
            </a:r>
            <a:r>
              <a:rPr lang="en-US" altLang="zh-CN" baseline="30000" dirty="0"/>
              <a:t>rd</a:t>
            </a:r>
            <a:r>
              <a:rPr lang="zh-CN" altLang="en-US" dirty="0"/>
              <a:t> </a:t>
            </a:r>
            <a:r>
              <a:rPr lang="en-US" altLang="zh-CN" dirty="0"/>
              <a:t>base</a:t>
            </a:r>
            <a:r>
              <a:rPr lang="zh-CN" altLang="en-US" dirty="0"/>
              <a:t> </a:t>
            </a:r>
            <a:r>
              <a:rPr lang="en-US" altLang="zh-CN" dirty="0"/>
              <a:t>[0,0,0,1]</a:t>
            </a:r>
          </a:p>
          <a:p>
            <a:endParaRPr lang="en-US" altLang="zh-CN" dirty="0"/>
          </a:p>
          <a:p>
            <a:r>
              <a:rPr lang="en-US" altLang="zh-CN" dirty="0"/>
              <a:t>E7.</a:t>
            </a:r>
            <a:r>
              <a:rPr lang="zh-CN" altLang="en-US" dirty="0"/>
              <a:t> </a:t>
            </a:r>
            <a:r>
              <a:rPr lang="en-US" altLang="zh-CN" dirty="0"/>
              <a:t>P</a:t>
            </a:r>
            <a:r>
              <a:rPr lang="zh-CN" altLang="en-US" dirty="0"/>
              <a:t> </a:t>
            </a:r>
            <a:r>
              <a:rPr lang="en-US" altLang="zh-CN" dirty="0"/>
              <a:t>throws</a:t>
            </a:r>
            <a:r>
              <a:rPr lang="zh-CN" altLang="en-US" dirty="0"/>
              <a:t> </a:t>
            </a:r>
            <a:r>
              <a:rPr lang="en-US" altLang="zh-CN" dirty="0"/>
              <a:t>ball</a:t>
            </a:r>
            <a:r>
              <a:rPr lang="zh-CN" altLang="en-US" dirty="0"/>
              <a:t> </a:t>
            </a:r>
            <a:r>
              <a:rPr lang="en-US" altLang="zh-CN" dirty="0"/>
              <a:t>toward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base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B5607F-5CB0-B64C-BF5A-703BC1041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410" y="2257515"/>
            <a:ext cx="5937390" cy="301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2679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1A5EB-E9C3-FB46-9F82-404340682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Vector</a:t>
            </a:r>
            <a:r>
              <a:rPr lang="zh-CN" altLang="en-US" dirty="0"/>
              <a:t> </a:t>
            </a:r>
            <a:r>
              <a:rPr lang="en-US" altLang="zh-CN" dirty="0"/>
              <a:t>clocks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baseball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1E82E-A592-F84C-99BB-B4CC12FBF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E7.</a:t>
            </a:r>
            <a:r>
              <a:rPr lang="zh-CN" altLang="en-US" dirty="0"/>
              <a:t> </a:t>
            </a:r>
            <a:r>
              <a:rPr lang="en-US" altLang="zh-CN" dirty="0"/>
              <a:t>P</a:t>
            </a:r>
            <a:r>
              <a:rPr lang="zh-CN" altLang="en-US" dirty="0"/>
              <a:t> </a:t>
            </a:r>
            <a:r>
              <a:rPr lang="en-US" altLang="zh-CN" dirty="0"/>
              <a:t>throws</a:t>
            </a:r>
            <a:r>
              <a:rPr lang="zh-CN" altLang="en-US" dirty="0"/>
              <a:t> </a:t>
            </a:r>
            <a:r>
              <a:rPr lang="en-US" altLang="zh-CN" dirty="0"/>
              <a:t>ball</a:t>
            </a:r>
            <a:r>
              <a:rPr lang="zh-CN" altLang="en-US" dirty="0"/>
              <a:t> </a:t>
            </a:r>
            <a:r>
              <a:rPr lang="en-US" altLang="zh-CN" dirty="0"/>
              <a:t>toward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base</a:t>
            </a:r>
          </a:p>
          <a:p>
            <a:endParaRPr lang="en-US" altLang="zh-CN" dirty="0"/>
          </a:p>
          <a:p>
            <a:r>
              <a:rPr lang="en-US" altLang="zh-CN" dirty="0"/>
              <a:t>Pitcher</a:t>
            </a:r>
            <a:r>
              <a:rPr lang="zh-CN" altLang="en-US" dirty="0"/>
              <a:t> </a:t>
            </a:r>
            <a:r>
              <a:rPr lang="en-US" altLang="zh-CN" dirty="0"/>
              <a:t>[3,0,2,0]</a:t>
            </a:r>
          </a:p>
          <a:p>
            <a:r>
              <a:rPr lang="en-US" altLang="zh-CN" dirty="0"/>
              <a:t>1</a:t>
            </a:r>
            <a:r>
              <a:rPr lang="en-US" altLang="zh-CN" baseline="30000" dirty="0"/>
              <a:t>st</a:t>
            </a:r>
            <a:r>
              <a:rPr lang="zh-CN" altLang="en-US" dirty="0"/>
              <a:t> </a:t>
            </a:r>
            <a:r>
              <a:rPr lang="en-US" altLang="zh-CN" dirty="0"/>
              <a:t>base</a:t>
            </a:r>
            <a:r>
              <a:rPr lang="zh-CN" altLang="en-US" dirty="0"/>
              <a:t> </a:t>
            </a:r>
            <a:r>
              <a:rPr lang="en-US" altLang="zh-CN" dirty="0"/>
              <a:t>[0,0,0,0]</a:t>
            </a:r>
          </a:p>
          <a:p>
            <a:r>
              <a:rPr lang="en-US" altLang="zh-CN" dirty="0"/>
              <a:t>Home</a:t>
            </a:r>
            <a:r>
              <a:rPr lang="zh-CN" altLang="en-US" dirty="0"/>
              <a:t> </a:t>
            </a:r>
            <a:r>
              <a:rPr lang="en-US" altLang="zh-CN" dirty="0"/>
              <a:t>[1,0,3,0]</a:t>
            </a:r>
          </a:p>
          <a:p>
            <a:r>
              <a:rPr lang="en-US" altLang="zh-CN" dirty="0"/>
              <a:t>3</a:t>
            </a:r>
            <a:r>
              <a:rPr lang="en-US" altLang="zh-CN" baseline="30000" dirty="0"/>
              <a:t>rd</a:t>
            </a:r>
            <a:r>
              <a:rPr lang="zh-CN" altLang="en-US" dirty="0"/>
              <a:t> </a:t>
            </a:r>
            <a:r>
              <a:rPr lang="en-US" altLang="zh-CN" dirty="0"/>
              <a:t>base</a:t>
            </a:r>
            <a:r>
              <a:rPr lang="zh-CN" altLang="en-US" dirty="0"/>
              <a:t> </a:t>
            </a:r>
            <a:r>
              <a:rPr lang="en-US" altLang="zh-CN" dirty="0"/>
              <a:t>[0,0,0,1]</a:t>
            </a:r>
          </a:p>
          <a:p>
            <a:endParaRPr lang="en-US" altLang="zh-CN" dirty="0"/>
          </a:p>
          <a:p>
            <a:r>
              <a:rPr lang="en-US" altLang="zh-CN" dirty="0"/>
              <a:t>E8.</a:t>
            </a:r>
            <a:r>
              <a:rPr lang="zh-CN" altLang="en-US" dirty="0"/>
              <a:t> </a:t>
            </a:r>
            <a:r>
              <a:rPr lang="en-US" altLang="zh-CN" dirty="0"/>
              <a:t>Runner</a:t>
            </a:r>
            <a:r>
              <a:rPr lang="zh-CN" altLang="en-US" dirty="0"/>
              <a:t> </a:t>
            </a:r>
            <a:r>
              <a:rPr lang="en-US" altLang="zh-CN" dirty="0"/>
              <a:t>arrives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home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D76E33-F07C-D146-A7C1-A45485BED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7148" y="2453458"/>
            <a:ext cx="6194219" cy="315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6142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1A5EB-E9C3-FB46-9F82-404340682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Vector</a:t>
            </a:r>
            <a:r>
              <a:rPr lang="zh-CN" altLang="en-US" dirty="0"/>
              <a:t> </a:t>
            </a:r>
            <a:r>
              <a:rPr lang="en-US" altLang="zh-CN" dirty="0"/>
              <a:t>clocks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baseball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1E82E-A592-F84C-99BB-B4CC12FBF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E8.</a:t>
            </a:r>
            <a:r>
              <a:rPr lang="zh-CN" altLang="en-US" dirty="0"/>
              <a:t> </a:t>
            </a:r>
            <a:r>
              <a:rPr lang="en-US" altLang="zh-CN" dirty="0"/>
              <a:t>Runner</a:t>
            </a:r>
            <a:r>
              <a:rPr lang="zh-CN" altLang="en-US" dirty="0"/>
              <a:t> </a:t>
            </a:r>
            <a:r>
              <a:rPr lang="en-US" altLang="zh-CN" dirty="0"/>
              <a:t>arrives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home</a:t>
            </a:r>
          </a:p>
          <a:p>
            <a:endParaRPr lang="en-US" altLang="zh-CN" dirty="0"/>
          </a:p>
          <a:p>
            <a:r>
              <a:rPr lang="en-US" altLang="zh-CN" dirty="0"/>
              <a:t>Pitcher</a:t>
            </a:r>
            <a:r>
              <a:rPr lang="zh-CN" altLang="en-US" dirty="0"/>
              <a:t> </a:t>
            </a:r>
            <a:r>
              <a:rPr lang="en-US" altLang="zh-CN" dirty="0"/>
              <a:t>[3,0,2,0]</a:t>
            </a:r>
          </a:p>
          <a:p>
            <a:r>
              <a:rPr lang="en-US" altLang="zh-CN" dirty="0"/>
              <a:t>1</a:t>
            </a:r>
            <a:r>
              <a:rPr lang="en-US" altLang="zh-CN" baseline="30000" dirty="0"/>
              <a:t>st</a:t>
            </a:r>
            <a:r>
              <a:rPr lang="zh-CN" altLang="en-US" dirty="0"/>
              <a:t> </a:t>
            </a:r>
            <a:r>
              <a:rPr lang="en-US" altLang="zh-CN" dirty="0"/>
              <a:t>base</a:t>
            </a:r>
            <a:r>
              <a:rPr lang="zh-CN" altLang="en-US" dirty="0"/>
              <a:t> </a:t>
            </a:r>
            <a:r>
              <a:rPr lang="en-US" altLang="zh-CN" dirty="0"/>
              <a:t>[0,0,0,0]</a:t>
            </a:r>
          </a:p>
          <a:p>
            <a:r>
              <a:rPr lang="en-US" altLang="zh-CN" dirty="0"/>
              <a:t>Home</a:t>
            </a:r>
            <a:r>
              <a:rPr lang="zh-CN" altLang="en-US" dirty="0"/>
              <a:t> </a:t>
            </a:r>
            <a:r>
              <a:rPr lang="en-US" altLang="zh-CN" dirty="0"/>
              <a:t>[1,0,4,1]</a:t>
            </a:r>
          </a:p>
          <a:p>
            <a:r>
              <a:rPr lang="en-US" altLang="zh-CN" dirty="0"/>
              <a:t>3</a:t>
            </a:r>
            <a:r>
              <a:rPr lang="en-US" altLang="zh-CN" baseline="30000" dirty="0"/>
              <a:t>rd</a:t>
            </a:r>
            <a:r>
              <a:rPr lang="zh-CN" altLang="en-US" dirty="0"/>
              <a:t> </a:t>
            </a:r>
            <a:r>
              <a:rPr lang="en-US" altLang="zh-CN" dirty="0"/>
              <a:t>base</a:t>
            </a:r>
            <a:r>
              <a:rPr lang="zh-CN" altLang="en-US" dirty="0"/>
              <a:t> </a:t>
            </a:r>
            <a:r>
              <a:rPr lang="en-US" altLang="zh-CN" dirty="0"/>
              <a:t>[0,0,0,1]</a:t>
            </a:r>
          </a:p>
          <a:p>
            <a:endParaRPr lang="en-US" altLang="zh-CN" dirty="0"/>
          </a:p>
          <a:p>
            <a:r>
              <a:rPr lang="en-US" altLang="zh-CN" dirty="0"/>
              <a:t>E9.</a:t>
            </a:r>
            <a:r>
              <a:rPr lang="zh-CN" altLang="en-US" dirty="0"/>
              <a:t> </a:t>
            </a:r>
            <a:r>
              <a:rPr lang="en-US" altLang="zh-CN" dirty="0"/>
              <a:t>Ball</a:t>
            </a:r>
            <a:r>
              <a:rPr lang="zh-CN" altLang="en-US" dirty="0"/>
              <a:t> </a:t>
            </a:r>
            <a:r>
              <a:rPr lang="en-US" altLang="zh-CN" dirty="0"/>
              <a:t>arrives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base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3BE746-70A1-814F-9AAC-D978C71B3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2710" y="2581341"/>
            <a:ext cx="5917104" cy="300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6393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1A5EB-E9C3-FB46-9F82-404340682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Vector</a:t>
            </a:r>
            <a:r>
              <a:rPr lang="zh-CN" altLang="en-US" dirty="0"/>
              <a:t> </a:t>
            </a:r>
            <a:r>
              <a:rPr lang="en-US" altLang="zh-CN" dirty="0"/>
              <a:t>clocks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baseball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1E82E-A592-F84C-99BB-B4CC12FBF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E9.</a:t>
            </a:r>
            <a:r>
              <a:rPr lang="zh-CN" altLang="en-US" dirty="0"/>
              <a:t> </a:t>
            </a:r>
            <a:r>
              <a:rPr lang="en-US" altLang="zh-CN" dirty="0"/>
              <a:t>Ball</a:t>
            </a:r>
            <a:r>
              <a:rPr lang="zh-CN" altLang="en-US" dirty="0"/>
              <a:t> </a:t>
            </a:r>
            <a:r>
              <a:rPr lang="en-US" altLang="zh-CN" dirty="0"/>
              <a:t>arrives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base</a:t>
            </a:r>
          </a:p>
          <a:p>
            <a:endParaRPr lang="en-US" altLang="zh-CN" dirty="0"/>
          </a:p>
          <a:p>
            <a:r>
              <a:rPr lang="en-US" altLang="zh-CN" dirty="0"/>
              <a:t>Pitcher</a:t>
            </a:r>
            <a:r>
              <a:rPr lang="zh-CN" altLang="en-US" dirty="0"/>
              <a:t> </a:t>
            </a:r>
            <a:r>
              <a:rPr lang="en-US" altLang="zh-CN" dirty="0"/>
              <a:t>[3,0,2,0]</a:t>
            </a:r>
          </a:p>
          <a:p>
            <a:r>
              <a:rPr lang="en-US" altLang="zh-CN" dirty="0"/>
              <a:t>1</a:t>
            </a:r>
            <a:r>
              <a:rPr lang="en-US" altLang="zh-CN" baseline="30000" dirty="0"/>
              <a:t>st</a:t>
            </a:r>
            <a:r>
              <a:rPr lang="zh-CN" altLang="en-US" dirty="0"/>
              <a:t> </a:t>
            </a:r>
            <a:r>
              <a:rPr lang="en-US" altLang="zh-CN" dirty="0"/>
              <a:t>base</a:t>
            </a:r>
            <a:r>
              <a:rPr lang="zh-CN" altLang="en-US" dirty="0"/>
              <a:t> </a:t>
            </a:r>
            <a:r>
              <a:rPr lang="en-US" altLang="zh-CN" dirty="0"/>
              <a:t>[3,1,2,0]</a:t>
            </a:r>
          </a:p>
          <a:p>
            <a:r>
              <a:rPr lang="en-US" altLang="zh-CN" dirty="0"/>
              <a:t>Home</a:t>
            </a:r>
            <a:r>
              <a:rPr lang="zh-CN" altLang="en-US" dirty="0"/>
              <a:t> </a:t>
            </a:r>
            <a:r>
              <a:rPr lang="en-US" altLang="zh-CN" dirty="0"/>
              <a:t>[1,0,4,1]</a:t>
            </a:r>
          </a:p>
          <a:p>
            <a:r>
              <a:rPr lang="en-US" altLang="zh-CN" dirty="0"/>
              <a:t>3</a:t>
            </a:r>
            <a:r>
              <a:rPr lang="en-US" altLang="zh-CN" baseline="30000" dirty="0"/>
              <a:t>rd</a:t>
            </a:r>
            <a:r>
              <a:rPr lang="zh-CN" altLang="en-US" dirty="0"/>
              <a:t> </a:t>
            </a:r>
            <a:r>
              <a:rPr lang="en-US" altLang="zh-CN" dirty="0"/>
              <a:t>base</a:t>
            </a:r>
            <a:r>
              <a:rPr lang="zh-CN" altLang="en-US" dirty="0"/>
              <a:t> </a:t>
            </a:r>
            <a:r>
              <a:rPr lang="en-US" altLang="zh-CN" dirty="0"/>
              <a:t>[0,0,0,1]</a:t>
            </a:r>
          </a:p>
          <a:p>
            <a:endParaRPr lang="en-US" altLang="zh-CN" dirty="0"/>
          </a:p>
          <a:p>
            <a:r>
              <a:rPr lang="en-US" altLang="zh-CN" dirty="0"/>
              <a:t>E10.</a:t>
            </a:r>
            <a:r>
              <a:rPr lang="zh-CN" altLang="en-US" dirty="0"/>
              <a:t> </a:t>
            </a:r>
            <a:r>
              <a:rPr lang="en-US" altLang="zh-CN" dirty="0"/>
              <a:t>B</a:t>
            </a:r>
            <a:r>
              <a:rPr lang="zh-CN" altLang="en-US" dirty="0"/>
              <a:t> </a:t>
            </a:r>
            <a:r>
              <a:rPr lang="en-US" altLang="zh-CN" dirty="0"/>
              <a:t>arrives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base</a:t>
            </a:r>
            <a:endParaRPr lang="en-US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53A9CC-DCE1-6A41-B22A-06DAC5751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7997" y="2458697"/>
            <a:ext cx="6065803" cy="308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5109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1A5EB-E9C3-FB46-9F82-404340682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Vector</a:t>
            </a:r>
            <a:r>
              <a:rPr lang="zh-CN" altLang="en-US" dirty="0"/>
              <a:t> </a:t>
            </a:r>
            <a:r>
              <a:rPr lang="en-US" altLang="zh-CN" dirty="0"/>
              <a:t>clocks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baseball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1E82E-A592-F84C-99BB-B4CC12FBF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E10.</a:t>
            </a:r>
            <a:r>
              <a:rPr lang="zh-CN" altLang="en-US" dirty="0"/>
              <a:t> </a:t>
            </a:r>
            <a:r>
              <a:rPr lang="en-US" altLang="zh-CN" dirty="0"/>
              <a:t>B</a:t>
            </a:r>
            <a:r>
              <a:rPr lang="zh-CN" altLang="en-US" dirty="0"/>
              <a:t> </a:t>
            </a:r>
            <a:r>
              <a:rPr lang="en-US" altLang="zh-CN" dirty="0"/>
              <a:t>arrives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base</a:t>
            </a:r>
            <a:endParaRPr lang="en-US" dirty="0"/>
          </a:p>
          <a:p>
            <a:endParaRPr lang="en-US" altLang="zh-CN" dirty="0"/>
          </a:p>
          <a:p>
            <a:r>
              <a:rPr lang="en-US" altLang="zh-CN" dirty="0"/>
              <a:t>Pitcher</a:t>
            </a:r>
            <a:r>
              <a:rPr lang="zh-CN" altLang="en-US" dirty="0"/>
              <a:t> </a:t>
            </a:r>
            <a:r>
              <a:rPr lang="en-US" altLang="zh-CN" dirty="0"/>
              <a:t>[3,0,2,0]</a:t>
            </a:r>
          </a:p>
          <a:p>
            <a:r>
              <a:rPr lang="en-US" altLang="zh-CN" dirty="0"/>
              <a:t>1</a:t>
            </a:r>
            <a:r>
              <a:rPr lang="en-US" altLang="zh-CN" baseline="30000" dirty="0"/>
              <a:t>st</a:t>
            </a:r>
            <a:r>
              <a:rPr lang="zh-CN" altLang="en-US" dirty="0"/>
              <a:t> </a:t>
            </a:r>
            <a:r>
              <a:rPr lang="en-US" altLang="zh-CN" dirty="0"/>
              <a:t>base</a:t>
            </a:r>
            <a:r>
              <a:rPr lang="zh-CN" altLang="en-US" dirty="0"/>
              <a:t> </a:t>
            </a:r>
            <a:r>
              <a:rPr lang="en-US" altLang="zh-CN" dirty="0"/>
              <a:t>[3,2,3,0]</a:t>
            </a:r>
          </a:p>
          <a:p>
            <a:r>
              <a:rPr lang="en-US" altLang="zh-CN" dirty="0"/>
              <a:t>Home</a:t>
            </a:r>
            <a:r>
              <a:rPr lang="zh-CN" altLang="en-US" dirty="0"/>
              <a:t> </a:t>
            </a:r>
            <a:r>
              <a:rPr lang="en-US" altLang="zh-CN" dirty="0"/>
              <a:t>[1,0,4,1]</a:t>
            </a:r>
          </a:p>
          <a:p>
            <a:r>
              <a:rPr lang="en-US" altLang="zh-CN" dirty="0"/>
              <a:t>3</a:t>
            </a:r>
            <a:r>
              <a:rPr lang="en-US" altLang="zh-CN" baseline="30000" dirty="0"/>
              <a:t>rd</a:t>
            </a:r>
            <a:r>
              <a:rPr lang="zh-CN" altLang="en-US" dirty="0"/>
              <a:t> </a:t>
            </a:r>
            <a:r>
              <a:rPr lang="en-US" altLang="zh-CN" dirty="0"/>
              <a:t>base</a:t>
            </a:r>
            <a:r>
              <a:rPr lang="zh-CN" altLang="en-US" dirty="0"/>
              <a:t> </a:t>
            </a:r>
            <a:r>
              <a:rPr lang="en-US" altLang="zh-CN" dirty="0"/>
              <a:t>[0,0,0,1]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EDB48D-9AAB-F042-A8B7-B40DC7C69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8835" y="2382085"/>
            <a:ext cx="5984966" cy="296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51861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0DB85-C7A2-9046-A198-464FDB437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Vector</a:t>
            </a:r>
            <a:r>
              <a:rPr lang="zh-CN" altLang="en-US" dirty="0"/>
              <a:t> </a:t>
            </a:r>
            <a:r>
              <a:rPr lang="en-US" altLang="zh-CN" dirty="0"/>
              <a:t>clocks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baseball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421B87-7FC7-3F40-8191-09D63758FE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5595" y="1250859"/>
            <a:ext cx="7020810" cy="4351338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880FE57-2EA9-9249-AA82-8B6632C1FFA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altLang="zh-CN" dirty="0"/>
              <a:t>Vector:</a:t>
            </a:r>
            <a:r>
              <a:rPr lang="zh-CN" altLang="en-US" dirty="0"/>
              <a:t> </a:t>
            </a:r>
            <a:r>
              <a:rPr lang="en-US" altLang="zh-CN" dirty="0"/>
              <a:t>[pitcher,1</a:t>
            </a:r>
            <a:r>
              <a:rPr lang="en-US" altLang="zh-CN" baseline="30000" dirty="0"/>
              <a:t>st</a:t>
            </a:r>
            <a:r>
              <a:rPr lang="zh-CN" altLang="en-US" dirty="0"/>
              <a:t> </a:t>
            </a:r>
            <a:r>
              <a:rPr lang="en-US" altLang="zh-CN" dirty="0"/>
              <a:t>base,</a:t>
            </a:r>
            <a:r>
              <a:rPr lang="zh-CN" altLang="en-US" dirty="0"/>
              <a:t> </a:t>
            </a:r>
            <a:r>
              <a:rPr lang="en-US" altLang="zh-CN" dirty="0"/>
              <a:t>home,3rd</a:t>
            </a:r>
            <a:r>
              <a:rPr lang="zh-CN" altLang="en-US" dirty="0"/>
              <a:t> </a:t>
            </a:r>
            <a:r>
              <a:rPr lang="en-US" altLang="zh-CN" dirty="0"/>
              <a:t>base]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10988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A6169-0A00-AB4D-B4D7-806D67D66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Ok,</a:t>
            </a:r>
            <a:r>
              <a:rPr lang="zh-CN" altLang="en-US" dirty="0"/>
              <a:t> </a:t>
            </a:r>
            <a:r>
              <a:rPr lang="en-US" altLang="zh-CN" dirty="0"/>
              <a:t>what</a:t>
            </a:r>
            <a:r>
              <a:rPr lang="zh-CN" altLang="en-US" dirty="0"/>
              <a:t> </a:t>
            </a:r>
            <a:r>
              <a:rPr lang="en-US" altLang="zh-CN" dirty="0"/>
              <a:t>do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get?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FCB1B-0923-2E4C-8467-3450411F7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9190"/>
            <a:ext cx="10515600" cy="4351338"/>
          </a:xfrm>
        </p:spPr>
        <p:txBody>
          <a:bodyPr/>
          <a:lstStyle/>
          <a:p>
            <a:r>
              <a:rPr lang="en-US" altLang="zh-CN" dirty="0"/>
              <a:t>E1-&gt;E2</a:t>
            </a:r>
          </a:p>
          <a:p>
            <a:r>
              <a:rPr lang="en-US" altLang="zh-CN" dirty="0"/>
              <a:t>E1-&gt;E10</a:t>
            </a:r>
            <a:r>
              <a:rPr lang="zh-CN" altLang="en-US" dirty="0"/>
              <a:t> </a:t>
            </a:r>
            <a:r>
              <a:rPr lang="en-US" altLang="zh-CN" dirty="0"/>
              <a:t>(E1-&gt;E2,E2-&gt;E4,E4-&gt;E10)</a:t>
            </a:r>
          </a:p>
          <a:p>
            <a:r>
              <a:rPr lang="en-US" altLang="zh-CN" dirty="0"/>
              <a:t>E8||E9</a:t>
            </a:r>
          </a:p>
          <a:p>
            <a:pPr lvl="1"/>
            <a:r>
              <a:rPr lang="en-US" altLang="zh-CN" dirty="0"/>
              <a:t>No</a:t>
            </a:r>
            <a:r>
              <a:rPr lang="zh-CN" altLang="en-US" dirty="0"/>
              <a:t> </a:t>
            </a:r>
            <a:r>
              <a:rPr lang="en-US" altLang="zh-CN" dirty="0"/>
              <a:t>application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-&gt;rules</a:t>
            </a:r>
            <a:r>
              <a:rPr lang="zh-CN" altLang="en-US" dirty="0"/>
              <a:t> </a:t>
            </a:r>
            <a:r>
              <a:rPr lang="en-US" altLang="zh-CN" dirty="0"/>
              <a:t>yields</a:t>
            </a:r>
            <a:r>
              <a:rPr lang="zh-CN" altLang="en-US" dirty="0"/>
              <a:t> </a:t>
            </a:r>
            <a:r>
              <a:rPr lang="en-US" altLang="zh-CN" dirty="0"/>
              <a:t>either</a:t>
            </a:r>
            <a:r>
              <a:rPr lang="zh-CN" altLang="en-US" dirty="0"/>
              <a:t> </a:t>
            </a:r>
            <a:r>
              <a:rPr lang="en-US" altLang="zh-CN" dirty="0"/>
              <a:t>E8-&gt;E9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E9-&gt;E8</a:t>
            </a:r>
          </a:p>
          <a:p>
            <a:endParaRPr lang="en-US" dirty="0"/>
          </a:p>
          <a:p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do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break</a:t>
            </a:r>
            <a:r>
              <a:rPr lang="zh-CN" altLang="en-US" dirty="0"/>
              <a:t> </a:t>
            </a:r>
            <a:r>
              <a:rPr lang="en-US" altLang="zh-CN" dirty="0"/>
              <a:t>ties?</a:t>
            </a:r>
          </a:p>
          <a:p>
            <a:pPr lvl="1"/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process</a:t>
            </a:r>
            <a:r>
              <a:rPr lang="zh-CN" altLang="en-US" dirty="0"/>
              <a:t> </a:t>
            </a:r>
            <a:r>
              <a:rPr lang="en-US" altLang="zh-CN" dirty="0"/>
              <a:t>IDs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tie</a:t>
            </a:r>
            <a:r>
              <a:rPr lang="zh-CN" altLang="en-US" dirty="0"/>
              <a:t> </a:t>
            </a:r>
            <a:r>
              <a:rPr lang="en-US" altLang="zh-CN" dirty="0"/>
              <a:t>breaker</a:t>
            </a:r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D999071-C64E-5244-9B1D-52E7D2607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191" y="3684859"/>
            <a:ext cx="5119809" cy="31731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A4D044-1903-F642-8CDA-A92213D69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7189" y="365125"/>
            <a:ext cx="5029199" cy="249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63529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EE114-3090-BA41-8EA2-7E0A33B2F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</a:t>
            </a:r>
            <a:r>
              <a:rPr lang="zh-CN" altLang="en-US" dirty="0"/>
              <a:t> </a:t>
            </a:r>
            <a:r>
              <a:rPr lang="en-US" altLang="zh-CN" dirty="0"/>
              <a:t>far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0F29E-0817-7744-98E1-E8DE0982C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Physical</a:t>
            </a:r>
            <a:r>
              <a:rPr lang="zh-CN" altLang="en-US" dirty="0"/>
              <a:t> </a:t>
            </a:r>
            <a:r>
              <a:rPr lang="en-US" altLang="zh-CN" dirty="0"/>
              <a:t>Clocks</a:t>
            </a:r>
          </a:p>
          <a:p>
            <a:pPr lvl="1"/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keep</a:t>
            </a:r>
            <a:r>
              <a:rPr lang="zh-CN" altLang="en-US" dirty="0"/>
              <a:t> </a:t>
            </a:r>
            <a:r>
              <a:rPr lang="en-US" altLang="zh-CN" dirty="0"/>
              <a:t>closely</a:t>
            </a:r>
            <a:r>
              <a:rPr lang="zh-CN" altLang="en-US" dirty="0"/>
              <a:t> </a:t>
            </a:r>
            <a:r>
              <a:rPr lang="en-US" altLang="zh-CN" dirty="0"/>
              <a:t>synchronized,</a:t>
            </a:r>
            <a:r>
              <a:rPr lang="zh-CN" altLang="en-US" dirty="0"/>
              <a:t> </a:t>
            </a:r>
            <a:r>
              <a:rPr lang="en-US" altLang="zh-CN" dirty="0"/>
              <a:t>but</a:t>
            </a:r>
            <a:r>
              <a:rPr lang="zh-CN" altLang="en-US" dirty="0"/>
              <a:t> </a:t>
            </a:r>
            <a:r>
              <a:rPr lang="en-US" altLang="zh-CN" dirty="0"/>
              <a:t>never</a:t>
            </a:r>
            <a:r>
              <a:rPr lang="zh-CN" altLang="en-US" dirty="0"/>
              <a:t> </a:t>
            </a:r>
            <a:r>
              <a:rPr lang="en-US" altLang="zh-CN" dirty="0"/>
              <a:t>perfect</a:t>
            </a:r>
          </a:p>
          <a:p>
            <a:r>
              <a:rPr lang="en-US" altLang="zh-CN" dirty="0"/>
              <a:t>Logical</a:t>
            </a:r>
            <a:r>
              <a:rPr lang="zh-CN" altLang="en-US" dirty="0"/>
              <a:t> </a:t>
            </a:r>
            <a:r>
              <a:rPr lang="en-US" altLang="zh-CN" dirty="0"/>
              <a:t>Clocks</a:t>
            </a:r>
          </a:p>
          <a:p>
            <a:pPr lvl="1"/>
            <a:r>
              <a:rPr lang="en-US" altLang="zh-CN" dirty="0"/>
              <a:t>Encode</a:t>
            </a:r>
            <a:r>
              <a:rPr lang="zh-CN" altLang="en-US" dirty="0"/>
              <a:t> </a:t>
            </a:r>
            <a:r>
              <a:rPr lang="en-US" altLang="zh-CN" dirty="0"/>
              <a:t>causality</a:t>
            </a:r>
            <a:r>
              <a:rPr lang="zh-CN" altLang="en-US" dirty="0"/>
              <a:t> </a:t>
            </a:r>
            <a:r>
              <a:rPr lang="en-US" altLang="zh-CN" dirty="0"/>
              <a:t>relationship</a:t>
            </a:r>
          </a:p>
          <a:p>
            <a:pPr lvl="1"/>
            <a:r>
              <a:rPr lang="en-US" altLang="zh-CN" dirty="0" err="1"/>
              <a:t>Lamport</a:t>
            </a:r>
            <a:r>
              <a:rPr lang="zh-CN" altLang="en-US" dirty="0"/>
              <a:t> </a:t>
            </a:r>
            <a:r>
              <a:rPr lang="en-US" altLang="zh-CN" dirty="0"/>
              <a:t>clocks</a:t>
            </a:r>
            <a:r>
              <a:rPr lang="zh-CN" altLang="en-US" dirty="0"/>
              <a:t> </a:t>
            </a:r>
            <a:r>
              <a:rPr lang="en-US" altLang="zh-CN" dirty="0"/>
              <a:t>provide</a:t>
            </a:r>
            <a:r>
              <a:rPr lang="zh-CN" altLang="en-US" dirty="0"/>
              <a:t> </a:t>
            </a:r>
            <a:r>
              <a:rPr lang="en-US" altLang="zh-CN" dirty="0"/>
              <a:t>only</a:t>
            </a:r>
            <a:r>
              <a:rPr lang="zh-CN" altLang="en-US" dirty="0"/>
              <a:t> </a:t>
            </a:r>
            <a:r>
              <a:rPr lang="en-US" altLang="zh-CN" dirty="0"/>
              <a:t>one-way</a:t>
            </a:r>
            <a:r>
              <a:rPr lang="zh-CN" altLang="en-US" dirty="0"/>
              <a:t> </a:t>
            </a:r>
            <a:r>
              <a:rPr lang="en-US" altLang="zh-CN" dirty="0"/>
              <a:t>encoding</a:t>
            </a:r>
          </a:p>
          <a:p>
            <a:pPr lvl="1"/>
            <a:r>
              <a:rPr lang="en-US" altLang="zh-CN" dirty="0"/>
              <a:t>Vector</a:t>
            </a:r>
            <a:r>
              <a:rPr lang="zh-CN" altLang="en-US" dirty="0"/>
              <a:t> </a:t>
            </a:r>
            <a:r>
              <a:rPr lang="en-US" altLang="zh-CN" dirty="0"/>
              <a:t>clocks</a:t>
            </a:r>
            <a:r>
              <a:rPr lang="zh-CN" altLang="en-US" dirty="0"/>
              <a:t> </a:t>
            </a:r>
            <a:r>
              <a:rPr lang="en-US" altLang="zh-CN" dirty="0"/>
              <a:t>provide</a:t>
            </a:r>
            <a:r>
              <a:rPr lang="zh-CN" altLang="en-US" dirty="0"/>
              <a:t> </a:t>
            </a:r>
            <a:r>
              <a:rPr lang="en-US" altLang="zh-CN" dirty="0"/>
              <a:t>exact</a:t>
            </a:r>
            <a:r>
              <a:rPr lang="zh-CN" altLang="en-US" dirty="0"/>
              <a:t> </a:t>
            </a:r>
            <a:r>
              <a:rPr lang="en-US" altLang="zh-CN" dirty="0"/>
              <a:t>causality</a:t>
            </a:r>
            <a:r>
              <a:rPr lang="zh-CN" altLang="en-US" dirty="0"/>
              <a:t> </a:t>
            </a:r>
            <a:r>
              <a:rPr lang="en-US" altLang="zh-CN" dirty="0"/>
              <a:t>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847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189B7-068A-1E46-8D9D-76294B778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Announcement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75826-3BBE-9142-BD7E-B0A8809D7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HW2</a:t>
            </a:r>
            <a:r>
              <a:rPr lang="zh-CN" altLang="en-US" dirty="0"/>
              <a:t> </a:t>
            </a:r>
            <a:r>
              <a:rPr lang="en-US" altLang="zh-CN" dirty="0"/>
              <a:t>due</a:t>
            </a:r>
            <a:r>
              <a:rPr lang="zh-CN" altLang="en-US" dirty="0"/>
              <a:t> </a:t>
            </a:r>
            <a:r>
              <a:rPr lang="en-US" altLang="zh-CN" dirty="0"/>
              <a:t>next</a:t>
            </a:r>
            <a:r>
              <a:rPr lang="zh-CN" altLang="en-US" dirty="0"/>
              <a:t> </a:t>
            </a:r>
            <a:r>
              <a:rPr lang="en-US" altLang="zh-CN" dirty="0"/>
              <a:t>week</a:t>
            </a:r>
          </a:p>
          <a:p>
            <a:endParaRPr lang="en-US" dirty="0"/>
          </a:p>
          <a:p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trouble</a:t>
            </a:r>
            <a:r>
              <a:rPr lang="zh-CN" altLang="en-US" dirty="0"/>
              <a:t> </a:t>
            </a:r>
            <a:r>
              <a:rPr lang="en-US" altLang="zh-CN" dirty="0"/>
              <a:t>programming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haven’t</a:t>
            </a:r>
            <a:r>
              <a:rPr lang="zh-CN" altLang="en-US" dirty="0"/>
              <a:t> </a:t>
            </a:r>
            <a:r>
              <a:rPr lang="en-US" altLang="zh-CN" dirty="0"/>
              <a:t>formed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team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project,</a:t>
            </a:r>
            <a:r>
              <a:rPr lang="zh-CN" altLang="en-US" dirty="0"/>
              <a:t> </a:t>
            </a:r>
            <a:r>
              <a:rPr lang="en-US" altLang="zh-CN" dirty="0"/>
              <a:t>please</a:t>
            </a:r>
            <a:r>
              <a:rPr lang="zh-CN" altLang="en-US" dirty="0"/>
              <a:t> </a:t>
            </a:r>
            <a:r>
              <a:rPr lang="en-US" altLang="zh-CN" dirty="0"/>
              <a:t>let</a:t>
            </a:r>
            <a:r>
              <a:rPr lang="zh-CN" altLang="en-US" dirty="0"/>
              <a:t> </a:t>
            </a:r>
            <a:r>
              <a:rPr lang="en-US" altLang="zh-CN" dirty="0"/>
              <a:t>me</a:t>
            </a:r>
            <a:r>
              <a:rPr lang="zh-CN" altLang="en-US" dirty="0"/>
              <a:t> </a:t>
            </a:r>
            <a:r>
              <a:rPr lang="en-US" altLang="zh-CN" dirty="0"/>
              <a:t>know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end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week.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dirty="0"/>
          </a:p>
          <a:p>
            <a:r>
              <a:rPr lang="en-US" altLang="zh-CN" dirty="0"/>
              <a:t>Late</a:t>
            </a:r>
            <a:r>
              <a:rPr lang="zh-CN" altLang="en-US" dirty="0"/>
              <a:t> </a:t>
            </a:r>
            <a:r>
              <a:rPr lang="en-US" altLang="zh-CN" dirty="0"/>
              <a:t>submissions</a:t>
            </a:r>
            <a:r>
              <a:rPr lang="zh-CN" altLang="en-US" dirty="0"/>
              <a:t> </a:t>
            </a:r>
            <a:r>
              <a:rPr lang="en-US" altLang="zh-CN" dirty="0"/>
              <a:t>(for</a:t>
            </a:r>
            <a:r>
              <a:rPr lang="zh-CN" altLang="en-US" dirty="0"/>
              <a:t> </a:t>
            </a:r>
            <a:r>
              <a:rPr lang="en-US" altLang="zh-CN" dirty="0"/>
              <a:t>both</a:t>
            </a:r>
            <a:r>
              <a:rPr lang="zh-CN" altLang="en-US" dirty="0"/>
              <a:t> </a:t>
            </a:r>
            <a:r>
              <a:rPr lang="en-US" altLang="zh-CN" dirty="0"/>
              <a:t>homework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project)</a:t>
            </a:r>
          </a:p>
          <a:p>
            <a:pPr lvl="1"/>
            <a:r>
              <a:rPr lang="en-US" altLang="zh-CN" dirty="0"/>
              <a:t>Within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day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once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student</a:t>
            </a:r>
          </a:p>
          <a:p>
            <a:pPr lvl="1"/>
            <a:r>
              <a:rPr lang="en-US" altLang="zh-CN" dirty="0"/>
              <a:t>After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graded</a:t>
            </a:r>
          </a:p>
        </p:txBody>
      </p:sp>
    </p:spTree>
    <p:extLst>
      <p:ext uri="{BB962C8B-B14F-4D97-AF65-F5344CB8AC3E}">
        <p14:creationId xmlns:p14="http://schemas.microsoft.com/office/powerpoint/2010/main" val="358718505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902E7-08C0-2B46-926E-D8C963339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Logical</a:t>
            </a:r>
            <a:r>
              <a:rPr lang="zh-CN" altLang="en-US" dirty="0"/>
              <a:t> </a:t>
            </a:r>
            <a:r>
              <a:rPr lang="en-US" altLang="zh-CN" dirty="0"/>
              <a:t>Clocks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Real</a:t>
            </a:r>
            <a:r>
              <a:rPr lang="zh-CN" altLang="en-US" dirty="0"/>
              <a:t> </a:t>
            </a:r>
            <a:r>
              <a:rPr lang="en-US" altLang="zh-CN" dirty="0"/>
              <a:t>Systems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51930-C162-8544-B9BA-3197872EA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42052" cy="4351338"/>
          </a:xfrm>
        </p:spPr>
        <p:txBody>
          <a:bodyPr/>
          <a:lstStyle/>
          <a:p>
            <a:r>
              <a:rPr lang="en-US" altLang="zh-CN" dirty="0"/>
              <a:t>Amazon</a:t>
            </a:r>
            <a:r>
              <a:rPr lang="zh-CN" altLang="en-US" dirty="0"/>
              <a:t> </a:t>
            </a:r>
            <a:r>
              <a:rPr lang="en-US" altLang="zh-CN" dirty="0"/>
              <a:t>Dynamo</a:t>
            </a:r>
          </a:p>
          <a:p>
            <a:pPr lvl="1"/>
            <a:r>
              <a:rPr lang="en-US" altLang="zh-CN" dirty="0"/>
              <a:t>Highly</a:t>
            </a:r>
            <a:r>
              <a:rPr lang="zh-CN" altLang="en-US" dirty="0"/>
              <a:t> </a:t>
            </a:r>
            <a:r>
              <a:rPr lang="en-US" altLang="zh-CN" dirty="0"/>
              <a:t>available</a:t>
            </a:r>
            <a:r>
              <a:rPr lang="zh-CN" altLang="en-US" dirty="0"/>
              <a:t> </a:t>
            </a:r>
            <a:r>
              <a:rPr lang="en-US" altLang="zh-CN" dirty="0"/>
              <a:t>key-value</a:t>
            </a:r>
            <a:r>
              <a:rPr lang="zh-CN" altLang="en-US" dirty="0"/>
              <a:t> </a:t>
            </a:r>
            <a:r>
              <a:rPr lang="en-US" altLang="zh-CN" dirty="0"/>
              <a:t>store</a:t>
            </a:r>
          </a:p>
          <a:p>
            <a:pPr lvl="1"/>
            <a:r>
              <a:rPr lang="en-US" altLang="zh-CN" dirty="0"/>
              <a:t>Serverless</a:t>
            </a:r>
            <a:r>
              <a:rPr lang="zh-CN" altLang="en-US" dirty="0"/>
              <a:t> </a:t>
            </a:r>
            <a:r>
              <a:rPr lang="en-US" altLang="zh-CN" dirty="0"/>
              <a:t>web</a:t>
            </a:r>
            <a:r>
              <a:rPr lang="zh-CN" altLang="en-US" dirty="0"/>
              <a:t> </a:t>
            </a:r>
            <a:r>
              <a:rPr lang="en-US" altLang="zh-CN" dirty="0"/>
              <a:t>app</a:t>
            </a:r>
          </a:p>
          <a:p>
            <a:pPr lvl="1"/>
            <a:r>
              <a:rPr lang="en-US" altLang="zh-CN" dirty="0"/>
              <a:t>Mobile,</a:t>
            </a:r>
            <a:r>
              <a:rPr lang="zh-CN" altLang="en-US" dirty="0"/>
              <a:t> </a:t>
            </a:r>
            <a:r>
              <a:rPr lang="en-US" altLang="zh-CN" dirty="0"/>
              <a:t>IoT…</a:t>
            </a:r>
          </a:p>
          <a:p>
            <a:pPr lvl="1"/>
            <a:r>
              <a:rPr lang="en-US" altLang="zh-CN" dirty="0"/>
              <a:t>Uses</a:t>
            </a:r>
            <a:r>
              <a:rPr lang="zh-CN" altLang="en-US" dirty="0"/>
              <a:t> </a:t>
            </a:r>
            <a:r>
              <a:rPr lang="en-US" altLang="zh-CN" dirty="0"/>
              <a:t>vector</a:t>
            </a:r>
            <a:r>
              <a:rPr lang="zh-CN" altLang="en-US" dirty="0"/>
              <a:t> </a:t>
            </a:r>
            <a:r>
              <a:rPr lang="en-US" altLang="zh-CN" dirty="0"/>
              <a:t>clocks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capture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causality</a:t>
            </a:r>
            <a:r>
              <a:rPr lang="zh-CN" altLang="en-US" dirty="0"/>
              <a:t> </a:t>
            </a:r>
            <a:r>
              <a:rPr lang="en-US" altLang="zh-CN" dirty="0"/>
              <a:t>between</a:t>
            </a:r>
            <a:r>
              <a:rPr lang="zh-CN" altLang="en-US" dirty="0"/>
              <a:t> </a:t>
            </a:r>
            <a:r>
              <a:rPr lang="en-US" altLang="zh-CN" dirty="0"/>
              <a:t>different</a:t>
            </a:r>
            <a:r>
              <a:rPr lang="zh-CN" altLang="en-US" dirty="0"/>
              <a:t> </a:t>
            </a:r>
            <a:r>
              <a:rPr lang="en-US" altLang="zh-CN" dirty="0"/>
              <a:t>versions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same</a:t>
            </a:r>
            <a:r>
              <a:rPr lang="zh-CN" altLang="en-US" dirty="0"/>
              <a:t> </a:t>
            </a:r>
            <a:r>
              <a:rPr lang="en-US" altLang="zh-CN" dirty="0"/>
              <a:t>object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EFCBC2-083C-424A-B8C7-D477853B4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4491" y="2548568"/>
            <a:ext cx="5275826" cy="403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78226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D116F-A77E-7645-BB4B-FA98DB126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Amazon</a:t>
            </a:r>
            <a:r>
              <a:rPr lang="zh-CN" altLang="en-US" dirty="0"/>
              <a:t> </a:t>
            </a:r>
            <a:r>
              <a:rPr lang="en-US" altLang="zh-CN" dirty="0"/>
              <a:t>Dynamo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195D056-779C-2442-B259-FFB6B99380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0275" y="610394"/>
            <a:ext cx="5540286" cy="5738154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A22BD0-3EE9-D64C-A9B3-3B9657D6F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115" y="2091486"/>
            <a:ext cx="4826245" cy="385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3531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3652C-FE0A-9A4A-A863-76AF87608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Amazon</a:t>
            </a:r>
            <a:r>
              <a:rPr lang="zh-CN" altLang="en-US" dirty="0"/>
              <a:t> </a:t>
            </a:r>
            <a:r>
              <a:rPr lang="en-US" altLang="zh-CN" dirty="0"/>
              <a:t>Dynamo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49D84-D52C-A04C-88D5-806C264D2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88280" cy="4351338"/>
          </a:xfrm>
        </p:spPr>
        <p:txBody>
          <a:bodyPr/>
          <a:lstStyle/>
          <a:p>
            <a:r>
              <a:rPr lang="en-US" altLang="zh-CN" dirty="0"/>
              <a:t>Nodes/servers: </a:t>
            </a:r>
            <a:r>
              <a:rPr lang="en-US" altLang="zh-CN" dirty="0" err="1"/>
              <a:t>Sx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 err="1"/>
              <a:t>Sy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 err="1"/>
              <a:t>Sz</a:t>
            </a:r>
            <a:endParaRPr lang="en-US" altLang="zh-CN" dirty="0"/>
          </a:p>
          <a:p>
            <a:r>
              <a:rPr lang="en-US" altLang="zh-CN" dirty="0"/>
              <a:t>Objects/Client</a:t>
            </a:r>
            <a:r>
              <a:rPr lang="zh-CN" altLang="en-US" dirty="0"/>
              <a:t> </a:t>
            </a:r>
            <a:r>
              <a:rPr lang="en-US" altLang="zh-CN" dirty="0"/>
              <a:t>requests:</a:t>
            </a:r>
            <a:r>
              <a:rPr lang="zh-CN" altLang="en-US" dirty="0"/>
              <a:t> </a:t>
            </a:r>
            <a:r>
              <a:rPr lang="en-US" altLang="zh-CN" dirty="0"/>
              <a:t>D1</a:t>
            </a:r>
            <a:r>
              <a:rPr lang="zh-CN" altLang="en-US" dirty="0"/>
              <a:t> </a:t>
            </a:r>
            <a:r>
              <a:rPr lang="en-US" altLang="zh-CN" dirty="0"/>
              <a:t>D2…</a:t>
            </a:r>
          </a:p>
          <a:p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vector</a:t>
            </a:r>
            <a:r>
              <a:rPr lang="zh-CN" altLang="en-US" dirty="0"/>
              <a:t> </a:t>
            </a:r>
            <a:r>
              <a:rPr lang="en-US" altLang="zh-CN" dirty="0"/>
              <a:t>clock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detect</a:t>
            </a:r>
            <a:r>
              <a:rPr lang="zh-CN" altLang="en-US" dirty="0"/>
              <a:t> </a:t>
            </a:r>
            <a:r>
              <a:rPr lang="en-US" altLang="zh-CN" dirty="0"/>
              <a:t>concurrency</a:t>
            </a:r>
            <a:r>
              <a:rPr lang="zh-CN" altLang="en-US" dirty="0"/>
              <a:t>  </a:t>
            </a:r>
            <a:r>
              <a:rPr lang="en-US" altLang="zh-CN" dirty="0"/>
              <a:t>(D3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D4)</a:t>
            </a:r>
          </a:p>
          <a:p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exactly</a:t>
            </a:r>
            <a:r>
              <a:rPr lang="zh-CN" altLang="en-US" dirty="0"/>
              <a:t> </a:t>
            </a:r>
            <a:r>
              <a:rPr lang="en-US" altLang="zh-CN" dirty="0"/>
              <a:t>vectors,</a:t>
            </a:r>
            <a:r>
              <a:rPr lang="zh-CN" altLang="en-US" dirty="0"/>
              <a:t> </a:t>
            </a:r>
            <a:r>
              <a:rPr lang="en-US" altLang="zh-CN" dirty="0"/>
              <a:t>but</a:t>
            </a:r>
            <a:r>
              <a:rPr lang="zh-CN" altLang="en-US" dirty="0"/>
              <a:t> </a:t>
            </a:r>
            <a:r>
              <a:rPr lang="en-US" altLang="zh-CN" dirty="0"/>
              <a:t>only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timestamps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nodes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every</a:t>
            </a:r>
            <a:r>
              <a:rPr lang="zh-CN" altLang="en-US" dirty="0"/>
              <a:t> </a:t>
            </a:r>
            <a:r>
              <a:rPr lang="en-US" altLang="zh-CN" dirty="0"/>
              <a:t>written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included.</a:t>
            </a:r>
            <a:r>
              <a:rPr lang="zh-CN" altLang="en-US" dirty="0"/>
              <a:t>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94B21B-8F33-F94A-BCC4-420E3E52C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1068" y="966652"/>
            <a:ext cx="4402732" cy="481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139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7A9A9-B8C7-AA48-91C9-0DC75C3C1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Other</a:t>
            </a:r>
            <a:r>
              <a:rPr lang="zh-CN" altLang="en-US" dirty="0"/>
              <a:t> </a:t>
            </a:r>
            <a:r>
              <a:rPr lang="en-US" altLang="zh-CN" dirty="0"/>
              <a:t>examples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using</a:t>
            </a:r>
            <a:r>
              <a:rPr lang="zh-CN" altLang="en-US" dirty="0"/>
              <a:t> </a:t>
            </a:r>
            <a:r>
              <a:rPr lang="en-US" altLang="zh-CN" dirty="0"/>
              <a:t>vector</a:t>
            </a:r>
            <a:r>
              <a:rPr lang="zh-CN" altLang="en-US" dirty="0"/>
              <a:t> </a:t>
            </a:r>
            <a:r>
              <a:rPr lang="en-US" altLang="zh-CN" dirty="0"/>
              <a:t>clock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49AFD-94AD-FF4F-B566-CBF0B7CDE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Variants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Dynamo</a:t>
            </a:r>
          </a:p>
          <a:p>
            <a:pPr lvl="1"/>
            <a:r>
              <a:rPr lang="en-US" altLang="zh-CN" dirty="0" err="1"/>
              <a:t>Riak</a:t>
            </a:r>
            <a:endParaRPr lang="en-US" altLang="zh-CN" dirty="0"/>
          </a:p>
          <a:p>
            <a:pPr lvl="1"/>
            <a:r>
              <a:rPr lang="en-US" altLang="zh-CN" dirty="0"/>
              <a:t>Voldemort</a:t>
            </a:r>
          </a:p>
          <a:p>
            <a:r>
              <a:rPr lang="en-US" altLang="zh-CN" dirty="0"/>
              <a:t>Bayou</a:t>
            </a:r>
          </a:p>
          <a:p>
            <a:pPr lvl="1"/>
            <a:r>
              <a:rPr lang="en-US" altLang="zh-CN" dirty="0"/>
              <a:t>Weakly</a:t>
            </a:r>
            <a:r>
              <a:rPr lang="zh-CN" altLang="en-US" dirty="0"/>
              <a:t> </a:t>
            </a:r>
            <a:r>
              <a:rPr lang="en-US" altLang="zh-CN" dirty="0"/>
              <a:t>consistent,</a:t>
            </a:r>
            <a:r>
              <a:rPr lang="zh-CN" altLang="en-US" dirty="0"/>
              <a:t> </a:t>
            </a:r>
            <a:r>
              <a:rPr lang="en-US" altLang="zh-CN" dirty="0"/>
              <a:t>replicated</a:t>
            </a:r>
            <a:r>
              <a:rPr lang="zh-CN" altLang="en-US" dirty="0"/>
              <a:t> </a:t>
            </a:r>
            <a:r>
              <a:rPr lang="en-US" altLang="zh-CN" dirty="0"/>
              <a:t>storage</a:t>
            </a:r>
            <a:r>
              <a:rPr lang="zh-CN" altLang="en-US" dirty="0"/>
              <a:t> </a:t>
            </a:r>
            <a:r>
              <a:rPr lang="en-US" altLang="zh-CN" dirty="0"/>
              <a:t>system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C6D3B0-31E6-C443-9381-6ACB47AC0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331" y="1332928"/>
            <a:ext cx="4445726" cy="22821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CD0E07-1CE5-9C4A-BCDD-06365159E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0331" y="3736919"/>
            <a:ext cx="4441236" cy="273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16973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08CED-1361-CE4A-9B50-44A8578AB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Mutual</a:t>
            </a:r>
            <a:r>
              <a:rPr lang="zh-CN" altLang="en-US" dirty="0"/>
              <a:t> </a:t>
            </a:r>
            <a:r>
              <a:rPr lang="en-US" altLang="zh-CN" dirty="0"/>
              <a:t>Exclusion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7AC18-07AE-3741-9547-844C6E023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word of warning: </a:t>
            </a:r>
          </a:p>
          <a:p>
            <a:pPr lvl="1"/>
            <a:r>
              <a:rPr lang="en-US" dirty="0"/>
              <a:t>None of the algorithms is perfect, all have tradeoffs </a:t>
            </a:r>
          </a:p>
          <a:p>
            <a:pPr lvl="1"/>
            <a:r>
              <a:rPr lang="en-US" dirty="0"/>
              <a:t>So, don’t expect a natural progression to some “great” algorithm </a:t>
            </a:r>
          </a:p>
          <a:p>
            <a:pPr lvl="1"/>
            <a:r>
              <a:rPr lang="en-US" dirty="0"/>
              <a:t>The goal is to understand several algorithms, so you get used to the idea of distributed algorithms, logical clocks, voting, etc. </a:t>
            </a:r>
          </a:p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look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few</a:t>
            </a:r>
            <a:r>
              <a:rPr lang="zh-CN" altLang="en-US" dirty="0"/>
              <a:t> </a:t>
            </a:r>
            <a:r>
              <a:rPr lang="en-US" altLang="zh-CN" dirty="0"/>
              <a:t>today</a:t>
            </a:r>
          </a:p>
          <a:p>
            <a:pPr lvl="1"/>
            <a:r>
              <a:rPr lang="en-US" altLang="zh-CN" dirty="0"/>
              <a:t>Centralized</a:t>
            </a:r>
            <a:r>
              <a:rPr lang="zh-CN" altLang="en-US" dirty="0"/>
              <a:t> </a:t>
            </a:r>
            <a:r>
              <a:rPr lang="en-US" altLang="zh-CN" dirty="0"/>
              <a:t>algorithm</a:t>
            </a:r>
          </a:p>
          <a:p>
            <a:pPr lvl="1"/>
            <a:r>
              <a:rPr lang="en-US" altLang="zh-CN" dirty="0"/>
              <a:t>Token</a:t>
            </a:r>
            <a:r>
              <a:rPr lang="zh-CN" altLang="en-US" dirty="0"/>
              <a:t> </a:t>
            </a:r>
            <a:r>
              <a:rPr lang="en-US" altLang="zh-CN" dirty="0"/>
              <a:t>algorithm</a:t>
            </a:r>
          </a:p>
          <a:p>
            <a:pPr lvl="1"/>
            <a:r>
              <a:rPr lang="en-US" altLang="zh-CN" dirty="0"/>
              <a:t>Distributed</a:t>
            </a:r>
            <a:r>
              <a:rPr lang="zh-CN" altLang="en-US" dirty="0"/>
              <a:t> </a:t>
            </a:r>
            <a:r>
              <a:rPr lang="en-US" altLang="zh-CN" dirty="0"/>
              <a:t>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6727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DBDF-D08D-AC4F-ABBE-1746E97BD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Distributed</a:t>
            </a:r>
            <a:r>
              <a:rPr lang="zh-CN" altLang="en-US" dirty="0"/>
              <a:t> </a:t>
            </a:r>
            <a:r>
              <a:rPr lang="en-US" altLang="zh-CN" dirty="0"/>
              <a:t>Mutual</a:t>
            </a:r>
            <a:r>
              <a:rPr lang="zh-CN" altLang="en-US" dirty="0"/>
              <a:t> </a:t>
            </a:r>
            <a:r>
              <a:rPr lang="en-US" altLang="zh-CN" dirty="0"/>
              <a:t>Exclusion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03136-6621-0348-A01F-152B1DDE4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Maintain mutual exclusion among n distributed processes </a:t>
            </a:r>
          </a:p>
          <a:p>
            <a:pPr lvl="1"/>
            <a:r>
              <a:rPr lang="en-US" dirty="0"/>
              <a:t>Terminology: use process/processor/machine/server/node to denote the processing unit in a distributed system </a:t>
            </a:r>
          </a:p>
          <a:p>
            <a:r>
              <a:rPr lang="en-US" dirty="0"/>
              <a:t>Model: Each process executes loop of form: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B39FC9-5CEE-F94F-9ABA-1CA4D8A86374}"/>
              </a:ext>
            </a:extLst>
          </p:cNvPr>
          <p:cNvSpPr txBox="1"/>
          <p:nvPr/>
        </p:nvSpPr>
        <p:spPr>
          <a:xfrm>
            <a:off x="3739793" y="3729519"/>
            <a:ext cx="34156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While</a:t>
            </a:r>
            <a:r>
              <a:rPr lang="zh-CN" altLang="en-US" dirty="0"/>
              <a:t> </a:t>
            </a:r>
            <a:r>
              <a:rPr lang="en-US" altLang="zh-CN" dirty="0"/>
              <a:t>true:</a:t>
            </a:r>
          </a:p>
          <a:p>
            <a:r>
              <a:rPr lang="en-US" dirty="0"/>
              <a:t>	</a:t>
            </a:r>
            <a:r>
              <a:rPr lang="en-US" altLang="zh-CN" dirty="0"/>
              <a:t>Perform</a:t>
            </a:r>
            <a:r>
              <a:rPr lang="zh-CN" altLang="en-US" dirty="0"/>
              <a:t> </a:t>
            </a:r>
            <a:r>
              <a:rPr lang="en-US" altLang="zh-CN" dirty="0"/>
              <a:t>local</a:t>
            </a:r>
            <a:r>
              <a:rPr lang="zh-CN" altLang="en-US" dirty="0"/>
              <a:t> </a:t>
            </a:r>
            <a:r>
              <a:rPr lang="en-US" altLang="zh-CN" dirty="0"/>
              <a:t>operations</a:t>
            </a:r>
          </a:p>
          <a:p>
            <a:r>
              <a:rPr lang="en-US" dirty="0"/>
              <a:t>	</a:t>
            </a:r>
            <a:r>
              <a:rPr lang="en-US" altLang="zh-CN" dirty="0"/>
              <a:t>Acquire()</a:t>
            </a:r>
          </a:p>
          <a:p>
            <a:r>
              <a:rPr lang="en-US" dirty="0"/>
              <a:t>	</a:t>
            </a:r>
            <a:r>
              <a:rPr lang="zh-CN" altLang="en-US" dirty="0"/>
              <a:t>   </a:t>
            </a:r>
            <a:r>
              <a:rPr lang="en-US" altLang="zh-CN" dirty="0"/>
              <a:t>Execute</a:t>
            </a:r>
            <a:r>
              <a:rPr lang="zh-CN" altLang="en-US" dirty="0"/>
              <a:t> </a:t>
            </a:r>
            <a:r>
              <a:rPr lang="en-US" altLang="zh-CN" dirty="0"/>
              <a:t>critical</a:t>
            </a:r>
            <a:r>
              <a:rPr lang="zh-CN" altLang="en-US" dirty="0"/>
              <a:t> </a:t>
            </a:r>
            <a:r>
              <a:rPr lang="en-US" altLang="zh-CN" dirty="0"/>
              <a:t>section</a:t>
            </a:r>
          </a:p>
          <a:p>
            <a:r>
              <a:rPr lang="en-US" dirty="0"/>
              <a:t>	</a:t>
            </a:r>
            <a:r>
              <a:rPr lang="en-US" altLang="zh-CN" dirty="0"/>
              <a:t>Release()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04804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05D9D-E144-6A49-B071-93FF1552E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Distributed</a:t>
            </a:r>
            <a:r>
              <a:rPr lang="zh-CN" altLang="en-US" dirty="0"/>
              <a:t> </a:t>
            </a:r>
            <a:r>
              <a:rPr lang="en-US" altLang="zh-CN" dirty="0"/>
              <a:t>Mutual</a:t>
            </a:r>
            <a:r>
              <a:rPr lang="zh-CN" altLang="en-US" dirty="0"/>
              <a:t> </a:t>
            </a:r>
            <a:r>
              <a:rPr lang="en-US" altLang="zh-CN" dirty="0"/>
              <a:t>Exclusion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12E08-C7AC-454D-8AAD-EDF0F6FEB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During critical section, process interacts with remote processes or directly with shared resource </a:t>
            </a:r>
          </a:p>
          <a:p>
            <a:r>
              <a:rPr lang="en-US" dirty="0"/>
              <a:t>Example: send a message to a shared file server asking it to write something to a file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C8A7D0-0B13-A742-B93F-863569FDB29E}"/>
              </a:ext>
            </a:extLst>
          </p:cNvPr>
          <p:cNvSpPr txBox="1"/>
          <p:nvPr/>
        </p:nvSpPr>
        <p:spPr>
          <a:xfrm>
            <a:off x="3739793" y="3729519"/>
            <a:ext cx="34156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While</a:t>
            </a:r>
            <a:r>
              <a:rPr lang="zh-CN" altLang="en-US" dirty="0"/>
              <a:t> </a:t>
            </a:r>
            <a:r>
              <a:rPr lang="en-US" altLang="zh-CN" dirty="0"/>
              <a:t>true:</a:t>
            </a:r>
          </a:p>
          <a:p>
            <a:r>
              <a:rPr lang="en-US" dirty="0"/>
              <a:t>	</a:t>
            </a:r>
            <a:r>
              <a:rPr lang="en-US" altLang="zh-CN" dirty="0"/>
              <a:t>Perform</a:t>
            </a:r>
            <a:r>
              <a:rPr lang="zh-CN" altLang="en-US" dirty="0"/>
              <a:t> </a:t>
            </a:r>
            <a:r>
              <a:rPr lang="en-US" altLang="zh-CN" dirty="0"/>
              <a:t>local</a:t>
            </a:r>
            <a:r>
              <a:rPr lang="zh-CN" altLang="en-US" dirty="0"/>
              <a:t> </a:t>
            </a:r>
            <a:r>
              <a:rPr lang="en-US" altLang="zh-CN" dirty="0"/>
              <a:t>operations</a:t>
            </a:r>
          </a:p>
          <a:p>
            <a:r>
              <a:rPr lang="en-US" dirty="0"/>
              <a:t>	</a:t>
            </a:r>
            <a:r>
              <a:rPr lang="en-US" altLang="zh-CN" dirty="0"/>
              <a:t>Acquire()</a:t>
            </a:r>
          </a:p>
          <a:p>
            <a:r>
              <a:rPr lang="en-US" dirty="0"/>
              <a:t>	</a:t>
            </a:r>
            <a:r>
              <a:rPr lang="zh-CN" altLang="en-US" dirty="0"/>
              <a:t>   </a:t>
            </a:r>
            <a:r>
              <a:rPr lang="en-US" altLang="zh-CN" dirty="0"/>
              <a:t>Execute</a:t>
            </a:r>
            <a:r>
              <a:rPr lang="zh-CN" altLang="en-US" dirty="0"/>
              <a:t> </a:t>
            </a:r>
            <a:r>
              <a:rPr lang="en-US" altLang="zh-CN" dirty="0"/>
              <a:t>critical</a:t>
            </a:r>
            <a:r>
              <a:rPr lang="zh-CN" altLang="en-US" dirty="0"/>
              <a:t> </a:t>
            </a:r>
            <a:r>
              <a:rPr lang="en-US" altLang="zh-CN" dirty="0"/>
              <a:t>section</a:t>
            </a:r>
          </a:p>
          <a:p>
            <a:r>
              <a:rPr lang="en-US" dirty="0"/>
              <a:t>	</a:t>
            </a:r>
            <a:r>
              <a:rPr lang="en-US" altLang="zh-CN" dirty="0"/>
              <a:t>Release()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623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8E723-6BFF-0549-8324-D227E5BF0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Distributed Mutual Exclusion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98244-4F71-E642-A0D3-81A96D8DF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Much like regular mutual exclusion </a:t>
            </a:r>
          </a:p>
          <a:p>
            <a:pPr lvl="1"/>
            <a:r>
              <a:rPr lang="en-US" dirty="0"/>
              <a:t>Safety: at most one process holds the lock at any time </a:t>
            </a:r>
          </a:p>
          <a:p>
            <a:pPr lvl="1"/>
            <a:r>
              <a:rPr lang="en-US" dirty="0"/>
              <a:t>Liveness: progress (if no one holds the lock, a processor requesting it will get it)</a:t>
            </a:r>
          </a:p>
          <a:p>
            <a:pPr lvl="1"/>
            <a:r>
              <a:rPr lang="en-US" dirty="0"/>
              <a:t>Fairness: bounded wait and in-order </a:t>
            </a:r>
            <a:r>
              <a:rPr lang="en-US" altLang="zh-CN" dirty="0"/>
              <a:t>(logical</a:t>
            </a:r>
            <a:r>
              <a:rPr lang="zh-CN" altLang="en-US" dirty="0"/>
              <a:t> </a:t>
            </a:r>
            <a:r>
              <a:rPr lang="en-US" altLang="zh-CN" dirty="0"/>
              <a:t>time)</a:t>
            </a:r>
          </a:p>
          <a:p>
            <a:r>
              <a:rPr lang="en-US" dirty="0"/>
              <a:t>Other goals: </a:t>
            </a:r>
          </a:p>
          <a:p>
            <a:pPr lvl="1"/>
            <a:r>
              <a:rPr lang="en-US" dirty="0"/>
              <a:t>Minimize message traffic </a:t>
            </a:r>
          </a:p>
          <a:p>
            <a:pPr lvl="1"/>
            <a:r>
              <a:rPr lang="en-US" dirty="0"/>
              <a:t>Minimize synchronization delay </a:t>
            </a:r>
          </a:p>
          <a:p>
            <a:pPr lvl="1"/>
            <a:r>
              <a:rPr lang="en-US" dirty="0"/>
              <a:t>Switch quickly between processes waiting for lock </a:t>
            </a:r>
          </a:p>
          <a:p>
            <a:pPr lvl="1"/>
            <a:r>
              <a:rPr lang="en-US" dirty="0"/>
              <a:t>i.e., if no one has the lock and you ask for it, you should quickly get it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7121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D3270-B80B-9345-B719-DD39A121C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Mutual Exclusion Is Different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378D7-3AEB-F142-B798-AE7310561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Regular mutual exclusion solved using shared state </a:t>
            </a:r>
          </a:p>
          <a:p>
            <a:r>
              <a:rPr lang="en-US" dirty="0"/>
              <a:t>E.g., atomic test-and-set of shared variable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 solve distributed mutual exclusion with message passing </a:t>
            </a:r>
          </a:p>
          <a:p>
            <a:endParaRPr lang="en-US" dirty="0"/>
          </a:p>
          <a:p>
            <a:r>
              <a:rPr lang="en-US" altLang="zh-CN" dirty="0"/>
              <a:t>Assumptions</a:t>
            </a:r>
          </a:p>
          <a:p>
            <a:pPr lvl="1"/>
            <a:r>
              <a:rPr lang="en-US" dirty="0"/>
              <a:t>The network is reliable (all messages sent get to their destinations at some point in time)</a:t>
            </a:r>
          </a:p>
          <a:p>
            <a:pPr lvl="1"/>
            <a:r>
              <a:rPr lang="en-US" dirty="0"/>
              <a:t>Network is asynchronous (messages may take long time) </a:t>
            </a:r>
          </a:p>
          <a:p>
            <a:pPr lvl="1"/>
            <a:r>
              <a:rPr lang="en-US" dirty="0"/>
              <a:t>Processes may fail at any time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93192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9749D-DE1D-6647-9294-0B38A7AF6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Mutual Exclusion Protocols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D55D7-73C7-B54D-B44E-6D1F1DB22A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ideas: </a:t>
            </a:r>
          </a:p>
          <a:p>
            <a:pPr lvl="1"/>
            <a:r>
              <a:rPr lang="en-US" dirty="0"/>
              <a:t>Before entering critical section, processor must get permission from other processors </a:t>
            </a:r>
          </a:p>
          <a:p>
            <a:pPr lvl="1"/>
            <a:r>
              <a:rPr lang="en-US" dirty="0"/>
              <a:t>When exiting critical section, processor must let the others know that he’s finished </a:t>
            </a:r>
          </a:p>
          <a:p>
            <a:pPr lvl="1"/>
            <a:r>
              <a:rPr lang="en-US" dirty="0"/>
              <a:t>For fairness, processors allow other processors who have asked for permission earlier than them to proceed </a:t>
            </a:r>
          </a:p>
          <a:p>
            <a:r>
              <a:rPr lang="en-US" dirty="0"/>
              <a:t>We’ll give examples of </a:t>
            </a:r>
            <a:r>
              <a:rPr lang="en-US" altLang="zh-CN" dirty="0"/>
              <a:t>four</a:t>
            </a:r>
            <a:r>
              <a:rPr lang="en-US" dirty="0"/>
              <a:t> such protocols</a:t>
            </a:r>
          </a:p>
          <a:p>
            <a:pPr lvl="1"/>
            <a:r>
              <a:rPr lang="en-US" dirty="0"/>
              <a:t>We’ll compare them from a liveness, message overhead, synchronization delay perspective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579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184989"/>
            <a:ext cx="10515600" cy="2991974"/>
          </a:xfrm>
        </p:spPr>
        <p:txBody>
          <a:bodyPr>
            <a:normAutofit/>
          </a:bodyPr>
          <a:lstStyle/>
          <a:p>
            <a:r>
              <a:rPr lang="en-US" dirty="0"/>
              <a:t>Q1. </a:t>
            </a:r>
          </a:p>
          <a:p>
            <a:r>
              <a:rPr lang="en-US" dirty="0"/>
              <a:t>The key difference is how </a:t>
            </a:r>
            <a:r>
              <a:rPr lang="en-US" altLang="zh-CN" dirty="0"/>
              <a:t>many</a:t>
            </a:r>
            <a:r>
              <a:rPr lang="en-US" dirty="0"/>
              <a:t> jobs we move to the client side. </a:t>
            </a:r>
          </a:p>
          <a:p>
            <a:r>
              <a:rPr lang="en-US" dirty="0"/>
              <a:t>Main benefit: performance at server side (low latency, high throughput)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B5DB2C-F3DE-1845-B719-84DE06C648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200881" y="817456"/>
            <a:ext cx="4967075" cy="2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06718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A3235-E3EC-ED4E-BCEE-55A2AF91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#1:</a:t>
            </a:r>
            <a:r>
              <a:rPr lang="zh-CN" altLang="en-US" dirty="0"/>
              <a:t> </a:t>
            </a:r>
            <a:r>
              <a:rPr lang="en-US" altLang="zh-CN" dirty="0"/>
              <a:t>Centralized</a:t>
            </a:r>
            <a:r>
              <a:rPr lang="zh-CN" altLang="en-US" dirty="0"/>
              <a:t> </a:t>
            </a:r>
            <a:r>
              <a:rPr lang="en-US" altLang="zh-CN" dirty="0"/>
              <a:t>Lock</a:t>
            </a:r>
            <a:r>
              <a:rPr lang="zh-CN" altLang="en-US" dirty="0"/>
              <a:t> </a:t>
            </a:r>
            <a:r>
              <a:rPr lang="en-US" altLang="zh-CN" dirty="0"/>
              <a:t>Server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13C9D-10ED-A245-873E-8778CFD57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enter</a:t>
            </a:r>
            <a:r>
              <a:rPr lang="zh-CN" altLang="en-US" dirty="0"/>
              <a:t> </a:t>
            </a:r>
            <a:r>
              <a:rPr lang="en-US" altLang="zh-CN" dirty="0"/>
              <a:t>critical</a:t>
            </a:r>
            <a:r>
              <a:rPr lang="zh-CN" altLang="en-US" dirty="0"/>
              <a:t> </a:t>
            </a:r>
            <a:r>
              <a:rPr lang="en-US" altLang="zh-CN" dirty="0"/>
              <a:t>section</a:t>
            </a:r>
          </a:p>
          <a:p>
            <a:pPr lvl="1"/>
            <a:r>
              <a:rPr lang="en-US" dirty="0"/>
              <a:t>send REQUEST to central server</a:t>
            </a:r>
          </a:p>
          <a:p>
            <a:pPr lvl="1"/>
            <a:r>
              <a:rPr lang="en-US" dirty="0"/>
              <a:t> wait for permission from server </a:t>
            </a:r>
          </a:p>
          <a:p>
            <a:r>
              <a:rPr lang="en-US" dirty="0"/>
              <a:t>To </a:t>
            </a:r>
            <a:r>
              <a:rPr lang="en-US" altLang="zh-CN" dirty="0"/>
              <a:t>leave</a:t>
            </a:r>
            <a:r>
              <a:rPr lang="en-US" dirty="0"/>
              <a:t> critical section: </a:t>
            </a:r>
          </a:p>
          <a:p>
            <a:pPr lvl="1"/>
            <a:r>
              <a:rPr lang="en-US" dirty="0"/>
              <a:t>send RELEASE to central server </a:t>
            </a:r>
          </a:p>
          <a:p>
            <a:r>
              <a:rPr lang="en-US" altLang="zh-CN" dirty="0"/>
              <a:t>Server</a:t>
            </a:r>
          </a:p>
          <a:p>
            <a:pPr lvl="1"/>
            <a:r>
              <a:rPr lang="en-US" dirty="0"/>
              <a:t>Has an internal queue of all REQUESTs it’s received but to which it hasn’t yet sent OK </a:t>
            </a:r>
          </a:p>
          <a:p>
            <a:pPr lvl="1"/>
            <a:r>
              <a:rPr lang="en-US" dirty="0"/>
              <a:t>Delays sending OK back to process until process is at head of queue </a:t>
            </a:r>
          </a:p>
          <a:p>
            <a:pPr lvl="1"/>
            <a:r>
              <a:rPr lang="en-US" dirty="0"/>
              <a:t>Removes process from the queue after it gets RELEASE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26155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C2E38-32B3-D842-ABDD-29E0B6A8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#1:</a:t>
            </a:r>
            <a:r>
              <a:rPr lang="zh-CN" altLang="en-US" dirty="0"/>
              <a:t> </a:t>
            </a:r>
            <a:r>
              <a:rPr lang="en-US" altLang="zh-CN" dirty="0"/>
              <a:t>Centralized</a:t>
            </a:r>
            <a:r>
              <a:rPr lang="zh-CN" altLang="en-US" dirty="0"/>
              <a:t> </a:t>
            </a:r>
            <a:r>
              <a:rPr lang="en-US" altLang="zh-CN" dirty="0"/>
              <a:t>Lock</a:t>
            </a:r>
            <a:r>
              <a:rPr lang="zh-CN" altLang="en-US" dirty="0"/>
              <a:t> </a:t>
            </a:r>
            <a:r>
              <a:rPr lang="en-US" altLang="zh-CN" dirty="0"/>
              <a:t>Server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2F55E-66BE-6643-A65C-194093109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Pros</a:t>
            </a:r>
          </a:p>
          <a:p>
            <a:pPr lvl="1"/>
            <a:r>
              <a:rPr lang="en-US" altLang="zh-CN" dirty="0"/>
              <a:t>Simple!</a:t>
            </a:r>
          </a:p>
          <a:p>
            <a:pPr lvl="1"/>
            <a:r>
              <a:rPr lang="en-US" altLang="zh-CN" dirty="0"/>
              <a:t>Only</a:t>
            </a:r>
            <a:r>
              <a:rPr lang="zh-CN" altLang="en-US" dirty="0"/>
              <a:t> </a:t>
            </a:r>
            <a:r>
              <a:rPr lang="en-US" altLang="zh-CN" dirty="0"/>
              <a:t>3</a:t>
            </a:r>
            <a:r>
              <a:rPr lang="zh-CN" altLang="en-US" dirty="0"/>
              <a:t> </a:t>
            </a:r>
            <a:r>
              <a:rPr lang="en-US" altLang="zh-CN" dirty="0"/>
              <a:t>messages</a:t>
            </a:r>
            <a:r>
              <a:rPr lang="zh-CN" altLang="en-US" dirty="0"/>
              <a:t> </a:t>
            </a:r>
            <a:r>
              <a:rPr lang="en-US" altLang="zh-CN" dirty="0"/>
              <a:t>required</a:t>
            </a:r>
            <a:r>
              <a:rPr lang="zh-CN" altLang="en-US" dirty="0"/>
              <a:t> </a:t>
            </a:r>
            <a:r>
              <a:rPr lang="en-US" altLang="zh-CN" dirty="0"/>
              <a:t>per</a:t>
            </a:r>
            <a:r>
              <a:rPr lang="zh-CN" altLang="en-US" dirty="0"/>
              <a:t> </a:t>
            </a:r>
            <a:r>
              <a:rPr lang="en-US" altLang="zh-CN" dirty="0"/>
              <a:t>sync</a:t>
            </a:r>
            <a:r>
              <a:rPr lang="zh-CN" altLang="en-US" dirty="0"/>
              <a:t> </a:t>
            </a:r>
            <a:r>
              <a:rPr lang="en-US" altLang="zh-CN" dirty="0"/>
              <a:t>session</a:t>
            </a:r>
            <a:r>
              <a:rPr lang="zh-CN" altLang="en-US" dirty="0"/>
              <a:t> </a:t>
            </a:r>
            <a:r>
              <a:rPr lang="en-US" altLang="zh-CN" dirty="0"/>
              <a:t>(enter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exit)</a:t>
            </a:r>
          </a:p>
          <a:p>
            <a:endParaRPr lang="en-US" dirty="0"/>
          </a:p>
          <a:p>
            <a:r>
              <a:rPr lang="en-US" altLang="zh-CN" dirty="0"/>
              <a:t>Cons</a:t>
            </a:r>
          </a:p>
          <a:p>
            <a:pPr lvl="1"/>
            <a:r>
              <a:rPr lang="en-US" altLang="zh-CN" dirty="0"/>
              <a:t>Single</a:t>
            </a:r>
            <a:r>
              <a:rPr lang="zh-CN" altLang="en-US" dirty="0"/>
              <a:t> </a:t>
            </a:r>
            <a:r>
              <a:rPr lang="en-US" altLang="zh-CN" dirty="0"/>
              <a:t>point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failure</a:t>
            </a:r>
          </a:p>
          <a:p>
            <a:pPr lvl="1"/>
            <a:r>
              <a:rPr lang="en-US" altLang="zh-CN" dirty="0"/>
              <a:t>Single</a:t>
            </a:r>
            <a:r>
              <a:rPr lang="zh-CN" altLang="en-US" dirty="0"/>
              <a:t> </a:t>
            </a:r>
            <a:r>
              <a:rPr lang="en-US" altLang="zh-CN" dirty="0"/>
              <a:t>performance</a:t>
            </a:r>
            <a:r>
              <a:rPr lang="zh-CN" altLang="en-US" dirty="0"/>
              <a:t> </a:t>
            </a:r>
            <a:r>
              <a:rPr lang="en-US" altLang="zh-CN" dirty="0"/>
              <a:t>bottleneck</a:t>
            </a:r>
          </a:p>
          <a:p>
            <a:pPr lvl="1"/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asynchronous</a:t>
            </a:r>
            <a:r>
              <a:rPr lang="zh-CN" altLang="en-US" dirty="0"/>
              <a:t> </a:t>
            </a:r>
            <a:r>
              <a:rPr lang="en-US" altLang="zh-CN" dirty="0"/>
              <a:t>network,</a:t>
            </a:r>
            <a:r>
              <a:rPr lang="zh-CN" altLang="en-US" dirty="0"/>
              <a:t> </a:t>
            </a:r>
            <a:r>
              <a:rPr lang="en-US" altLang="zh-CN" dirty="0"/>
              <a:t>doesn’t</a:t>
            </a:r>
            <a:r>
              <a:rPr lang="zh-CN" altLang="en-US" dirty="0"/>
              <a:t> </a:t>
            </a:r>
            <a:r>
              <a:rPr lang="en-US" altLang="zh-CN" dirty="0"/>
              <a:t>achieve</a:t>
            </a:r>
            <a:r>
              <a:rPr lang="zh-CN" altLang="en-US" dirty="0"/>
              <a:t> </a:t>
            </a:r>
            <a:r>
              <a:rPr lang="en-US" altLang="zh-CN" dirty="0"/>
              <a:t>in-order</a:t>
            </a:r>
            <a:r>
              <a:rPr lang="zh-CN" altLang="en-US" dirty="0"/>
              <a:t> </a:t>
            </a:r>
            <a:r>
              <a:rPr lang="en-US" altLang="zh-CN" dirty="0"/>
              <a:t>fairness</a:t>
            </a:r>
            <a:r>
              <a:rPr lang="zh-CN" altLang="en-US" dirty="0"/>
              <a:t> </a:t>
            </a:r>
            <a:r>
              <a:rPr lang="en-US" altLang="zh-CN" dirty="0"/>
              <a:t>(even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logical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order)</a:t>
            </a:r>
          </a:p>
          <a:p>
            <a:pPr lvl="1"/>
            <a:r>
              <a:rPr lang="en-US" altLang="zh-CN" dirty="0"/>
              <a:t>Must</a:t>
            </a:r>
            <a:r>
              <a:rPr lang="zh-CN" altLang="en-US" dirty="0"/>
              <a:t> </a:t>
            </a:r>
            <a:r>
              <a:rPr lang="en-US" altLang="zh-CN" dirty="0"/>
              <a:t>select</a:t>
            </a:r>
            <a:r>
              <a:rPr lang="zh-CN" altLang="en-US" dirty="0"/>
              <a:t> </a:t>
            </a:r>
            <a:r>
              <a:rPr lang="en-US" altLang="zh-CN" dirty="0"/>
              <a:t>(or</a:t>
            </a:r>
            <a:r>
              <a:rPr lang="zh-CN" altLang="en-US" dirty="0"/>
              <a:t> </a:t>
            </a:r>
            <a:r>
              <a:rPr lang="en-US" altLang="zh-CN" dirty="0"/>
              <a:t>elect)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central</a:t>
            </a:r>
            <a:r>
              <a:rPr lang="zh-CN" altLang="en-US" dirty="0"/>
              <a:t> </a:t>
            </a:r>
            <a:r>
              <a:rPr lang="en-US" altLang="zh-CN" dirty="0"/>
              <a:t>server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81104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3869F-F7C6-3946-95F9-0F9EB3B02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#2: A Ring-based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37A86-B128-AD47-953B-3AC866DA3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Pass a toke around a ring</a:t>
            </a:r>
          </a:p>
          <a:p>
            <a:pPr lvl="1"/>
            <a:r>
              <a:rPr lang="en-US" dirty="0"/>
              <a:t>Can enter critical section only if you hold the token</a:t>
            </a:r>
          </a:p>
          <a:p>
            <a:endParaRPr lang="en-US" dirty="0"/>
          </a:p>
          <a:p>
            <a:r>
              <a:rPr lang="en-US" dirty="0"/>
              <a:t>Problems</a:t>
            </a:r>
          </a:p>
          <a:p>
            <a:pPr lvl="1"/>
            <a:r>
              <a:rPr lang="en-US" dirty="0"/>
              <a:t>Not in-order</a:t>
            </a:r>
          </a:p>
          <a:p>
            <a:pPr lvl="1"/>
            <a:r>
              <a:rPr lang="en-US" dirty="0"/>
              <a:t>Long synchronization delay</a:t>
            </a:r>
          </a:p>
          <a:p>
            <a:pPr lvl="2"/>
            <a:r>
              <a:rPr lang="en-US" dirty="0"/>
              <a:t>Need to wait for up to N-1 messages, for N processors</a:t>
            </a:r>
          </a:p>
          <a:p>
            <a:pPr lvl="1"/>
            <a:r>
              <a:rPr lang="en-US" dirty="0"/>
              <a:t>Very unreliable</a:t>
            </a:r>
          </a:p>
          <a:p>
            <a:pPr lvl="2"/>
            <a:r>
              <a:rPr lang="en-US" dirty="0"/>
              <a:t>Any process failure breaks the ring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EC7AE1-8103-3844-9C98-3B4DBE94C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5705" y="2303417"/>
            <a:ext cx="2824843" cy="217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83FAE-70F5-2542-8B03-A579A48D2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#2’: A better ring-based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4FE9D-4074-8949-97D3-38F2A47E1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82708"/>
          </a:xfrm>
        </p:spPr>
        <p:txBody>
          <a:bodyPr>
            <a:normAutofit/>
          </a:bodyPr>
          <a:lstStyle/>
          <a:p>
            <a:r>
              <a:rPr lang="en-US" dirty="0"/>
              <a:t>Token contains the time </a:t>
            </a:r>
            <a:r>
              <a:rPr lang="en-US" i="1" dirty="0"/>
              <a:t>t </a:t>
            </a:r>
            <a:r>
              <a:rPr lang="en-US" dirty="0"/>
              <a:t>of the earliest known outstanding request </a:t>
            </a:r>
          </a:p>
          <a:p>
            <a:r>
              <a:rPr lang="en-US" dirty="0"/>
              <a:t>To enter critical section:</a:t>
            </a:r>
          </a:p>
          <a:p>
            <a:pPr lvl="1"/>
            <a:r>
              <a:rPr lang="en-US" dirty="0"/>
              <a:t>Stamp your request with the current time </a:t>
            </a:r>
            <a:r>
              <a:rPr lang="en-US" i="1" dirty="0" err="1"/>
              <a:t>Tr</a:t>
            </a:r>
            <a:r>
              <a:rPr lang="en-US" dirty="0"/>
              <a:t>, wait for token </a:t>
            </a:r>
          </a:p>
          <a:p>
            <a:r>
              <a:rPr lang="en-US" dirty="0"/>
              <a:t>When you get token with time </a:t>
            </a:r>
            <a:r>
              <a:rPr lang="en-US" i="1" dirty="0"/>
              <a:t>t </a:t>
            </a:r>
            <a:r>
              <a:rPr lang="en-US" dirty="0"/>
              <a:t>while waiting with request from time </a:t>
            </a:r>
            <a:r>
              <a:rPr lang="en-US" i="1" dirty="0" err="1"/>
              <a:t>Tr</a:t>
            </a:r>
            <a:r>
              <a:rPr lang="en-US" dirty="0"/>
              <a:t>, compare </a:t>
            </a:r>
            <a:r>
              <a:rPr lang="en-US" i="1" dirty="0" err="1"/>
              <a:t>Tr</a:t>
            </a:r>
            <a:r>
              <a:rPr lang="en-US" i="1" dirty="0"/>
              <a:t> </a:t>
            </a:r>
            <a:r>
              <a:rPr lang="en-US" dirty="0"/>
              <a:t>to </a:t>
            </a:r>
            <a:r>
              <a:rPr lang="en-US" i="1" dirty="0"/>
              <a:t>t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If </a:t>
            </a:r>
            <a:r>
              <a:rPr lang="en-US" i="1" dirty="0" err="1"/>
              <a:t>Tr</a:t>
            </a:r>
            <a:r>
              <a:rPr lang="en-US" i="1" dirty="0"/>
              <a:t> = t</a:t>
            </a:r>
            <a:r>
              <a:rPr lang="en-US" dirty="0"/>
              <a:t>: hold token, run critical section </a:t>
            </a:r>
          </a:p>
          <a:p>
            <a:pPr lvl="1"/>
            <a:r>
              <a:rPr lang="en-US" dirty="0"/>
              <a:t>If </a:t>
            </a:r>
            <a:r>
              <a:rPr lang="en-US" i="1" dirty="0" err="1"/>
              <a:t>Tr</a:t>
            </a:r>
            <a:r>
              <a:rPr lang="en-US" i="1" dirty="0"/>
              <a:t> &gt; t</a:t>
            </a:r>
            <a:r>
              <a:rPr lang="en-US" dirty="0"/>
              <a:t>: pass token </a:t>
            </a:r>
          </a:p>
          <a:p>
            <a:pPr lvl="1"/>
            <a:r>
              <a:rPr lang="en-US" dirty="0"/>
              <a:t>If </a:t>
            </a:r>
            <a:r>
              <a:rPr lang="en-US" i="1" dirty="0"/>
              <a:t>t </a:t>
            </a:r>
            <a:r>
              <a:rPr lang="en-US" dirty="0"/>
              <a:t>not set or </a:t>
            </a:r>
            <a:r>
              <a:rPr lang="en-US" i="1" dirty="0" err="1"/>
              <a:t>Tr</a:t>
            </a:r>
            <a:r>
              <a:rPr lang="en-US" i="1" dirty="0"/>
              <a:t> &lt; t</a:t>
            </a:r>
            <a:r>
              <a:rPr lang="en-US" dirty="0"/>
              <a:t>: set token-time to </a:t>
            </a:r>
            <a:r>
              <a:rPr lang="en-US" i="1" dirty="0" err="1"/>
              <a:t>Tr</a:t>
            </a:r>
            <a:r>
              <a:rPr lang="en-US" dirty="0"/>
              <a:t>, pass token, wait for token </a:t>
            </a:r>
          </a:p>
          <a:p>
            <a:r>
              <a:rPr lang="en-US" dirty="0"/>
              <a:t>To leave critical section:</a:t>
            </a:r>
          </a:p>
          <a:p>
            <a:pPr lvl="1"/>
            <a:r>
              <a:rPr lang="en-US" dirty="0"/>
              <a:t>Set token-time to null (i.e., unset it), pass token </a:t>
            </a:r>
          </a:p>
        </p:txBody>
      </p:sp>
    </p:spTree>
    <p:extLst>
      <p:ext uri="{BB962C8B-B14F-4D97-AF65-F5344CB8AC3E}">
        <p14:creationId xmlns:p14="http://schemas.microsoft.com/office/powerpoint/2010/main" val="297025803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6DF84-8F06-524D-B3A7-065296119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#3: A Shared Priority Queue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EB2D6-93D7-144C-9418-DB7C52774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</a:t>
            </a:r>
            <a:r>
              <a:rPr lang="en-US" dirty="0" err="1"/>
              <a:t>Lamport</a:t>
            </a:r>
            <a:r>
              <a:rPr lang="en-US" dirty="0"/>
              <a:t>, using </a:t>
            </a:r>
            <a:r>
              <a:rPr lang="en-US" dirty="0" err="1"/>
              <a:t>Lamport</a:t>
            </a:r>
            <a:r>
              <a:rPr lang="en-US" dirty="0"/>
              <a:t> clocks </a:t>
            </a:r>
          </a:p>
          <a:p>
            <a:r>
              <a:rPr lang="en-US" dirty="0"/>
              <a:t>Each process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dirty="0"/>
              <a:t>locally maintains </a:t>
            </a:r>
            <a:r>
              <a:rPr lang="en-US" i="1" dirty="0"/>
              <a:t>Qi</a:t>
            </a:r>
            <a:r>
              <a:rPr lang="en-US" dirty="0"/>
              <a:t>, part of a shared priority queue </a:t>
            </a:r>
          </a:p>
          <a:p>
            <a:r>
              <a:rPr lang="en-US" dirty="0"/>
              <a:t>To run critical section, must have replies from all other processes AND be at the front of </a:t>
            </a:r>
            <a:r>
              <a:rPr lang="en-US" i="1" dirty="0"/>
              <a:t>Qi </a:t>
            </a:r>
          </a:p>
          <a:p>
            <a:pPr lvl="1"/>
            <a:r>
              <a:rPr lang="en-US" dirty="0"/>
              <a:t>When you have all replies: </a:t>
            </a:r>
          </a:p>
          <a:p>
            <a:pPr lvl="1"/>
            <a:r>
              <a:rPr lang="en-US" dirty="0"/>
              <a:t>#1: All other processes are aware of your request </a:t>
            </a:r>
          </a:p>
          <a:p>
            <a:pPr lvl="1"/>
            <a:r>
              <a:rPr lang="en-US" dirty="0"/>
              <a:t>#2: You are aware of any earlier requests for the mutex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48942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6DF84-8F06-524D-B3A7-065296119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#3: A Shared Priority Queue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EB2D6-93D7-144C-9418-DB7C52774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To enter critical section at process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Stamp your request with the current time </a:t>
            </a:r>
            <a:r>
              <a:rPr lang="en-US" i="1" dirty="0"/>
              <a:t>T</a:t>
            </a:r>
          </a:p>
          <a:p>
            <a:pPr lvl="1"/>
            <a:r>
              <a:rPr lang="en-US" dirty="0"/>
              <a:t>Add request to </a:t>
            </a:r>
            <a:r>
              <a:rPr lang="en-US" i="1" dirty="0"/>
              <a:t>Qi</a:t>
            </a:r>
          </a:p>
          <a:p>
            <a:pPr lvl="1"/>
            <a:r>
              <a:rPr lang="en-US" dirty="0"/>
              <a:t>Broadcast REQUEST(</a:t>
            </a:r>
            <a:r>
              <a:rPr lang="en-US" i="1" dirty="0"/>
              <a:t>T</a:t>
            </a:r>
            <a:r>
              <a:rPr lang="en-US" dirty="0"/>
              <a:t>) to all processes</a:t>
            </a:r>
          </a:p>
          <a:p>
            <a:pPr lvl="1"/>
            <a:r>
              <a:rPr lang="en-US" dirty="0"/>
              <a:t>Wait for all replies and for </a:t>
            </a:r>
            <a:r>
              <a:rPr lang="en-US" i="1" dirty="0"/>
              <a:t>T </a:t>
            </a:r>
            <a:r>
              <a:rPr lang="en-US" dirty="0"/>
              <a:t>to reach front of </a:t>
            </a:r>
            <a:r>
              <a:rPr lang="en-US" i="1" dirty="0"/>
              <a:t>Qi </a:t>
            </a:r>
            <a:endParaRPr lang="en-US" dirty="0"/>
          </a:p>
          <a:p>
            <a:r>
              <a:rPr lang="en-US" dirty="0"/>
              <a:t>To leave:</a:t>
            </a:r>
          </a:p>
          <a:p>
            <a:pPr lvl="1"/>
            <a:r>
              <a:rPr lang="en-US" dirty="0"/>
              <a:t>Pop head of </a:t>
            </a:r>
            <a:r>
              <a:rPr lang="en-US" i="1" dirty="0"/>
              <a:t>Qi</a:t>
            </a:r>
            <a:r>
              <a:rPr lang="en-US" dirty="0"/>
              <a:t>, Broadcast RELEASE to all processes </a:t>
            </a:r>
          </a:p>
          <a:p>
            <a:r>
              <a:rPr lang="en-US" dirty="0"/>
              <a:t>On receipt of REQUEST(</a:t>
            </a:r>
            <a:r>
              <a:rPr lang="en-US" i="1" dirty="0"/>
              <a:t>T’</a:t>
            </a:r>
            <a:r>
              <a:rPr lang="en-US" dirty="0"/>
              <a:t>) from process </a:t>
            </a:r>
            <a:r>
              <a:rPr lang="en-US" i="1" dirty="0"/>
              <a:t>j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Add </a:t>
            </a:r>
            <a:r>
              <a:rPr lang="en-US" i="1" dirty="0"/>
              <a:t>T’ </a:t>
            </a:r>
            <a:r>
              <a:rPr lang="en-US" dirty="0"/>
              <a:t>to </a:t>
            </a:r>
            <a:r>
              <a:rPr lang="en-US" i="1" dirty="0"/>
              <a:t>Qi </a:t>
            </a:r>
          </a:p>
          <a:p>
            <a:pPr lvl="1"/>
            <a:r>
              <a:rPr lang="en-US" dirty="0"/>
              <a:t>If waiting for REPLY from </a:t>
            </a:r>
            <a:r>
              <a:rPr lang="en-US" i="1" dirty="0"/>
              <a:t>j </a:t>
            </a:r>
            <a:r>
              <a:rPr lang="en-US" dirty="0"/>
              <a:t>for an earlier request </a:t>
            </a:r>
            <a:r>
              <a:rPr lang="en-US" i="1" dirty="0"/>
              <a:t>T</a:t>
            </a:r>
            <a:r>
              <a:rPr lang="en-US" dirty="0"/>
              <a:t>, wait until </a:t>
            </a:r>
            <a:r>
              <a:rPr lang="en-US" i="1" dirty="0"/>
              <a:t>j </a:t>
            </a:r>
            <a:r>
              <a:rPr lang="en-US" dirty="0"/>
              <a:t>replies to you </a:t>
            </a:r>
          </a:p>
          <a:p>
            <a:pPr lvl="1"/>
            <a:r>
              <a:rPr lang="en-US" dirty="0"/>
              <a:t>Otherwise REPLY </a:t>
            </a:r>
          </a:p>
          <a:p>
            <a:r>
              <a:rPr lang="en-US" dirty="0"/>
              <a:t>On receipt of RELEASE </a:t>
            </a:r>
          </a:p>
          <a:p>
            <a:pPr lvl="1"/>
            <a:r>
              <a:rPr lang="en-US" dirty="0"/>
              <a:t>Pop head of </a:t>
            </a:r>
            <a:r>
              <a:rPr lang="en-US" i="1" dirty="0"/>
              <a:t>Qi 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45B23F-E20F-934A-8014-8BDB259DF6C7}"/>
              </a:ext>
            </a:extLst>
          </p:cNvPr>
          <p:cNvSpPr/>
          <p:nvPr/>
        </p:nvSpPr>
        <p:spPr>
          <a:xfrm>
            <a:off x="7276443" y="4857376"/>
            <a:ext cx="3228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This delay enforces property #2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41346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4A675-E209-F14C-B4B9-954FBC982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#3: A Shared Priority Queue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336BE16-F533-C24D-A707-0C6A0582E6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8617" y="1496807"/>
            <a:ext cx="7518380" cy="4836910"/>
          </a:xfrm>
        </p:spPr>
      </p:pic>
    </p:spTree>
    <p:extLst>
      <p:ext uri="{BB962C8B-B14F-4D97-AF65-F5344CB8AC3E}">
        <p14:creationId xmlns:p14="http://schemas.microsoft.com/office/powerpoint/2010/main" val="203609636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4C36E-83E5-3446-A842-B0379DDC8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#3: A Shared Priority Queue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0AF32B-8920-4B4C-B20A-C9D8B9A6C3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2491" y="1405981"/>
            <a:ext cx="7785462" cy="4958410"/>
          </a:xfrm>
        </p:spPr>
      </p:pic>
    </p:spTree>
    <p:extLst>
      <p:ext uri="{BB962C8B-B14F-4D97-AF65-F5344CB8AC3E}">
        <p14:creationId xmlns:p14="http://schemas.microsoft.com/office/powerpoint/2010/main" val="371386195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7A63A-9D96-114A-8F67-7A64B0A95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#3: A Shared Priority Queue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BD0123-0043-804C-A3AE-DA303E1D53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749" y="1626908"/>
            <a:ext cx="7401263" cy="4550055"/>
          </a:xfrm>
        </p:spPr>
      </p:pic>
    </p:spTree>
    <p:extLst>
      <p:ext uri="{BB962C8B-B14F-4D97-AF65-F5344CB8AC3E}">
        <p14:creationId xmlns:p14="http://schemas.microsoft.com/office/powerpoint/2010/main" val="362390616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EB3BB-73B7-A24E-8A95-9E37F1B8B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#3: A Shared Priority Queue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C8A252-79CD-FF4A-A0D0-6DB124F093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5817" y="1652195"/>
            <a:ext cx="7011617" cy="4524768"/>
          </a:xfrm>
        </p:spPr>
      </p:pic>
    </p:spTree>
    <p:extLst>
      <p:ext uri="{BB962C8B-B14F-4D97-AF65-F5344CB8AC3E}">
        <p14:creationId xmlns:p14="http://schemas.microsoft.com/office/powerpoint/2010/main" val="3985836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Q2. </a:t>
            </a:r>
          </a:p>
          <a:p>
            <a:r>
              <a:rPr lang="en-US" dirty="0"/>
              <a:t>Caching vs. Replication </a:t>
            </a:r>
          </a:p>
          <a:p>
            <a:r>
              <a:rPr lang="en-US" dirty="0"/>
              <a:t>Similarity: data duplication</a:t>
            </a:r>
          </a:p>
          <a:p>
            <a:r>
              <a:rPr lang="en-US" dirty="0"/>
              <a:t>Purposes: </a:t>
            </a:r>
          </a:p>
          <a:p>
            <a:pPr lvl="1"/>
            <a:r>
              <a:rPr lang="en-US" dirty="0"/>
              <a:t>Cache – faster data retrieval</a:t>
            </a:r>
          </a:p>
          <a:p>
            <a:pPr lvl="1"/>
            <a:r>
              <a:rPr lang="en-US" dirty="0"/>
              <a:t>Replication – availability and reliability (consistency)</a:t>
            </a:r>
          </a:p>
          <a:p>
            <a:r>
              <a:rPr lang="en-US" dirty="0"/>
              <a:t>CDN </a:t>
            </a:r>
          </a:p>
          <a:p>
            <a:pPr lvl="1"/>
            <a:r>
              <a:rPr lang="en-US" dirty="0"/>
              <a:t>Can use replication to enhance reliability</a:t>
            </a:r>
          </a:p>
          <a:p>
            <a:pPr lvl="1"/>
            <a:r>
              <a:rPr lang="en-US" dirty="0"/>
              <a:t>But we usually cache data that do not need to be changed.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8174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93059-55C4-9C4E-A6F4-4CE5D0530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#3: A Shared Priority Queue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86A77F-5B6D-6A45-8E80-7A735B0F95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324" y="1690688"/>
            <a:ext cx="7121163" cy="4486275"/>
          </a:xfrm>
        </p:spPr>
      </p:pic>
    </p:spTree>
    <p:extLst>
      <p:ext uri="{BB962C8B-B14F-4D97-AF65-F5344CB8AC3E}">
        <p14:creationId xmlns:p14="http://schemas.microsoft.com/office/powerpoint/2010/main" val="269609738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03BA1-C56A-8A44-BF4D-CD6DA341F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#3: A Shared Priority Queue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A77353-F31E-E540-8EF4-482BD4A1FC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1314" y="1661619"/>
            <a:ext cx="7226877" cy="4515344"/>
          </a:xfrm>
        </p:spPr>
      </p:pic>
    </p:spTree>
    <p:extLst>
      <p:ext uri="{BB962C8B-B14F-4D97-AF65-F5344CB8AC3E}">
        <p14:creationId xmlns:p14="http://schemas.microsoft.com/office/powerpoint/2010/main" val="403577773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EF88E-5628-5D48-972F-63DB1D781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#3: A Shared Priority Queue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11408A-2C4E-9848-AF4C-BF633E0423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1314" y="1614402"/>
            <a:ext cx="7157994" cy="4562561"/>
          </a:xfrm>
        </p:spPr>
      </p:pic>
    </p:spTree>
    <p:extLst>
      <p:ext uri="{BB962C8B-B14F-4D97-AF65-F5344CB8AC3E}">
        <p14:creationId xmlns:p14="http://schemas.microsoft.com/office/powerpoint/2010/main" val="352243540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6E185-4BFF-E144-AA68-332C884A1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#3: A Shared Priority Queue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CEDEFD-7051-A545-B188-6F23584504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309" y="1436824"/>
            <a:ext cx="7307960" cy="4740139"/>
          </a:xfrm>
        </p:spPr>
      </p:pic>
    </p:spTree>
    <p:extLst>
      <p:ext uri="{BB962C8B-B14F-4D97-AF65-F5344CB8AC3E}">
        <p14:creationId xmlns:p14="http://schemas.microsoft.com/office/powerpoint/2010/main" val="7235515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7C718-34E1-A44B-ABEF-32C0DEB30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#3: A Shared Priority Queue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43865-2522-724D-A5C3-1E1DAADFF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Advantages: </a:t>
            </a:r>
          </a:p>
          <a:p>
            <a:pPr lvl="1"/>
            <a:r>
              <a:rPr lang="en-US" dirty="0"/>
              <a:t>Fair </a:t>
            </a:r>
          </a:p>
          <a:p>
            <a:pPr lvl="1"/>
            <a:r>
              <a:rPr lang="en-US" dirty="0"/>
              <a:t>Short synchronization delay </a:t>
            </a:r>
          </a:p>
          <a:p>
            <a:pPr lvl="1"/>
            <a:endParaRPr lang="en-US" dirty="0"/>
          </a:p>
          <a:p>
            <a:r>
              <a:rPr lang="en-US" dirty="0"/>
              <a:t> Disadvantages: </a:t>
            </a:r>
          </a:p>
          <a:p>
            <a:pPr lvl="1"/>
            <a:r>
              <a:rPr lang="en-US" dirty="0"/>
              <a:t>Very unreliable</a:t>
            </a:r>
          </a:p>
          <a:p>
            <a:pPr lvl="2"/>
            <a:r>
              <a:rPr lang="en-US" dirty="0"/>
              <a:t>Any process failure halts progress </a:t>
            </a:r>
          </a:p>
          <a:p>
            <a:pPr lvl="1"/>
            <a:r>
              <a:rPr lang="en-US" i="1" dirty="0"/>
              <a:t>3(N-1) </a:t>
            </a:r>
            <a:r>
              <a:rPr lang="en-US" dirty="0"/>
              <a:t>messages per entry/exit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89664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EBA2C-F15D-9A47-AA4F-6AE310427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#4: Majority Votes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72E76-EBC7-444B-A3BF-1AA42D308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Instead of collecting REPLYs, collect VOTEs </a:t>
            </a:r>
          </a:p>
          <a:p>
            <a:pPr lvl="1"/>
            <a:r>
              <a:rPr lang="en-US" dirty="0"/>
              <a:t>Each process VOTEs for which process can hold the mutex </a:t>
            </a:r>
          </a:p>
          <a:p>
            <a:pPr lvl="1"/>
            <a:r>
              <a:rPr lang="en-US" dirty="0"/>
              <a:t>Each process can only VOTE once at any given time </a:t>
            </a:r>
          </a:p>
          <a:p>
            <a:pPr lvl="1"/>
            <a:r>
              <a:rPr lang="en-US" dirty="0"/>
              <a:t>You hold the mutex if you have a majority of the VOTEs </a:t>
            </a:r>
          </a:p>
          <a:p>
            <a:pPr lvl="1"/>
            <a:r>
              <a:rPr lang="en-US" dirty="0"/>
              <a:t>Only possible for one process to have a majority at any given time!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95053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DE81C-D526-4342-A649-746EC10D3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#4: Majority Votes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B5A4E-1DBD-0747-910D-9292C9BAE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 enter critical section at process </a:t>
            </a:r>
            <a:r>
              <a:rPr lang="en-US" i="1" dirty="0" err="1"/>
              <a:t>i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Broadcast REQUEST(T), collect VOTEs</a:t>
            </a:r>
          </a:p>
          <a:p>
            <a:pPr lvl="1"/>
            <a:r>
              <a:rPr lang="en-US" dirty="0"/>
              <a:t>Can enter crit. sec. if collect a majority of VOTEs </a:t>
            </a:r>
          </a:p>
          <a:p>
            <a:r>
              <a:rPr lang="en-US" dirty="0"/>
              <a:t>To leave:</a:t>
            </a:r>
          </a:p>
          <a:p>
            <a:pPr lvl="1"/>
            <a:r>
              <a:rPr lang="en-US" dirty="0"/>
              <a:t>Broadcast RELEASE-VOTE to all processes who </a:t>
            </a:r>
            <a:r>
              <a:rPr lang="en-US" dirty="0" err="1"/>
              <a:t>VOTEd</a:t>
            </a:r>
            <a:r>
              <a:rPr lang="en-US" dirty="0"/>
              <a:t> for you</a:t>
            </a:r>
          </a:p>
          <a:p>
            <a:r>
              <a:rPr lang="en-US" dirty="0"/>
              <a:t>On receipt of REQUEST(</a:t>
            </a:r>
            <a:r>
              <a:rPr lang="en-US" i="1" dirty="0"/>
              <a:t>T’</a:t>
            </a:r>
            <a:r>
              <a:rPr lang="en-US" dirty="0"/>
              <a:t>) from process </a:t>
            </a:r>
            <a:r>
              <a:rPr lang="en-US" i="1" dirty="0"/>
              <a:t>j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If you have not </a:t>
            </a:r>
            <a:r>
              <a:rPr lang="en-US" dirty="0" err="1"/>
              <a:t>VOTEd</a:t>
            </a:r>
            <a:r>
              <a:rPr lang="en-US" dirty="0"/>
              <a:t>, VOTE for </a:t>
            </a:r>
            <a:r>
              <a:rPr lang="en-US" i="1" dirty="0"/>
              <a:t>T’ </a:t>
            </a:r>
          </a:p>
          <a:p>
            <a:pPr lvl="1"/>
            <a:r>
              <a:rPr lang="en-US" dirty="0"/>
              <a:t>Otherwise, add </a:t>
            </a:r>
            <a:r>
              <a:rPr lang="en-US" i="1" dirty="0"/>
              <a:t>T’ </a:t>
            </a:r>
            <a:r>
              <a:rPr lang="en-US" dirty="0"/>
              <a:t>to </a:t>
            </a:r>
            <a:r>
              <a:rPr lang="en-US" i="1" dirty="0"/>
              <a:t>Qi </a:t>
            </a:r>
            <a:endParaRPr lang="en-US" dirty="0"/>
          </a:p>
          <a:p>
            <a:r>
              <a:rPr lang="en-US" dirty="0"/>
              <a:t>On receipt of RELEASE-VOTE</a:t>
            </a:r>
            <a:r>
              <a:rPr lang="en-US" i="1" dirty="0"/>
              <a:t>:</a:t>
            </a:r>
          </a:p>
          <a:p>
            <a:pPr lvl="1"/>
            <a:r>
              <a:rPr lang="en-US" dirty="0"/>
              <a:t>If </a:t>
            </a:r>
            <a:r>
              <a:rPr lang="en-US" i="1" dirty="0"/>
              <a:t>Qi </a:t>
            </a:r>
            <a:r>
              <a:rPr lang="en-US" dirty="0"/>
              <a:t>not empty, VOTE for pop(</a:t>
            </a:r>
            <a:r>
              <a:rPr lang="en-US" i="1" dirty="0"/>
              <a:t>Qi</a:t>
            </a:r>
            <a:r>
              <a:rPr lang="en-US" dirty="0"/>
              <a:t>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09040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89596-3FE1-BD4F-8040-AFFB8AE12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#4: Majority Votes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A846E-7C37-C945-924A-633574EB3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Advantages:</a:t>
            </a:r>
          </a:p>
          <a:p>
            <a:pPr lvl="1"/>
            <a:r>
              <a:rPr lang="en-US" dirty="0"/>
              <a:t>Can progress with as many as </a:t>
            </a:r>
            <a:r>
              <a:rPr lang="en-US" i="1" dirty="0"/>
              <a:t>N/2 – 1 </a:t>
            </a:r>
            <a:r>
              <a:rPr lang="en-US" dirty="0"/>
              <a:t>failed processes </a:t>
            </a:r>
          </a:p>
          <a:p>
            <a:endParaRPr lang="en-US" dirty="0"/>
          </a:p>
          <a:p>
            <a:r>
              <a:rPr lang="en-US" dirty="0"/>
              <a:t>Disadvantages: </a:t>
            </a:r>
          </a:p>
          <a:p>
            <a:pPr lvl="1"/>
            <a:r>
              <a:rPr lang="en-US" dirty="0"/>
              <a:t>Not fair </a:t>
            </a:r>
          </a:p>
          <a:p>
            <a:pPr lvl="1"/>
            <a:r>
              <a:rPr lang="en-US" dirty="0"/>
              <a:t>Deadlock! </a:t>
            </a:r>
          </a:p>
          <a:p>
            <a:pPr lvl="1"/>
            <a:r>
              <a:rPr lang="en-US" dirty="0"/>
              <a:t>No guarantee that anyone receives a majority of votes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72840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B5E49-716F-5D40-BDC9-A27722FA1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58C52-1F72-664E-AFFE-78B2DF186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Mutual Exclusion</a:t>
            </a:r>
          </a:p>
          <a:p>
            <a:pPr lvl="1"/>
            <a:r>
              <a:rPr lang="en-US" dirty="0"/>
              <a:t>Centralized Solution</a:t>
            </a:r>
          </a:p>
          <a:p>
            <a:pPr lvl="1"/>
            <a:r>
              <a:rPr lang="en-US" dirty="0"/>
              <a:t>Ring based Solution</a:t>
            </a:r>
          </a:p>
          <a:p>
            <a:pPr lvl="1"/>
            <a:r>
              <a:rPr lang="en-US" dirty="0"/>
              <a:t>Distributed Solution</a:t>
            </a:r>
          </a:p>
          <a:p>
            <a:r>
              <a:rPr lang="en-US" dirty="0"/>
              <a:t>Trade-offs everywhere!</a:t>
            </a:r>
          </a:p>
          <a:p>
            <a:r>
              <a:rPr lang="en-US" dirty="0"/>
              <a:t>The closest one to industrial standards is... </a:t>
            </a:r>
          </a:p>
          <a:p>
            <a:pPr lvl="1"/>
            <a:r>
              <a:rPr lang="en-US" dirty="0"/>
              <a:t>The centralized model (e.g., Google’s Chubby, Yahoo’s </a:t>
            </a:r>
            <a:r>
              <a:rPr lang="en-US" dirty="0" err="1"/>
              <a:t>ZooKeeper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But replicate it for fault-tolerance across a few machines </a:t>
            </a:r>
          </a:p>
          <a:p>
            <a:pPr lvl="1"/>
            <a:r>
              <a:rPr lang="en-US" dirty="0"/>
              <a:t>Replicas coordinate closely via mechanisms similar to the ones we’ve shown for the distributed algorithms (e.g., voting) – we’ll talk later about generalized voting alg. </a:t>
            </a:r>
          </a:p>
          <a:p>
            <a:pPr lvl="1"/>
            <a:r>
              <a:rPr lang="en-US" dirty="0"/>
              <a:t>For manageable load, app writers must avoid using the centralized lock service as much as humanly possible!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90212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359E8-76A0-E343-BC55-6E14CBB98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Reading</a:t>
            </a:r>
            <a:r>
              <a:rPr lang="zh-CN" altLang="en-US" dirty="0"/>
              <a:t> </a:t>
            </a:r>
            <a:r>
              <a:rPr lang="en-US" altLang="zh-CN" dirty="0"/>
              <a:t>List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6324E-8880-5E44-B16B-8FBB8B0E0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Optional</a:t>
            </a:r>
          </a:p>
          <a:p>
            <a:pPr lvl="1"/>
            <a:r>
              <a:rPr lang="en-US" altLang="zh-CN" dirty="0" err="1"/>
              <a:t>Cachin</a:t>
            </a:r>
            <a:r>
              <a:rPr lang="zh-CN" altLang="en-US" dirty="0"/>
              <a:t> </a:t>
            </a:r>
            <a:r>
              <a:rPr lang="en-US" altLang="zh-CN" dirty="0"/>
              <a:t>book</a:t>
            </a:r>
            <a:r>
              <a:rPr lang="zh-CN" altLang="en-US" dirty="0"/>
              <a:t> </a:t>
            </a:r>
            <a:r>
              <a:rPr lang="en-US" altLang="zh-CN" dirty="0"/>
              <a:t>Ch2</a:t>
            </a:r>
          </a:p>
          <a:p>
            <a:pPr lvl="1"/>
            <a:r>
              <a:rPr lang="en-US" altLang="zh-CN" dirty="0"/>
              <a:t>Tanenbaum</a:t>
            </a:r>
            <a:r>
              <a:rPr lang="zh-CN" altLang="en-US" dirty="0"/>
              <a:t> </a:t>
            </a:r>
            <a:r>
              <a:rPr lang="en-US" altLang="zh-CN" dirty="0"/>
              <a:t>book</a:t>
            </a:r>
            <a:r>
              <a:rPr lang="zh-CN" altLang="en-US" dirty="0"/>
              <a:t> </a:t>
            </a:r>
            <a:r>
              <a:rPr lang="en-US" altLang="zh-CN" dirty="0"/>
              <a:t>Ch6</a:t>
            </a:r>
          </a:p>
          <a:p>
            <a:pPr lvl="1"/>
            <a:r>
              <a:rPr lang="en-US" altLang="zh-CN" dirty="0"/>
              <a:t>Leslie</a:t>
            </a:r>
            <a:r>
              <a:rPr lang="zh-CN" altLang="en-US" dirty="0"/>
              <a:t> </a:t>
            </a:r>
            <a:r>
              <a:rPr lang="en-US" altLang="zh-CN" dirty="0" err="1"/>
              <a:t>Lamport</a:t>
            </a:r>
            <a:r>
              <a:rPr lang="en-US" altLang="zh-CN" dirty="0"/>
              <a:t>.</a:t>
            </a:r>
            <a:r>
              <a:rPr lang="zh-CN" altLang="en-US" dirty="0"/>
              <a:t> </a:t>
            </a:r>
            <a:r>
              <a:rPr lang="en-US" dirty="0"/>
              <a:t>Time, Clocks, and the Ordering of Events in a Distributed System. 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Commun. ACM 21(7)</a:t>
            </a:r>
            <a:r>
              <a:rPr lang="en-US" dirty="0"/>
              <a:t>: 558-565 (1978)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322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3371</TotalTime>
  <Words>4716</Words>
  <Application>Microsoft Macintosh PowerPoint</Application>
  <PresentationFormat>Widescreen</PresentationFormat>
  <Paragraphs>800</Paragraphs>
  <Slides>99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99</vt:i4>
      </vt:variant>
    </vt:vector>
  </HeadingPairs>
  <TitlesOfParts>
    <vt:vector size="104" baseType="lpstr">
      <vt:lpstr>Arial</vt:lpstr>
      <vt:lpstr>Arial</vt:lpstr>
      <vt:lpstr>Calibri</vt:lpstr>
      <vt:lpstr>Calibri Light</vt:lpstr>
      <vt:lpstr>Office Theme</vt:lpstr>
      <vt:lpstr>IS 651: Distributed Systems Time and Synchronization Mutual Exclusion</vt:lpstr>
      <vt:lpstr>Recall</vt:lpstr>
      <vt:lpstr>Recall</vt:lpstr>
      <vt:lpstr>Recall </vt:lpstr>
      <vt:lpstr>Recall</vt:lpstr>
      <vt:lpstr>Recall</vt:lpstr>
      <vt:lpstr>Announcement</vt:lpstr>
      <vt:lpstr>HW1</vt:lpstr>
      <vt:lpstr>HW1</vt:lpstr>
      <vt:lpstr>Homework and projects</vt:lpstr>
      <vt:lpstr>Today</vt:lpstr>
      <vt:lpstr>Global Timing</vt:lpstr>
      <vt:lpstr>Time and Mutual Exclusion Overview </vt:lpstr>
      <vt:lpstr>Time and Mutual Exclusion Overview  </vt:lpstr>
      <vt:lpstr>Time Standards</vt:lpstr>
      <vt:lpstr>Distributed Time</vt:lpstr>
      <vt:lpstr>A Baseball Example</vt:lpstr>
      <vt:lpstr>A Baseball Example</vt:lpstr>
      <vt:lpstr>The Happened-Before Relation</vt:lpstr>
      <vt:lpstr>A Baseball Example</vt:lpstr>
      <vt:lpstr>A Baseball Example</vt:lpstr>
      <vt:lpstr>Ways to synchronize </vt:lpstr>
      <vt:lpstr>Real-Clock Synchronization</vt:lpstr>
      <vt:lpstr>Perfect Networks</vt:lpstr>
      <vt:lpstr>Synchronous Networks</vt:lpstr>
      <vt:lpstr>Timing Assumptions in Distributed Systems</vt:lpstr>
      <vt:lpstr>Timing Assumptions in Distributed Systems</vt:lpstr>
      <vt:lpstr>Cristian’s Algorithm, 1989</vt:lpstr>
      <vt:lpstr>The Berkeley Algorithm, 1989</vt:lpstr>
      <vt:lpstr>The Network Time Protocol (NTP) </vt:lpstr>
      <vt:lpstr>The Network Time Protocol (NTP)</vt:lpstr>
      <vt:lpstr>Real synchronization is imperfect</vt:lpstr>
      <vt:lpstr>Logical Time</vt:lpstr>
      <vt:lpstr>Global Logical Time</vt:lpstr>
      <vt:lpstr>Concurrency</vt:lpstr>
      <vt:lpstr>The baseball example revisited</vt:lpstr>
      <vt:lpstr>The baseball example revisited</vt:lpstr>
      <vt:lpstr>Lamport Logical Clocks</vt:lpstr>
      <vt:lpstr>Lamport’s Algorithm</vt:lpstr>
      <vt:lpstr>Lamport’s Algorithm on the baseball example</vt:lpstr>
      <vt:lpstr>Lamport’s Algorithm on the baseball example</vt:lpstr>
      <vt:lpstr>Lamport’s Algorithm on the baseball example</vt:lpstr>
      <vt:lpstr>Lamport’s Algorithm on the baseball example</vt:lpstr>
      <vt:lpstr>Lamport’s Algorithm on the baseball example</vt:lpstr>
      <vt:lpstr>Lamport’s Algorithm on the baseball example</vt:lpstr>
      <vt:lpstr>Lamport’s Algorithm on the baseball example</vt:lpstr>
      <vt:lpstr>Lamport’s Algorithm on the baseball example</vt:lpstr>
      <vt:lpstr>Lamport’s Algorithm on the baseball example</vt:lpstr>
      <vt:lpstr>Lamport’s Algorithm on the baseball example</vt:lpstr>
      <vt:lpstr>Lamport’s Algorithm on the baseball example</vt:lpstr>
      <vt:lpstr>Ok, what do we get?</vt:lpstr>
      <vt:lpstr>Summary of Lamport clocks</vt:lpstr>
      <vt:lpstr>Total order Lamport clocks</vt:lpstr>
      <vt:lpstr>Vector Clocks</vt:lpstr>
      <vt:lpstr>Vector Clock Algorithm</vt:lpstr>
      <vt:lpstr>Vector clocks on the baseball example</vt:lpstr>
      <vt:lpstr>Vector clocks on the baseball example</vt:lpstr>
      <vt:lpstr>Vector clocks on the baseball example</vt:lpstr>
      <vt:lpstr>Vector clocks on the baseball example</vt:lpstr>
      <vt:lpstr>Vector clocks on the baseball example</vt:lpstr>
      <vt:lpstr>Vector clocks on the baseball example</vt:lpstr>
      <vt:lpstr>Vector clocks on the baseball example</vt:lpstr>
      <vt:lpstr>Vector clocks on the baseball example</vt:lpstr>
      <vt:lpstr>Vector clocks on the baseball example</vt:lpstr>
      <vt:lpstr>Vector clocks on the baseball example</vt:lpstr>
      <vt:lpstr>Vector clocks on the baseball example</vt:lpstr>
      <vt:lpstr>Vector clocks on the baseball example</vt:lpstr>
      <vt:lpstr>Ok, what do we get?</vt:lpstr>
      <vt:lpstr>So far</vt:lpstr>
      <vt:lpstr>Logical Clocks in Real Systems</vt:lpstr>
      <vt:lpstr>Amazon Dynamo</vt:lpstr>
      <vt:lpstr>Amazon Dynamo</vt:lpstr>
      <vt:lpstr>Other examples of using vector clock</vt:lpstr>
      <vt:lpstr>Mutual Exclusion</vt:lpstr>
      <vt:lpstr>Distributed Mutual Exclusion</vt:lpstr>
      <vt:lpstr>Distributed Mutual Exclusion</vt:lpstr>
      <vt:lpstr>Goals of Distributed Mutual Exclusion </vt:lpstr>
      <vt:lpstr>Distributed Mutual Exclusion Is Different </vt:lpstr>
      <vt:lpstr>Distributed Mutual Exclusion Protocols </vt:lpstr>
      <vt:lpstr>#1: Centralized Lock Server</vt:lpstr>
      <vt:lpstr>#1: Centralized Lock Server</vt:lpstr>
      <vt:lpstr>#2: A Ring-based Algorithm</vt:lpstr>
      <vt:lpstr>#2’: A better ring-based solution</vt:lpstr>
      <vt:lpstr>#3: A Shared Priority Queue</vt:lpstr>
      <vt:lpstr>#3: A Shared Priority Queue</vt:lpstr>
      <vt:lpstr>#3: A Shared Priority Queue</vt:lpstr>
      <vt:lpstr>#3: A Shared Priority Queue</vt:lpstr>
      <vt:lpstr>#3: A Shared Priority Queue</vt:lpstr>
      <vt:lpstr>#3: A Shared Priority Queue</vt:lpstr>
      <vt:lpstr>#3: A Shared Priority Queue</vt:lpstr>
      <vt:lpstr>#3: A Shared Priority Queue</vt:lpstr>
      <vt:lpstr>#3: A Shared Priority Queue</vt:lpstr>
      <vt:lpstr>#3: A Shared Priority Queue</vt:lpstr>
      <vt:lpstr>#3: A Shared Priority Queue</vt:lpstr>
      <vt:lpstr>#4: Majority Votes</vt:lpstr>
      <vt:lpstr>#4: Majority Votes</vt:lpstr>
      <vt:lpstr>#4: Majority Votes</vt:lpstr>
      <vt:lpstr>Conclusion</vt:lpstr>
      <vt:lpstr>Reading List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651: Distributed Systems</dc:title>
  <dc:creator>sisiduan@gmail.com</dc:creator>
  <cp:lastModifiedBy>sisiduan@gmail.com</cp:lastModifiedBy>
  <cp:revision>191</cp:revision>
  <dcterms:created xsi:type="dcterms:W3CDTF">2018-05-16T16:03:59Z</dcterms:created>
  <dcterms:modified xsi:type="dcterms:W3CDTF">2019-09-12T13:55:46Z</dcterms:modified>
</cp:coreProperties>
</file>