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4" r:id="rId3"/>
    <p:sldId id="265" r:id="rId4"/>
    <p:sldId id="295" r:id="rId5"/>
    <p:sldId id="29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300" r:id="rId27"/>
    <p:sldId id="304" r:id="rId28"/>
    <p:sldId id="303" r:id="rId29"/>
    <p:sldId id="288" r:id="rId30"/>
    <p:sldId id="289" r:id="rId31"/>
    <p:sldId id="290" r:id="rId32"/>
    <p:sldId id="296" r:id="rId33"/>
    <p:sldId id="294" r:id="rId34"/>
    <p:sldId id="293" r:id="rId35"/>
    <p:sldId id="291" r:id="rId36"/>
    <p:sldId id="27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1C6D5-71AB-F64E-9272-CD0A0291A3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D921-E1DE-0C43-9431-810CFBB84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tries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everything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internet.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filename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mapped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GFS</a:t>
            </a:r>
            <a:r>
              <a:rPr lang="zh-CN" altLang="en-US" dirty="0"/>
              <a:t> </a:t>
            </a:r>
            <a:r>
              <a:rPr lang="en-US" altLang="zh-CN" dirty="0"/>
              <a:t>servers.</a:t>
            </a:r>
            <a:r>
              <a:rPr lang="zh-CN" altLang="en-US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BD921-E1DE-0C43-9431-810CFBB845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8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GPL:</a:t>
            </a:r>
            <a:r>
              <a:rPr lang="zh-CN" altLang="en-US" dirty="0"/>
              <a:t> </a:t>
            </a:r>
            <a:r>
              <a:rPr lang="en-US" altLang="zh-CN" dirty="0"/>
              <a:t>GNU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public</a:t>
            </a:r>
            <a:r>
              <a:rPr lang="zh-CN" altLang="en-US" dirty="0"/>
              <a:t> </a:t>
            </a:r>
            <a:r>
              <a:rPr lang="en-US" altLang="zh-CN" dirty="0"/>
              <a:t>license</a:t>
            </a:r>
          </a:p>
          <a:p>
            <a:r>
              <a:rPr lang="en-US" altLang="zh-CN" dirty="0"/>
              <a:t>OSS: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</a:p>
          <a:p>
            <a:r>
              <a:rPr lang="en-US" altLang="zh-CN" dirty="0"/>
              <a:t>OST: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 err="1"/>
              <a:t>targe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BD921-E1DE-0C43-9431-810CFBB845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651: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/>
            </a:br>
            <a:r>
              <a:rPr lang="en-US" altLang="zh-CN"/>
              <a:t>Distributed File 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32C5-5BC4-2342-BEBF-41E44E53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488A4-7139-8747-A0B0-8B168D6A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 are huge by traditional standards</a:t>
            </a:r>
          </a:p>
          <a:p>
            <a:pPr lvl="1"/>
            <a:r>
              <a:rPr lang="en-US" dirty="0"/>
              <a:t>Multi-GB files are common</a:t>
            </a:r>
          </a:p>
          <a:p>
            <a:r>
              <a:rPr lang="en-US" dirty="0"/>
              <a:t>Most file updates are appends</a:t>
            </a:r>
          </a:p>
          <a:p>
            <a:pPr lvl="1"/>
            <a:r>
              <a:rPr lang="en-US" dirty="0"/>
              <a:t>Random writes are practically nonexistent</a:t>
            </a:r>
          </a:p>
          <a:p>
            <a:pPr lvl="1"/>
            <a:r>
              <a:rPr lang="en-US" dirty="0"/>
              <a:t>Many files are written once and read sequentially</a:t>
            </a:r>
          </a:p>
        </p:txBody>
      </p:sp>
    </p:spTree>
    <p:extLst>
      <p:ext uri="{BB962C8B-B14F-4D97-AF65-F5344CB8AC3E}">
        <p14:creationId xmlns:p14="http://schemas.microsoft.com/office/powerpoint/2010/main" val="381795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B66C-E5C2-974E-9A88-013FE176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F2B5-1CFA-4D4A-A82F-890D977A0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GFS cluster</a:t>
            </a:r>
          </a:p>
          <a:p>
            <a:pPr lvl="1"/>
            <a:r>
              <a:rPr lang="en-US" dirty="0"/>
              <a:t>A single master (replicated)</a:t>
            </a:r>
          </a:p>
          <a:p>
            <a:pPr lvl="1"/>
            <a:r>
              <a:rPr lang="en-US" dirty="0"/>
              <a:t>Many </a:t>
            </a:r>
            <a:r>
              <a:rPr lang="en-US" dirty="0" err="1"/>
              <a:t>chunkservers</a:t>
            </a:r>
            <a:endParaRPr lang="en-US" dirty="0"/>
          </a:p>
          <a:p>
            <a:pPr lvl="2"/>
            <a:r>
              <a:rPr lang="en-US" dirty="0"/>
              <a:t>Accessed by many clients</a:t>
            </a:r>
          </a:p>
          <a:p>
            <a:endParaRPr lang="en-US" dirty="0"/>
          </a:p>
          <a:p>
            <a:r>
              <a:rPr lang="en-US" dirty="0"/>
              <a:t>Divided into fixed-sized chunks (similar to file system blocks)</a:t>
            </a:r>
          </a:p>
          <a:p>
            <a:pPr lvl="1"/>
            <a:r>
              <a:rPr lang="en-US" dirty="0"/>
              <a:t>Each has a unique global ID (called a handle)</a:t>
            </a:r>
          </a:p>
          <a:p>
            <a:pPr lvl="1"/>
            <a:r>
              <a:rPr lang="en-US" dirty="0"/>
              <a:t>Stored at </a:t>
            </a:r>
            <a:r>
              <a:rPr lang="en-US" dirty="0" err="1"/>
              <a:t>chunkservers</a:t>
            </a:r>
            <a:endParaRPr lang="en-US" dirty="0"/>
          </a:p>
          <a:p>
            <a:pPr lvl="1"/>
            <a:r>
              <a:rPr lang="en-US" dirty="0"/>
              <a:t>3-way replicated across </a:t>
            </a:r>
            <a:r>
              <a:rPr lang="en-US" dirty="0" err="1"/>
              <a:t>chunkservers</a:t>
            </a:r>
            <a:endParaRPr lang="en-US" dirty="0"/>
          </a:p>
          <a:p>
            <a:pPr lvl="1"/>
            <a:r>
              <a:rPr lang="en-US" dirty="0"/>
              <a:t>Master keeps track of metadata (e.g., which chunks belong to which files)</a:t>
            </a:r>
          </a:p>
        </p:txBody>
      </p:sp>
    </p:spTree>
    <p:extLst>
      <p:ext uri="{BB962C8B-B14F-4D97-AF65-F5344CB8AC3E}">
        <p14:creationId xmlns:p14="http://schemas.microsoft.com/office/powerpoint/2010/main" val="318555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764C0-2C3D-9C40-8BBE-FE45CFAF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" y="3364783"/>
            <a:ext cx="7802880" cy="34932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CB542-67AB-0F45-8FFE-4C29E607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AD96D-BC6E-6C4E-9206-D5FA7D19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Client retrieves metadata from master</a:t>
            </a:r>
          </a:p>
          <a:p>
            <a:r>
              <a:rPr lang="en-US" dirty="0"/>
              <a:t>Read/Write data flows between client and </a:t>
            </a:r>
            <a:r>
              <a:rPr lang="en-US" dirty="0" err="1"/>
              <a:t>chunkserver</a:t>
            </a:r>
            <a:endParaRPr lang="en-US" dirty="0"/>
          </a:p>
          <a:p>
            <a:r>
              <a:rPr lang="en-US" dirty="0"/>
              <a:t>Minimizing the master’s involvement in read/write operations alleviates the single-master bottleneck</a:t>
            </a:r>
          </a:p>
        </p:txBody>
      </p:sp>
    </p:spTree>
    <p:extLst>
      <p:ext uri="{BB962C8B-B14F-4D97-AF65-F5344CB8AC3E}">
        <p14:creationId xmlns:p14="http://schemas.microsoft.com/office/powerpoint/2010/main" val="357721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E276-EB43-624A-8A6A-4F8A7303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48B62-25A9-E144-A833-3383DB805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Size: 64MB</a:t>
            </a:r>
          </a:p>
          <a:p>
            <a:pPr lvl="1"/>
            <a:r>
              <a:rPr lang="en-US" dirty="0"/>
              <a:t>Normal file system block sizes are 512B - 8KB </a:t>
            </a:r>
          </a:p>
          <a:p>
            <a:endParaRPr lang="en-US" dirty="0"/>
          </a:p>
          <a:p>
            <a:r>
              <a:rPr lang="en-US" dirty="0"/>
              <a:t>Pros and cons?</a:t>
            </a:r>
          </a:p>
        </p:txBody>
      </p:sp>
    </p:spTree>
    <p:extLst>
      <p:ext uri="{BB962C8B-B14F-4D97-AF65-F5344CB8AC3E}">
        <p14:creationId xmlns:p14="http://schemas.microsoft.com/office/powerpoint/2010/main" val="5881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B301-1DA3-F640-A97C-73C82FC3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3BF26-84A8-0E41-818C-CDA4472D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Size: 64MB</a:t>
            </a:r>
          </a:p>
          <a:p>
            <a:pPr lvl="1"/>
            <a:r>
              <a:rPr lang="en-US" dirty="0"/>
              <a:t>Normal file system block sizes are 512B - 8KB </a:t>
            </a:r>
          </a:p>
          <a:p>
            <a:r>
              <a:rPr lang="en-US" dirty="0"/>
              <a:t>Pros of big chunk sizes:</a:t>
            </a:r>
          </a:p>
          <a:p>
            <a:pPr lvl="1"/>
            <a:r>
              <a:rPr lang="en-US" dirty="0"/>
              <a:t>Less load on server (less metadata, hence can be kept in master’s memory)</a:t>
            </a:r>
          </a:p>
          <a:p>
            <a:pPr lvl="1"/>
            <a:r>
              <a:rPr lang="en-US" dirty="0"/>
              <a:t>Suitable for big-data applications (e.g., search)</a:t>
            </a:r>
          </a:p>
          <a:p>
            <a:pPr lvl="1"/>
            <a:r>
              <a:rPr lang="en-US" dirty="0"/>
              <a:t>Sustains large bandwidth, reduces network overhead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 of big chunk sizes: </a:t>
            </a:r>
          </a:p>
          <a:p>
            <a:pPr lvl="1"/>
            <a:r>
              <a:rPr lang="en-US" dirty="0"/>
              <a:t>Fragmentation if small files are more frequent than initially believed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2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45EE-D773-8248-81E1-4A52D1C6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GFS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CCE6-07ED-1145-87D9-B775C3F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process running on a separate machine </a:t>
            </a:r>
          </a:p>
          <a:p>
            <a:pPr lvl="1"/>
            <a:r>
              <a:rPr lang="en-US" dirty="0"/>
              <a:t>Initially, GFS supported just a single master, but then they added master replication for fault-tolerance in other versions/distributed storage systems </a:t>
            </a:r>
          </a:p>
          <a:p>
            <a:pPr lvl="1"/>
            <a:r>
              <a:rPr lang="en-US" dirty="0"/>
              <a:t>The replicas use </a:t>
            </a:r>
            <a:r>
              <a:rPr lang="en-US" dirty="0" err="1"/>
              <a:t>Paxos</a:t>
            </a:r>
            <a:r>
              <a:rPr lang="en-US" dirty="0"/>
              <a:t>, an algorithm that we’ll talk about later to keep coordinate, i.e., to act as one (think of the voting algorithm we looked at for distributed mutual exclusion) </a:t>
            </a:r>
          </a:p>
          <a:p>
            <a:r>
              <a:rPr lang="en-US" dirty="0"/>
              <a:t>Stores all metadata</a:t>
            </a:r>
          </a:p>
          <a:p>
            <a:pPr lvl="1"/>
            <a:r>
              <a:rPr lang="en-US" dirty="0"/>
              <a:t>File and chunk namespaces</a:t>
            </a:r>
          </a:p>
          <a:p>
            <a:pPr lvl="2"/>
            <a:r>
              <a:rPr lang="en-US" dirty="0"/>
              <a:t>Hierarchical namespace for files, flat namespace for chunks</a:t>
            </a:r>
          </a:p>
          <a:p>
            <a:pPr lvl="1"/>
            <a:r>
              <a:rPr lang="en-US" dirty="0"/>
              <a:t>File-to-chunk mappings</a:t>
            </a:r>
          </a:p>
          <a:p>
            <a:pPr lvl="1"/>
            <a:r>
              <a:rPr lang="en-US" dirty="0"/>
              <a:t>Locations of a chunk’s replicas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84C8-112F-BD4A-AAD6-E4A5CB38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Controls/Coordinates </a:t>
            </a:r>
            <a:r>
              <a:rPr lang="en-US" dirty="0" err="1"/>
              <a:t>Chunkservers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DC03-1BCC-724E-964B-1DB46B8E3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and </a:t>
            </a:r>
            <a:r>
              <a:rPr lang="en-US" dirty="0" err="1"/>
              <a:t>chunkserver</a:t>
            </a:r>
            <a:r>
              <a:rPr lang="en-US" dirty="0"/>
              <a:t> communicate regularly  (heartbeat):</a:t>
            </a:r>
          </a:p>
          <a:p>
            <a:pPr lvl="1"/>
            <a:r>
              <a:rPr lang="en-US" dirty="0"/>
              <a:t>Is </a:t>
            </a:r>
            <a:r>
              <a:rPr lang="en-US" dirty="0" err="1"/>
              <a:t>chunkserver</a:t>
            </a:r>
            <a:r>
              <a:rPr lang="en-US" dirty="0"/>
              <a:t> down?</a:t>
            </a:r>
          </a:p>
          <a:p>
            <a:pPr lvl="1"/>
            <a:r>
              <a:rPr lang="en-US" dirty="0"/>
              <a:t>Are there disk failures on </a:t>
            </a:r>
            <a:r>
              <a:rPr lang="en-US" dirty="0" err="1"/>
              <a:t>chunkserver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Are any replicas corrupted?</a:t>
            </a:r>
          </a:p>
          <a:p>
            <a:pPr lvl="1"/>
            <a:r>
              <a:rPr lang="en-US" dirty="0"/>
              <a:t>Which chunks does </a:t>
            </a:r>
            <a:r>
              <a:rPr lang="en-US" dirty="0" err="1"/>
              <a:t>chunkserver</a:t>
            </a:r>
            <a:r>
              <a:rPr lang="en-US" dirty="0"/>
              <a:t> store?</a:t>
            </a:r>
          </a:p>
          <a:p>
            <a:r>
              <a:rPr lang="en-US" dirty="0"/>
              <a:t>Master sends instructions to </a:t>
            </a:r>
            <a:r>
              <a:rPr lang="en-US" dirty="0" err="1"/>
              <a:t>chunkserver</a:t>
            </a:r>
            <a:endParaRPr lang="en-US" dirty="0"/>
          </a:p>
          <a:p>
            <a:pPr lvl="1"/>
            <a:r>
              <a:rPr lang="en-US" dirty="0"/>
              <a:t>Delete a chunk</a:t>
            </a:r>
          </a:p>
          <a:p>
            <a:pPr lvl="1"/>
            <a:r>
              <a:rPr lang="en-US" dirty="0"/>
              <a:t>Create a new chunk</a:t>
            </a:r>
          </a:p>
          <a:p>
            <a:pPr lvl="1"/>
            <a:r>
              <a:rPr lang="en-US" dirty="0"/>
              <a:t>Replicate and start serving this chunk (chunk migration)</a:t>
            </a:r>
          </a:p>
          <a:p>
            <a:pPr lvl="2"/>
            <a:r>
              <a:rPr lang="en-US" dirty="0"/>
              <a:t>Why do we need migration?</a:t>
            </a:r>
          </a:p>
        </p:txBody>
      </p:sp>
    </p:spTree>
    <p:extLst>
      <p:ext uri="{BB962C8B-B14F-4D97-AF65-F5344CB8AC3E}">
        <p14:creationId xmlns:p14="http://schemas.microsoft.com/office/powerpoint/2010/main" val="26162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C51C-BF93-BB43-AAD8-0697D4CF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2850-89C2-224A-A22A-981EE381A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Reads</a:t>
            </a:r>
          </a:p>
          <a:p>
            <a:r>
              <a:rPr lang="en-US" dirty="0"/>
              <a:t>Writes </a:t>
            </a:r>
          </a:p>
          <a:p>
            <a:r>
              <a:rPr lang="en-US" dirty="0"/>
              <a:t>Appends</a:t>
            </a:r>
          </a:p>
        </p:txBody>
      </p:sp>
    </p:spTree>
    <p:extLst>
      <p:ext uri="{BB962C8B-B14F-4D97-AF65-F5344CB8AC3E}">
        <p14:creationId xmlns:p14="http://schemas.microsoft.com/office/powerpoint/2010/main" val="147812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038B-ECD7-994F-A3E2-200AAA0E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A456D9-A963-4945-BDFA-C77D97417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968" y="1825625"/>
            <a:ext cx="8570063" cy="4351338"/>
          </a:xfrm>
        </p:spPr>
      </p:pic>
    </p:spTree>
    <p:extLst>
      <p:ext uri="{BB962C8B-B14F-4D97-AF65-F5344CB8AC3E}">
        <p14:creationId xmlns:p14="http://schemas.microsoft.com/office/powerpoint/2010/main" val="400342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B937-17AA-E147-8BEA-EC58D1C7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8FBC5A-503A-C740-8FFF-9F2375B39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498" y="1825625"/>
            <a:ext cx="9203004" cy="4351338"/>
          </a:xfrm>
        </p:spPr>
      </p:pic>
    </p:spTree>
    <p:extLst>
      <p:ext uri="{BB962C8B-B14F-4D97-AF65-F5344CB8AC3E}">
        <p14:creationId xmlns:p14="http://schemas.microsoft.com/office/powerpoint/2010/main" val="222398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C1A3-2FF5-A44E-A3C2-67C6074E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8709E-4703-BA49-856C-908F836F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File Systems</a:t>
            </a:r>
          </a:p>
          <a:p>
            <a:r>
              <a:rPr lang="en-US" dirty="0"/>
              <a:t>Google File System (GFS)</a:t>
            </a:r>
          </a:p>
          <a:p>
            <a:r>
              <a:rPr lang="en-US" dirty="0"/>
              <a:t>A few words about other distributed file systems</a:t>
            </a:r>
          </a:p>
        </p:txBody>
      </p:sp>
    </p:spTree>
    <p:extLst>
      <p:ext uri="{BB962C8B-B14F-4D97-AF65-F5344CB8AC3E}">
        <p14:creationId xmlns:p14="http://schemas.microsoft.com/office/powerpoint/2010/main" val="404009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AC396-89C2-4040-9348-D74A647C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3C8E-0D02-B74F-86AA-8FC4E5274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Writes</a:t>
            </a:r>
          </a:p>
          <a:p>
            <a:pPr lvl="1"/>
            <a:r>
              <a:rPr lang="en-US" dirty="0"/>
              <a:t>Causes data to be written at application-specified file offset</a:t>
            </a:r>
          </a:p>
          <a:p>
            <a:r>
              <a:rPr lang="en-US" dirty="0"/>
              <a:t>Record appends</a:t>
            </a:r>
          </a:p>
          <a:p>
            <a:pPr lvl="1"/>
            <a:r>
              <a:rPr lang="en-US" dirty="0"/>
              <a:t>Operations that append data to a file</a:t>
            </a:r>
          </a:p>
          <a:p>
            <a:pPr lvl="1"/>
            <a:r>
              <a:rPr lang="en-US" dirty="0"/>
              <a:t>Cause data to be appended atomically at least once</a:t>
            </a:r>
          </a:p>
          <a:p>
            <a:pPr lvl="1"/>
            <a:r>
              <a:rPr lang="en-US" dirty="0"/>
              <a:t>Offset chosen by GFS, not by the client (Think about it: why?)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Clients can read, write, append records in parallel</a:t>
            </a:r>
          </a:p>
          <a:p>
            <a:pPr lvl="1"/>
            <a:r>
              <a:rPr lang="en-US" dirty="0"/>
              <a:t>Some consistency that we can understand </a:t>
            </a:r>
          </a:p>
          <a:p>
            <a:pPr lvl="1"/>
            <a:r>
              <a:rPr lang="en-US" dirty="0"/>
              <a:t>Hence, favor concurrency/performance over semantics</a:t>
            </a:r>
          </a:p>
        </p:txBody>
      </p:sp>
    </p:spTree>
    <p:extLst>
      <p:ext uri="{BB962C8B-B14F-4D97-AF65-F5344CB8AC3E}">
        <p14:creationId xmlns:p14="http://schemas.microsoft.com/office/powerpoint/2010/main" val="4238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CA20-5107-834A-8A6D-78BB307C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7B059-FFCF-8741-BF09-F9B4338BF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consistency, updates to each chunk must be ordered in the same way at the different chunk replicas </a:t>
            </a:r>
          </a:p>
          <a:p>
            <a:pPr lvl="1"/>
            <a:r>
              <a:rPr lang="en-US" dirty="0"/>
              <a:t>Consistency means that replicas will end up with the same version of the data and not diverge </a:t>
            </a:r>
          </a:p>
          <a:p>
            <a:r>
              <a:rPr lang="en-US" dirty="0"/>
              <a:t>For this reason, for each chunk, one replica is designated as the primary </a:t>
            </a:r>
          </a:p>
          <a:p>
            <a:r>
              <a:rPr lang="en-US" dirty="0"/>
              <a:t>The other replicas are designated as secondaries </a:t>
            </a:r>
          </a:p>
          <a:p>
            <a:r>
              <a:rPr lang="en-US" dirty="0"/>
              <a:t>Primary defines the update order </a:t>
            </a:r>
          </a:p>
          <a:p>
            <a:r>
              <a:rPr lang="en-US" dirty="0"/>
              <a:t>All secondaries follows this order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110B-9994-7F4A-B6EB-4C7AD2BE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4E8B-7903-7744-A4AC-9DC6E9761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correctness, at any time, there needs to be one single primary for each chunk </a:t>
            </a:r>
          </a:p>
          <a:p>
            <a:r>
              <a:rPr lang="en-US" dirty="0"/>
              <a:t>Or else, they could order different writes in different ways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30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2B28-6F03-8D45-BCFA-39FB4B06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3F0BA-F2C9-A645-9E4C-27E588CD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that, GFS uses leases </a:t>
            </a:r>
          </a:p>
          <a:p>
            <a:pPr lvl="1"/>
            <a:r>
              <a:rPr lang="en-US" dirty="0"/>
              <a:t>Master selects a </a:t>
            </a:r>
            <a:r>
              <a:rPr lang="en-US" dirty="0" err="1"/>
              <a:t>chunkserver</a:t>
            </a:r>
            <a:r>
              <a:rPr lang="en-US" dirty="0"/>
              <a:t> and grants it lease for a chunk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chunkserver</a:t>
            </a:r>
            <a:r>
              <a:rPr lang="en-US" dirty="0"/>
              <a:t> holds the lease for a period T after it gets it, and behaves as primary during this period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chunkserver</a:t>
            </a:r>
            <a:r>
              <a:rPr lang="en-US" dirty="0"/>
              <a:t> can refresh the lease endlessly </a:t>
            </a:r>
          </a:p>
          <a:p>
            <a:pPr lvl="1"/>
            <a:r>
              <a:rPr lang="en-US" dirty="0"/>
              <a:t>But if the </a:t>
            </a:r>
            <a:r>
              <a:rPr lang="en-US" dirty="0" err="1"/>
              <a:t>chunkserver</a:t>
            </a:r>
            <a:r>
              <a:rPr lang="en-US" dirty="0"/>
              <a:t> can't successfully refresh lease from master, he stops being a primary </a:t>
            </a:r>
          </a:p>
          <a:p>
            <a:pPr lvl="1"/>
            <a:r>
              <a:rPr lang="en-US" dirty="0"/>
              <a:t>If master doesn't hear from primary </a:t>
            </a:r>
            <a:r>
              <a:rPr lang="en-US" dirty="0" err="1"/>
              <a:t>chunkserver</a:t>
            </a:r>
            <a:r>
              <a:rPr lang="en-US" dirty="0"/>
              <a:t> for a period, he gives the lease to someone else </a:t>
            </a:r>
          </a:p>
          <a:p>
            <a:r>
              <a:rPr lang="en-US" dirty="0"/>
              <a:t>So, at any time, at most one server is primary for each chunk </a:t>
            </a:r>
          </a:p>
          <a:p>
            <a:pPr lvl="1"/>
            <a:r>
              <a:rPr lang="en-US" dirty="0"/>
              <a:t>But different servers can be primaries for different chunks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2582-2628-0745-87B0-A52EE46A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DD230-A770-9142-BE54-6D20C83F6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194" y="913404"/>
            <a:ext cx="6691611" cy="5145592"/>
          </a:xfrm>
        </p:spPr>
      </p:pic>
    </p:spTree>
    <p:extLst>
      <p:ext uri="{BB962C8B-B14F-4D97-AF65-F5344CB8AC3E}">
        <p14:creationId xmlns:p14="http://schemas.microsoft.com/office/powerpoint/2010/main" val="1371655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8731-3C97-6546-9213-0B649318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FE9D3-9B0F-4948-80A4-62C4BE98E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enforces one update order across all replicas for concurrent writes</a:t>
            </a:r>
          </a:p>
          <a:p>
            <a:r>
              <a:rPr lang="en-US" dirty="0"/>
              <a:t>It also waits until a write finishes at the other replicas before it replies</a:t>
            </a:r>
          </a:p>
          <a:p>
            <a:endParaRPr lang="en-US" dirty="0"/>
          </a:p>
          <a:p>
            <a:r>
              <a:rPr lang="en-US" dirty="0"/>
              <a:t>Therefore</a:t>
            </a:r>
          </a:p>
          <a:p>
            <a:pPr lvl="1"/>
            <a:r>
              <a:rPr lang="en-US" dirty="0"/>
              <a:t>We will have identical replicas</a:t>
            </a:r>
          </a:p>
          <a:p>
            <a:pPr lvl="1"/>
            <a:r>
              <a:rPr lang="en-US" dirty="0"/>
              <a:t>But, file region may end up containing mingled fragments from different clients</a:t>
            </a:r>
          </a:p>
          <a:p>
            <a:pPr lvl="2"/>
            <a:r>
              <a:rPr lang="en-US" dirty="0"/>
              <a:t>E.g., writes to different chunks may be ordered differently by their different primary </a:t>
            </a:r>
            <a:r>
              <a:rPr lang="en-US" dirty="0" err="1"/>
              <a:t>chunkservers</a:t>
            </a:r>
            <a:endParaRPr lang="en-US" dirty="0"/>
          </a:p>
          <a:p>
            <a:pPr lvl="1"/>
            <a:r>
              <a:rPr lang="en-US" dirty="0"/>
              <a:t>Thus, writes are consistent but undefined in GFS</a:t>
            </a:r>
          </a:p>
        </p:txBody>
      </p:sp>
    </p:spTree>
    <p:extLst>
      <p:ext uri="{BB962C8B-B14F-4D97-AF65-F5344CB8AC3E}">
        <p14:creationId xmlns:p14="http://schemas.microsoft.com/office/powerpoint/2010/main" val="14220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038B-ECD7-994F-A3E2-200AAA0E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A456D9-A963-4945-BDFA-C77D97417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968" y="1825625"/>
            <a:ext cx="8570063" cy="4351338"/>
          </a:xfrm>
        </p:spPr>
      </p:pic>
    </p:spTree>
    <p:extLst>
      <p:ext uri="{BB962C8B-B14F-4D97-AF65-F5344CB8AC3E}">
        <p14:creationId xmlns:p14="http://schemas.microsoft.com/office/powerpoint/2010/main" val="1268293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B937-17AA-E147-8BEA-EC58D1C7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8FBC5A-503A-C740-8FFF-9F2375B39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498" y="1825625"/>
            <a:ext cx="9203004" cy="4351338"/>
          </a:xfrm>
        </p:spPr>
      </p:pic>
    </p:spTree>
    <p:extLst>
      <p:ext uri="{BB962C8B-B14F-4D97-AF65-F5344CB8AC3E}">
        <p14:creationId xmlns:p14="http://schemas.microsoft.com/office/powerpoint/2010/main" val="3662269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2582-2628-0745-87B0-A52EE46A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DD230-A770-9142-BE54-6D20C83F6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194" y="913404"/>
            <a:ext cx="6691611" cy="5145592"/>
          </a:xfrm>
        </p:spPr>
      </p:pic>
    </p:spTree>
    <p:extLst>
      <p:ext uri="{BB962C8B-B14F-4D97-AF65-F5344CB8AC3E}">
        <p14:creationId xmlns:p14="http://schemas.microsoft.com/office/powerpoint/2010/main" val="1912177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6B17-3422-F849-8F1D-4D3B3098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63D68-9E37-4246-8F60-1FB23366D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client specifies only the data, not the file offset </a:t>
            </a:r>
          </a:p>
          <a:p>
            <a:pPr lvl="1"/>
            <a:r>
              <a:rPr lang="en-US" dirty="0"/>
              <a:t>File offset is chosen by the primary</a:t>
            </a:r>
          </a:p>
          <a:p>
            <a:pPr lvl="1"/>
            <a:r>
              <a:rPr lang="en-US" dirty="0"/>
              <a:t>Why do they have this?</a:t>
            </a:r>
          </a:p>
          <a:p>
            <a:r>
              <a:rPr lang="en-US" dirty="0"/>
              <a:t>Meaningful semantic: at least once atomically</a:t>
            </a:r>
          </a:p>
          <a:p>
            <a:pPr lvl="1"/>
            <a:r>
              <a:rPr lang="en-US" dirty="0"/>
              <a:t>Because file system is not constrained: where to place data, it can get atomicity without sacrificing concurrency</a:t>
            </a:r>
          </a:p>
          <a:p>
            <a:r>
              <a:rPr lang="en-US" dirty="0"/>
              <a:t>Rough mechanism</a:t>
            </a:r>
          </a:p>
          <a:p>
            <a:pPr lvl="1"/>
            <a:r>
              <a:rPr lang="en-US" dirty="0"/>
              <a:t>If record fits in chunk, primary chooses the offset and communicates it to all replicas -&gt; offset is arbitrary</a:t>
            </a:r>
          </a:p>
          <a:p>
            <a:pPr lvl="1"/>
            <a:r>
              <a:rPr lang="en-US" dirty="0"/>
              <a:t>If record doesn’t fit in chunk, the chunk is padded and client gets failure -&gt; file may have blank spaces</a:t>
            </a:r>
          </a:p>
          <a:p>
            <a:pPr lvl="1"/>
            <a:r>
              <a:rPr lang="en-US" dirty="0"/>
              <a:t>If a record append fails at any replica, the client retries the operation -&gt; file may contain record duplicates</a:t>
            </a:r>
          </a:p>
        </p:txBody>
      </p:sp>
    </p:spTree>
    <p:extLst>
      <p:ext uri="{BB962C8B-B14F-4D97-AF65-F5344CB8AC3E}">
        <p14:creationId xmlns:p14="http://schemas.microsoft.com/office/powerpoint/2010/main" val="30361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8FDB-6E98-4444-A414-566EDDCD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Networked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E25B6-82BE-1E48-943C-16D015806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File system spread over multiple, autonomous machines 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Have a consistent namespace for files across computers</a:t>
            </a:r>
          </a:p>
          <a:p>
            <a:pPr lvl="1"/>
            <a:r>
              <a:rPr lang="en-US" dirty="0"/>
              <a:t>Let authorized users access their files from any computer</a:t>
            </a:r>
          </a:p>
          <a:p>
            <a:endParaRPr lang="en-US" dirty="0"/>
          </a:p>
          <a:p>
            <a:r>
              <a:rPr lang="en-US" dirty="0"/>
              <a:t>Commonly used in cloud environment and high performance computing</a:t>
            </a:r>
          </a:p>
          <a:p>
            <a:pPr lvl="1"/>
            <a:r>
              <a:rPr lang="en-US" dirty="0"/>
              <a:t>Amazon S3</a:t>
            </a:r>
          </a:p>
          <a:p>
            <a:pPr lvl="1"/>
            <a:r>
              <a:rPr lang="en-US" dirty="0"/>
              <a:t>Google Cloud Storage</a:t>
            </a:r>
          </a:p>
          <a:p>
            <a:pPr lvl="1"/>
            <a:r>
              <a:rPr lang="en-US" dirty="0"/>
              <a:t>Microsoft Azure</a:t>
            </a:r>
          </a:p>
          <a:p>
            <a:pPr lvl="1"/>
            <a:r>
              <a:rPr lang="en-US" dirty="0" err="1"/>
              <a:t>Ceph</a:t>
            </a:r>
            <a:endParaRPr lang="en-US" dirty="0"/>
          </a:p>
          <a:p>
            <a:pPr lvl="1"/>
            <a:r>
              <a:rPr lang="en-US" dirty="0" err="1"/>
              <a:t>Lustre</a:t>
            </a:r>
            <a:r>
              <a:rPr lang="en-US" dirty="0"/>
              <a:t>, HDFS…</a:t>
            </a:r>
          </a:p>
        </p:txBody>
      </p:sp>
    </p:spTree>
    <p:extLst>
      <p:ext uri="{BB962C8B-B14F-4D97-AF65-F5344CB8AC3E}">
        <p14:creationId xmlns:p14="http://schemas.microsoft.com/office/powerpoint/2010/main" val="2938595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8727-753C-A247-BB75-68262A9D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A597-AE6D-C542-8878-B2D35C00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94"/>
            <a:ext cx="10515600" cy="49906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1. Application originates record append request. </a:t>
            </a:r>
          </a:p>
          <a:p>
            <a:pPr marL="0" indent="0">
              <a:buNone/>
            </a:pPr>
            <a:r>
              <a:rPr lang="en-US" dirty="0"/>
              <a:t>2. GFS client translates request and sends it to master. </a:t>
            </a:r>
          </a:p>
          <a:p>
            <a:pPr marL="0" indent="0">
              <a:buNone/>
            </a:pPr>
            <a:r>
              <a:rPr lang="en-US" dirty="0"/>
              <a:t>3. Master responds with chunk handle and (primary + secondary) replica locations. </a:t>
            </a:r>
          </a:p>
          <a:p>
            <a:pPr marL="0" indent="0">
              <a:buNone/>
            </a:pPr>
            <a:r>
              <a:rPr lang="en-US" dirty="0"/>
              <a:t>4. Client pushes write data to all locations. </a:t>
            </a:r>
          </a:p>
          <a:p>
            <a:pPr marL="0" indent="0">
              <a:buNone/>
            </a:pPr>
            <a:r>
              <a:rPr lang="en-US" dirty="0"/>
              <a:t>5. Primary checks if record fits in specified chunk. </a:t>
            </a:r>
          </a:p>
          <a:p>
            <a:pPr marL="0" indent="0">
              <a:buNone/>
            </a:pPr>
            <a:r>
              <a:rPr lang="en-US" dirty="0"/>
              <a:t>6. If record does not fit, then: </a:t>
            </a:r>
          </a:p>
          <a:p>
            <a:pPr marL="0" indent="0" fontAlgn="auto">
              <a:buNone/>
            </a:pPr>
            <a:r>
              <a:rPr lang="en-US" dirty="0"/>
              <a:t>	The primary pads the chunk, tells secondaries to do the same, and informs the client. </a:t>
            </a:r>
          </a:p>
          <a:p>
            <a:pPr marL="0" indent="0" fontAlgn="auto">
              <a:buNone/>
            </a:pPr>
            <a:r>
              <a:rPr lang="en-US" dirty="0"/>
              <a:t>	Client then retries the append with the next chunk. </a:t>
            </a:r>
          </a:p>
          <a:p>
            <a:pPr marL="0" indent="0" fontAlgn="auto">
              <a:buNone/>
            </a:pPr>
            <a:r>
              <a:rPr lang="en-US" dirty="0"/>
              <a:t>7. If record fits, then the primary: </a:t>
            </a:r>
          </a:p>
          <a:p>
            <a:pPr marL="0" indent="0" fontAlgn="auto">
              <a:buNone/>
            </a:pPr>
            <a:r>
              <a:rPr lang="en-US" dirty="0"/>
              <a:t>	appends the record at some offset in chunk, </a:t>
            </a:r>
          </a:p>
          <a:p>
            <a:pPr marL="0" indent="0" fontAlgn="auto">
              <a:buNone/>
            </a:pPr>
            <a:r>
              <a:rPr lang="en-US" dirty="0"/>
              <a:t>	tells secondaries to do the same (specifies offset), </a:t>
            </a:r>
          </a:p>
          <a:p>
            <a:pPr marL="0" indent="0" fontAlgn="auto">
              <a:buNone/>
            </a:pPr>
            <a:r>
              <a:rPr lang="en-US" dirty="0"/>
              <a:t>	receives responses from secondaries, </a:t>
            </a:r>
          </a:p>
          <a:p>
            <a:pPr marL="0" indent="0">
              <a:buNone/>
            </a:pPr>
            <a:r>
              <a:rPr lang="en-US" dirty="0"/>
              <a:t>	and sends final response to the client. </a:t>
            </a:r>
          </a:p>
        </p:txBody>
      </p:sp>
    </p:spTree>
    <p:extLst>
      <p:ext uri="{BB962C8B-B14F-4D97-AF65-F5344CB8AC3E}">
        <p14:creationId xmlns:p14="http://schemas.microsoft.com/office/powerpoint/2010/main" val="3426356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9E84-7805-F64D-BD46-5824C4B2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81B9-DC16-3842-B650-7B37FB0B6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Optimized for large files and sequential appends </a:t>
            </a:r>
          </a:p>
          <a:p>
            <a:pPr lvl="1"/>
            <a:r>
              <a:rPr lang="en-US" dirty="0"/>
              <a:t>large chunk size </a:t>
            </a:r>
          </a:p>
          <a:p>
            <a:r>
              <a:rPr lang="en-US" dirty="0"/>
              <a:t>File system API tailored to stylized workload </a:t>
            </a:r>
          </a:p>
          <a:p>
            <a:r>
              <a:rPr lang="en-US" dirty="0"/>
              <a:t>Single-master design to simplify coordination </a:t>
            </a:r>
          </a:p>
          <a:p>
            <a:pPr lvl="1"/>
            <a:r>
              <a:rPr lang="en-US" dirty="0"/>
              <a:t>But minimize workload on master by not involving master in large data transfers </a:t>
            </a:r>
          </a:p>
          <a:p>
            <a:r>
              <a:rPr lang="en-US" dirty="0"/>
              <a:t>Implemented on top of commodity hardware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14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distributed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, 2003</a:t>
            </a:r>
          </a:p>
          <a:p>
            <a:r>
              <a:rPr lang="en-US" dirty="0" err="1"/>
              <a:t>Ceph</a:t>
            </a:r>
            <a:r>
              <a:rPr lang="en-US" dirty="0"/>
              <a:t>, 2006</a:t>
            </a:r>
          </a:p>
          <a:p>
            <a:r>
              <a:rPr lang="en-US" dirty="0"/>
              <a:t>HDFS, 2010</a:t>
            </a:r>
          </a:p>
        </p:txBody>
      </p:sp>
    </p:spTree>
    <p:extLst>
      <p:ext uri="{BB962C8B-B14F-4D97-AF65-F5344CB8AC3E}">
        <p14:creationId xmlns:p14="http://schemas.microsoft.com/office/powerpoint/2010/main" val="1068062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2BC0-E6EC-7749-8C77-9F3D4AA4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, 2003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9EFC4-1538-B14C-B53C-661AF265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930"/>
            <a:ext cx="10515600" cy="4351338"/>
          </a:xfrm>
        </p:spPr>
        <p:txBody>
          <a:bodyPr/>
          <a:lstStyle/>
          <a:p>
            <a:r>
              <a:rPr lang="en-US" dirty="0"/>
              <a:t>Parallel distributed file system, under GPL license</a:t>
            </a:r>
          </a:p>
          <a:p>
            <a:r>
              <a:rPr lang="en-US" dirty="0"/>
              <a:t>Object storage</a:t>
            </a:r>
          </a:p>
          <a:p>
            <a:r>
              <a:rPr lang="en-US" dirty="0"/>
              <a:t>Commonly used in high performance computing environment</a:t>
            </a:r>
          </a:p>
          <a:p>
            <a:r>
              <a:rPr lang="en-US" dirty="0"/>
              <a:t>Does not replicate any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F8B17-BD3A-204A-B532-F634346DD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151" y="3016251"/>
            <a:ext cx="5183444" cy="38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24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7FEB5-2850-9E42-AD31-C6CCA0922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329" y="2721531"/>
            <a:ext cx="6387285" cy="4136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6EC424-2067-9149-AECC-7F0C1752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063"/>
            <a:ext cx="10515600" cy="1325563"/>
          </a:xfrm>
        </p:spPr>
        <p:txBody>
          <a:bodyPr/>
          <a:lstStyle/>
          <a:p>
            <a:r>
              <a:rPr lang="en-US" dirty="0" err="1"/>
              <a:t>Ceph</a:t>
            </a:r>
            <a:r>
              <a:rPr lang="en-US" dirty="0"/>
              <a:t>, 2006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971C-CC2A-834A-B343-65537A1C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967"/>
            <a:ext cx="10515600" cy="4351338"/>
          </a:xfrm>
        </p:spPr>
        <p:txBody>
          <a:bodyPr/>
          <a:lstStyle/>
          <a:p>
            <a:r>
              <a:rPr lang="en-US" dirty="0"/>
              <a:t>Open source distributed file system, developed by Sage Weil</a:t>
            </a:r>
          </a:p>
          <a:p>
            <a:r>
              <a:rPr lang="en-US" dirty="0"/>
              <a:t>Object storage, totally distributed system</a:t>
            </a:r>
          </a:p>
          <a:p>
            <a:r>
              <a:rPr lang="en-US" dirty="0"/>
              <a:t>Also used in some high performance computing (HPC)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83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204E-F656-8140-9748-CE5D030C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HDFS, 2010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0B1EE-F745-5246-9DDC-87371B1A8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677"/>
            <a:ext cx="10515600" cy="4351338"/>
          </a:xfrm>
        </p:spPr>
        <p:txBody>
          <a:bodyPr/>
          <a:lstStyle/>
          <a:p>
            <a:pPr lvl="1"/>
            <a:r>
              <a:rPr lang="en-US" dirty="0"/>
              <a:t>Hadoop Distributed File System</a:t>
            </a:r>
          </a:p>
          <a:p>
            <a:pPr lvl="1"/>
            <a:r>
              <a:rPr lang="en-US" dirty="0"/>
              <a:t>Developed by Apache Software Foundation</a:t>
            </a:r>
          </a:p>
          <a:p>
            <a:pPr lvl="1"/>
            <a:r>
              <a:rPr lang="en-US" dirty="0"/>
              <a:t>Centralized distributed system (only one </a:t>
            </a:r>
            <a:r>
              <a:rPr lang="en-US" dirty="0" err="1"/>
              <a:t>namenode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Namenode</a:t>
            </a:r>
            <a:r>
              <a:rPr lang="en-US" dirty="0"/>
              <a:t> keeps the locations of all the replicas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58D44-6058-FC4A-8C1B-E19BADCF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190" y="3154232"/>
            <a:ext cx="5585641" cy="35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56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8A1E-6D2B-2748-8EC1-F6B40EBC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9E397-CEFE-A94A-A75C-C57475ECF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Sanjay Ghemawat, Howard </a:t>
            </a:r>
            <a:r>
              <a:rPr lang="en-US" dirty="0" err="1"/>
              <a:t>Gobioff</a:t>
            </a:r>
            <a:r>
              <a:rPr lang="en-US" dirty="0"/>
              <a:t>, and Shun-</a:t>
            </a:r>
            <a:r>
              <a:rPr lang="en-US" dirty="0" err="1"/>
              <a:t>Tak</a:t>
            </a:r>
            <a:r>
              <a:rPr lang="en-US" dirty="0"/>
              <a:t> Leung. The Google File System. SOSP 2003.</a:t>
            </a:r>
          </a:p>
          <a:p>
            <a:r>
              <a:rPr lang="en-US" dirty="0"/>
              <a:t>(Optional)</a:t>
            </a:r>
          </a:p>
          <a:p>
            <a:pPr lvl="1"/>
            <a:r>
              <a:rPr lang="en-US" dirty="0"/>
              <a:t>Konstantin </a:t>
            </a:r>
            <a:r>
              <a:rPr lang="en-US" dirty="0" err="1"/>
              <a:t>Shvachko</a:t>
            </a:r>
            <a:r>
              <a:rPr lang="en-US" dirty="0"/>
              <a:t>, </a:t>
            </a:r>
            <a:r>
              <a:rPr lang="en-US" dirty="0" err="1"/>
              <a:t>Hairong</a:t>
            </a:r>
            <a:r>
              <a:rPr lang="en-US" dirty="0"/>
              <a:t> </a:t>
            </a:r>
            <a:r>
              <a:rPr lang="en-US" dirty="0" err="1"/>
              <a:t>Kuang</a:t>
            </a:r>
            <a:r>
              <a:rPr lang="en-US" dirty="0"/>
              <a:t>, Sanjay </a:t>
            </a:r>
            <a:r>
              <a:rPr lang="en-US" dirty="0" err="1"/>
              <a:t>Radia</a:t>
            </a:r>
            <a:r>
              <a:rPr lang="en-US" dirty="0"/>
              <a:t>, and Robert </a:t>
            </a:r>
            <a:r>
              <a:rPr lang="en-US" dirty="0" err="1"/>
              <a:t>Chansler</a:t>
            </a:r>
            <a:r>
              <a:rPr lang="en-US" dirty="0"/>
              <a:t>. The Hadoop distributed file system. MSST 2010.</a:t>
            </a:r>
          </a:p>
          <a:p>
            <a:pPr lvl="1"/>
            <a:r>
              <a:rPr lang="en-US" dirty="0"/>
              <a:t>Sage A. Weil, Scott A. Brandt, Ethan L. Miller, Darrel D.E. Long, and Carlos </a:t>
            </a:r>
            <a:r>
              <a:rPr lang="en-US" dirty="0" err="1"/>
              <a:t>Maltzahn</a:t>
            </a:r>
            <a:r>
              <a:rPr lang="en-US" dirty="0"/>
              <a:t>. </a:t>
            </a:r>
            <a:r>
              <a:rPr lang="en-US" dirty="0" err="1"/>
              <a:t>Ceph</a:t>
            </a:r>
            <a:r>
              <a:rPr lang="en-US" dirty="0"/>
              <a:t>: A scalable, high-performance distributed file system. OSDI 2006.</a:t>
            </a:r>
          </a:p>
          <a:p>
            <a:pPr lvl="1"/>
            <a:r>
              <a:rPr lang="en-US" dirty="0"/>
              <a:t>Philip Schwan. </a:t>
            </a:r>
            <a:r>
              <a:rPr lang="en-US" dirty="0" err="1"/>
              <a:t>Lustre</a:t>
            </a:r>
            <a:r>
              <a:rPr lang="en-US" dirty="0"/>
              <a:t>: Building a file system for 1,000-node clusters. Linux symposium 2003.</a:t>
            </a:r>
          </a:p>
          <a:p>
            <a:pPr lvl="1"/>
            <a:r>
              <a:rPr lang="en-US" dirty="0"/>
              <a:t>Benjamin </a:t>
            </a:r>
            <a:r>
              <a:rPr lang="en-US" dirty="0" err="1"/>
              <a:t>Depardon</a:t>
            </a:r>
            <a:r>
              <a:rPr lang="en-US" dirty="0"/>
              <a:t>, </a:t>
            </a:r>
            <a:r>
              <a:rPr lang="en-US" dirty="0" err="1"/>
              <a:t>Gaël</a:t>
            </a:r>
            <a:r>
              <a:rPr lang="en-US" dirty="0"/>
              <a:t> Le </a:t>
            </a:r>
            <a:r>
              <a:rPr lang="en-US" dirty="0" err="1"/>
              <a:t>Mahec</a:t>
            </a:r>
            <a:r>
              <a:rPr lang="en-US" dirty="0"/>
              <a:t>, Cyril </a:t>
            </a:r>
            <a:r>
              <a:rPr lang="en-US" dirty="0" err="1"/>
              <a:t>Séguin</a:t>
            </a:r>
            <a:r>
              <a:rPr lang="en-US" dirty="0"/>
              <a:t>. Analysis of Six Distributed File Systems. 2013.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2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distributed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Access Listener, 1976</a:t>
            </a:r>
          </a:p>
          <a:p>
            <a:pPr lvl="1"/>
            <a:r>
              <a:rPr lang="en-US" dirty="0"/>
              <a:t>By Digital Equipment Corporation (DEC)</a:t>
            </a:r>
          </a:p>
          <a:p>
            <a:pPr lvl="1"/>
            <a:r>
              <a:rPr lang="en-US" dirty="0"/>
              <a:t>Based on Data Access Protocol</a:t>
            </a:r>
          </a:p>
          <a:p>
            <a:pPr lvl="1"/>
            <a:r>
              <a:rPr lang="en-US" dirty="0"/>
              <a:t>Still used today</a:t>
            </a:r>
          </a:p>
          <a:p>
            <a:r>
              <a:rPr lang="en-US" dirty="0"/>
              <a:t>NFS, 1984 (latest version 2010)</a:t>
            </a:r>
          </a:p>
          <a:p>
            <a:pPr lvl="1"/>
            <a:r>
              <a:rPr lang="en-US" dirty="0"/>
              <a:t>By Sun Microsystems</a:t>
            </a:r>
          </a:p>
          <a:p>
            <a:pPr lvl="1"/>
            <a:r>
              <a:rPr lang="en-US" dirty="0"/>
              <a:t>The first modern DFS</a:t>
            </a:r>
          </a:p>
          <a:p>
            <a:pPr lvl="1"/>
            <a:r>
              <a:rPr lang="en-US" dirty="0"/>
              <a:t>Use RPC to route requests between clients and servers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090" y="1719561"/>
            <a:ext cx="5497530" cy="28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ECB3-DEAC-B545-B918-3EDF570B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EE140-16BD-5E43-9B22-22F6C659F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it should provide</a:t>
            </a:r>
          </a:p>
          <a:p>
            <a:pPr lvl="1"/>
            <a:r>
              <a:rPr lang="en-US" dirty="0"/>
              <a:t>Network transparency</a:t>
            </a:r>
          </a:p>
          <a:p>
            <a:pPr lvl="2"/>
            <a:r>
              <a:rPr lang="en-US" dirty="0"/>
              <a:t>Hide the details of where files are located</a:t>
            </a:r>
          </a:p>
          <a:p>
            <a:pPr lvl="2"/>
            <a:r>
              <a:rPr lang="en-US" dirty="0"/>
              <a:t>File name does not reveal any kind of the file’s physical storage location</a:t>
            </a:r>
          </a:p>
          <a:p>
            <a:pPr lvl="1"/>
            <a:r>
              <a:rPr lang="en-US" dirty="0"/>
              <a:t>High availability: Ease of accessibility irrespective of the physical location of the file</a:t>
            </a:r>
          </a:p>
          <a:p>
            <a:pPr lvl="2"/>
            <a:r>
              <a:rPr lang="en-US" dirty="0"/>
              <a:t>Difficult to achieve since it’s a networked system</a:t>
            </a:r>
          </a:p>
          <a:p>
            <a:pPr lvl="2"/>
            <a:r>
              <a:rPr lang="en-US" dirty="0"/>
              <a:t>Replication is often used to alleviate the problem</a:t>
            </a:r>
          </a:p>
          <a:p>
            <a:pPr lvl="2"/>
            <a:r>
              <a:rPr lang="en-US" dirty="0"/>
              <a:t>However, it introduces additional issues</a:t>
            </a:r>
          </a:p>
        </p:txBody>
      </p:sp>
    </p:spTree>
    <p:extLst>
      <p:ext uri="{BB962C8B-B14F-4D97-AF65-F5344CB8AC3E}">
        <p14:creationId xmlns:p14="http://schemas.microsoft.com/office/powerpoint/2010/main" val="263192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E92D-6460-D242-9081-AE0F11CE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9869A-FB19-4141-9D98-724246FEF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 the same with the challenges of distributed systems…</a:t>
            </a:r>
          </a:p>
          <a:p>
            <a:pPr lvl="1"/>
            <a:r>
              <a:rPr lang="en-US" dirty="0"/>
              <a:t>Interface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Fault Tolerance</a:t>
            </a:r>
          </a:p>
          <a:p>
            <a:pPr lvl="1"/>
            <a:r>
              <a:rPr lang="en-US" dirty="0"/>
              <a:t>Concurrency</a:t>
            </a:r>
          </a:p>
          <a:p>
            <a:pPr lvl="1"/>
            <a:r>
              <a:rPr lang="en-US" dirty="0"/>
              <a:t>Security</a:t>
            </a:r>
          </a:p>
          <a:p>
            <a:endParaRPr lang="en-US" dirty="0"/>
          </a:p>
          <a:p>
            <a:r>
              <a:rPr lang="en-US" dirty="0"/>
              <a:t>How can we even start?</a:t>
            </a:r>
          </a:p>
        </p:txBody>
      </p:sp>
    </p:spTree>
    <p:extLst>
      <p:ext uri="{BB962C8B-B14F-4D97-AF65-F5344CB8AC3E}">
        <p14:creationId xmlns:p14="http://schemas.microsoft.com/office/powerpoint/2010/main" val="424159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2A6E-ADF8-3742-AD0C-06EC19E6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E8647-4257-8440-A3C4-38BA8511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usually first prioritize list of goals	</a:t>
            </a:r>
          </a:p>
          <a:p>
            <a:pPr lvl="1"/>
            <a:r>
              <a:rPr lang="en-US" dirty="0"/>
              <a:t>Performance, scale, consistency – what’s the most important?</a:t>
            </a:r>
          </a:p>
          <a:p>
            <a:endParaRPr lang="en-US" dirty="0"/>
          </a:p>
          <a:p>
            <a:r>
              <a:rPr lang="en-US" dirty="0"/>
              <a:t>Workload-oriented design</a:t>
            </a:r>
          </a:p>
          <a:p>
            <a:pPr lvl="1"/>
            <a:r>
              <a:rPr lang="en-US" dirty="0"/>
              <a:t>Measure characteristics of target workloads to inform the design</a:t>
            </a:r>
          </a:p>
          <a:p>
            <a:endParaRPr lang="en-US" dirty="0"/>
          </a:p>
          <a:p>
            <a:r>
              <a:rPr lang="en-US" dirty="0"/>
              <a:t>GFS is designed for big-data workloads, 2003</a:t>
            </a:r>
          </a:p>
          <a:p>
            <a:pPr lvl="1"/>
            <a:r>
              <a:rPr lang="en-US" dirty="0"/>
              <a:t>Huge files, mostly appends, concurrency, huge bandwidth</a:t>
            </a:r>
          </a:p>
          <a:p>
            <a:pPr lvl="1"/>
            <a:r>
              <a:rPr lang="en-US" dirty="0"/>
              <a:t>Designed to tolerate failures</a:t>
            </a:r>
          </a:p>
          <a:p>
            <a:pPr lvl="1"/>
            <a:r>
              <a:rPr lang="en-US" dirty="0"/>
              <a:t>There are “thousands” of computers in GFS system according to Google</a:t>
            </a:r>
          </a:p>
        </p:txBody>
      </p:sp>
    </p:spTree>
    <p:extLst>
      <p:ext uri="{BB962C8B-B14F-4D97-AF65-F5344CB8AC3E}">
        <p14:creationId xmlns:p14="http://schemas.microsoft.com/office/powerpoint/2010/main" val="154017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9471-4B17-8D42-8494-9424D1650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ECBF-60EF-654D-B3A9-9EC868221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master, many chunk (data) servers</a:t>
            </a:r>
          </a:p>
          <a:p>
            <a:pPr lvl="1"/>
            <a:r>
              <a:rPr lang="en-US" dirty="0"/>
              <a:t>Master stores metadata, and monitors chunk servers</a:t>
            </a:r>
          </a:p>
          <a:p>
            <a:pPr lvl="1"/>
            <a:r>
              <a:rPr lang="en-US" dirty="0"/>
              <a:t>Chunk servers store and serve chunks</a:t>
            </a:r>
          </a:p>
          <a:p>
            <a:endParaRPr lang="en-US" dirty="0"/>
          </a:p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Nothing for traditional write op</a:t>
            </a:r>
          </a:p>
          <a:p>
            <a:pPr lvl="1"/>
            <a:r>
              <a:rPr lang="en-US" dirty="0"/>
              <a:t>At least once, atomic record appends</a:t>
            </a:r>
          </a:p>
        </p:txBody>
      </p:sp>
    </p:spTree>
    <p:extLst>
      <p:ext uri="{BB962C8B-B14F-4D97-AF65-F5344CB8AC3E}">
        <p14:creationId xmlns:p14="http://schemas.microsoft.com/office/powerpoint/2010/main" val="422950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9170-2029-1B41-BDDF-24334DA9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GFS Design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0CFAE-8875-4940-BFC8-C92C7A431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Failures are the norm</a:t>
            </a:r>
          </a:p>
          <a:p>
            <a:pPr lvl="1"/>
            <a:r>
              <a:rPr lang="en-US" dirty="0"/>
              <a:t>1000s of components</a:t>
            </a:r>
          </a:p>
          <a:p>
            <a:pPr lvl="1"/>
            <a:r>
              <a:rPr lang="en-US" dirty="0"/>
              <a:t>Bugs, human errors, failures of memory, disk, connectors, networking, and power supplies</a:t>
            </a:r>
          </a:p>
          <a:p>
            <a:pPr lvl="1"/>
            <a:r>
              <a:rPr lang="en-US" dirty="0"/>
              <a:t>Monitoring, error detection, fault tolerance, automatic recovery must be integral parts of a design</a:t>
            </a:r>
          </a:p>
          <a:p>
            <a:pPr lvl="1"/>
            <a:endParaRPr lang="en-US" dirty="0"/>
          </a:p>
          <a:p>
            <a:r>
              <a:rPr lang="en-US" dirty="0"/>
              <a:t>Design for big-data workloads</a:t>
            </a:r>
          </a:p>
          <a:p>
            <a:pPr lvl="1"/>
            <a:r>
              <a:rPr lang="en-US" dirty="0"/>
              <a:t>Search, ads, web analytics, MapReduce…</a:t>
            </a:r>
          </a:p>
        </p:txBody>
      </p:sp>
    </p:spTree>
    <p:extLst>
      <p:ext uri="{BB962C8B-B14F-4D97-AF65-F5344CB8AC3E}">
        <p14:creationId xmlns:p14="http://schemas.microsoft.com/office/powerpoint/2010/main" val="140608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1680</Words>
  <Application>Microsoft Macintosh PowerPoint</Application>
  <PresentationFormat>Widescreen</PresentationFormat>
  <Paragraphs>242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IS 651: Distributed Systems Distributed File Systems</vt:lpstr>
      <vt:lpstr>Today</vt:lpstr>
      <vt:lpstr>Networked File System</vt:lpstr>
      <vt:lpstr>History of distributed file systems</vt:lpstr>
      <vt:lpstr>Distributed File System</vt:lpstr>
      <vt:lpstr>Distributed File Systems Challenges</vt:lpstr>
      <vt:lpstr>Where to start?</vt:lpstr>
      <vt:lpstr>GFS Architecture</vt:lpstr>
      <vt:lpstr>GFS Design Constraints</vt:lpstr>
      <vt:lpstr>Workload Characteristics</vt:lpstr>
      <vt:lpstr>GFS Architecture</vt:lpstr>
      <vt:lpstr>GFS Architecture</vt:lpstr>
      <vt:lpstr>Chunks</vt:lpstr>
      <vt:lpstr>Chunks</vt:lpstr>
      <vt:lpstr>The GFS Master</vt:lpstr>
      <vt:lpstr>Master Controls/Coordinates Chunkservers</vt:lpstr>
      <vt:lpstr>File System Operations</vt:lpstr>
      <vt:lpstr>Read</vt:lpstr>
      <vt:lpstr>Read</vt:lpstr>
      <vt:lpstr>Updates</vt:lpstr>
      <vt:lpstr>Update Order</vt:lpstr>
      <vt:lpstr>Primary Leases</vt:lpstr>
      <vt:lpstr>Primary Leases</vt:lpstr>
      <vt:lpstr>Write</vt:lpstr>
      <vt:lpstr>Write Consistency</vt:lpstr>
      <vt:lpstr>Read</vt:lpstr>
      <vt:lpstr>Read</vt:lpstr>
      <vt:lpstr>Write</vt:lpstr>
      <vt:lpstr>Appends</vt:lpstr>
      <vt:lpstr>Appends</vt:lpstr>
      <vt:lpstr>GFS Summary</vt:lpstr>
      <vt:lpstr>Other distributed file systems</vt:lpstr>
      <vt:lpstr>Lustre, 2003</vt:lpstr>
      <vt:lpstr>Ceph, 2006</vt:lpstr>
      <vt:lpstr>HDFS, 2010</vt:lpstr>
      <vt:lpstr>Reading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sisiduan@gmail.com</cp:lastModifiedBy>
  <cp:revision>70</cp:revision>
  <dcterms:created xsi:type="dcterms:W3CDTF">2018-05-16T16:03:59Z</dcterms:created>
  <dcterms:modified xsi:type="dcterms:W3CDTF">2020-02-25T15:34:34Z</dcterms:modified>
</cp:coreProperties>
</file>