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59" r:id="rId5"/>
    <p:sldId id="35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2" r:id="rId28"/>
    <p:sldId id="313" r:id="rId29"/>
    <p:sldId id="314" r:id="rId30"/>
    <p:sldId id="311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BE7A-663F-7042-8EBA-D1CC73F52F8E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CE19-0D4E-4545-8843-6F5235AF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55FC6-3728-9345-A3D5-2D3BD1955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5A64-DB69-214D-837B-A6D9D898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504A1-9D8D-F54A-817D-EE3037DA6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6A69-83E0-FF44-A969-BA1749D6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062E-3102-A048-A277-2E7C5BF1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C1FD-5FF5-C347-985F-69AF23E8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B1FD-2328-CE47-8482-CDF1DA6A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21C03-A347-6A41-A0A9-6E6E6F6E2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8521-922C-7C41-B050-BD0899A9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DF720-3EB3-9C4D-A843-F1CBEC6B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DE37-367E-E34F-9CCC-4F4004EC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7CB45-2CAB-3C43-B5D6-0AB6D4885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4ED72-B1B8-5D4D-A9E5-3A36C2A46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73784-2613-BF41-8649-A5B61E23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17AFF-2515-6B49-9395-37E61DE7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CAAD-8D80-9748-B409-A32424FE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0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5B41-ACCF-7640-9389-3721546C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4974-6D19-174F-A680-10F3B354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9EAF-3E39-044C-8B81-8CAE047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89AA-E189-0248-B148-545416C0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EB0A-8B0A-A744-BD29-A4A2CEE6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230F-C61C-D04B-B72D-38FE0ED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AC468-A7F1-1943-A049-46FB276D4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C258E-7654-4A4E-BEAF-ED7AF344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2B13-E511-FA4F-8D70-9BE2C52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CA6F6-86B6-E343-86CB-C9DB5A4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BAEC-9B2A-DF47-BF91-D652B6E8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5B0B-1256-364A-A148-DA96E06CE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D4D45-E71E-CA43-B6BC-F1BD4ADB2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7E2ED-CC27-9340-A067-6E08D336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823FB-3337-CE48-A6BB-A0000F3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A3138-18C4-504D-A4ED-C73BC713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0A1D-8C4E-3044-8CA0-54982F49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8D5A3-3B98-8E42-9413-766387E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51391-CEFC-EC4E-A32F-164DDF79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55766-D08F-F84F-8795-7E586723F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B67B1-6E43-1F48-83DB-DE9252AD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1D193-A091-E54E-A0A1-1515507D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CFF19-FDB9-2048-BB70-02D7CDB6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E2C2E-ACEC-C841-ABC9-2891DDDE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6A34-F4D3-634A-8C7C-DED7B0D7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EDBD5-5BB0-FD48-A567-FA77AEE0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05686-7E47-BE4B-A281-4FB86FC2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A667C-39FD-7B45-B050-5067CF89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B58A-237A-C64D-9666-E7FB6A63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3D3AF-44B0-1549-B88C-918492F5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83AD9-9273-2A46-BB46-19B2F602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1443-B7DE-C241-B47D-D5044A48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3B755-71DB-7A49-BAC4-E6C6305A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2DFF4-5FE3-6C4A-87C6-920A5102D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8D3D1-3F5E-9940-8C55-847E2DD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3E99-5100-8B41-8059-03484BB9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CA14-93E8-F344-9F35-5E6CFD70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2266-7642-3B47-98C7-4FD69085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EE4B3-B95C-3E4C-B664-A93439422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51C4E-CBCF-3F48-8738-10B9BAB1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73F17-4BB0-D842-990F-207FF2D4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0D08D-B2F7-814B-8584-D3671D2C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3EF25-4F31-D44B-9A7F-25DAF3AF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1795C-F33B-5849-B308-7A751232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8840F-0881-5B44-8DDB-73C233BC4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43A7-66FF-DB47-AFCD-C3028A1EC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A0A1-0F5C-824A-AD4D-39CFA2B430E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06B0-9BC8-F541-901C-D2FC1383A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D688-E0FF-A64A-A64E-B973A0C93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1736-EB70-D543-BDEB-BF6739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2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blp.uni-trier.de/db/journals/cacm/cacm21.html#Lamport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59CB-DF93-A649-9D1A-96B9B5EA0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Mutual Exclusion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224DB-737B-7F4C-B183-BB79D21A9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5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3270-B80B-9345-B719-DD39A121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Mutual Exclusion Is Different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78D7-3AEB-F142-B798-AE731056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 mutual exclusion solved using shared state </a:t>
            </a:r>
          </a:p>
          <a:p>
            <a:r>
              <a:rPr lang="en-US" dirty="0"/>
              <a:t>E.g., atomic test-and-set of shared variable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solve distributed mutual exclusion with message passing </a:t>
            </a:r>
          </a:p>
          <a:p>
            <a:endParaRPr lang="en-US" dirty="0"/>
          </a:p>
          <a:p>
            <a:r>
              <a:rPr lang="en-US" altLang="zh-CN" dirty="0"/>
              <a:t>Assumptions</a:t>
            </a:r>
          </a:p>
          <a:p>
            <a:pPr lvl="1"/>
            <a:r>
              <a:rPr lang="en-US" dirty="0"/>
              <a:t>The network is reliable (all messages sent get to their destinations at some point in time)</a:t>
            </a:r>
          </a:p>
          <a:p>
            <a:pPr lvl="1"/>
            <a:r>
              <a:rPr lang="en-US" dirty="0"/>
              <a:t>Network is asynchronous (messages may take long time) </a:t>
            </a:r>
          </a:p>
          <a:p>
            <a:pPr lvl="1"/>
            <a:r>
              <a:rPr lang="en-US" dirty="0"/>
              <a:t>Processes may fail at any time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4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749D-DE1D-6647-9294-0B38A7AF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Mutual Exclusion Protocols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55D7-73C7-B54D-B44E-6D1F1DB22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ideas: </a:t>
            </a:r>
          </a:p>
          <a:p>
            <a:pPr lvl="1"/>
            <a:r>
              <a:rPr lang="en-US" dirty="0"/>
              <a:t>Before entering critical section, processor must get permission from other processors </a:t>
            </a:r>
          </a:p>
          <a:p>
            <a:pPr lvl="1"/>
            <a:r>
              <a:rPr lang="en-US" dirty="0"/>
              <a:t>When exiting critical section, processor must let the others know that he’s finished </a:t>
            </a:r>
          </a:p>
          <a:p>
            <a:pPr lvl="1"/>
            <a:r>
              <a:rPr lang="en-US" dirty="0"/>
              <a:t>For fairness, processors allow other processors who have asked for permission earlier than them to proceed </a:t>
            </a:r>
          </a:p>
          <a:p>
            <a:r>
              <a:rPr lang="en-US" dirty="0"/>
              <a:t>We’ll give examples of </a:t>
            </a:r>
            <a:r>
              <a:rPr lang="en-US" altLang="zh-CN" dirty="0"/>
              <a:t>four</a:t>
            </a:r>
            <a:r>
              <a:rPr lang="en-US" dirty="0"/>
              <a:t> such protocols</a:t>
            </a:r>
          </a:p>
          <a:p>
            <a:pPr lvl="1"/>
            <a:r>
              <a:rPr lang="en-US" dirty="0"/>
              <a:t>We’ll compare them from a liveness, message overhead, synchronization delay perspective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3235-E3EC-ED4E-BCEE-55A2AF91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#1: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Lock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3C9D-10ED-A245-873E-8778CFD5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enter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pPr lvl="1"/>
            <a:r>
              <a:rPr lang="en-US" dirty="0"/>
              <a:t>send REQUEST to central server</a:t>
            </a:r>
          </a:p>
          <a:p>
            <a:pPr lvl="1"/>
            <a:r>
              <a:rPr lang="en-US" dirty="0"/>
              <a:t> wait for permission from server </a:t>
            </a:r>
          </a:p>
          <a:p>
            <a:r>
              <a:rPr lang="en-US" dirty="0"/>
              <a:t>To </a:t>
            </a:r>
            <a:r>
              <a:rPr lang="en-US" altLang="zh-CN" dirty="0"/>
              <a:t>leave</a:t>
            </a:r>
            <a:r>
              <a:rPr lang="en-US" dirty="0"/>
              <a:t> critical section: </a:t>
            </a:r>
          </a:p>
          <a:p>
            <a:pPr lvl="1"/>
            <a:r>
              <a:rPr lang="en-US" dirty="0"/>
              <a:t>send RELEASE to central server </a:t>
            </a:r>
          </a:p>
          <a:p>
            <a:r>
              <a:rPr lang="en-US" altLang="zh-CN" dirty="0"/>
              <a:t>Server</a:t>
            </a:r>
          </a:p>
          <a:p>
            <a:pPr lvl="1"/>
            <a:r>
              <a:rPr lang="en-US" dirty="0"/>
              <a:t>Has an internal queue of all REQUESTs it’s received but to which it hasn’t yet sent OK </a:t>
            </a:r>
          </a:p>
          <a:p>
            <a:pPr lvl="1"/>
            <a:r>
              <a:rPr lang="en-US" dirty="0"/>
              <a:t>Delays sending OK back to process until process is at head of queue </a:t>
            </a:r>
          </a:p>
          <a:p>
            <a:pPr lvl="1"/>
            <a:r>
              <a:rPr lang="en-US" dirty="0"/>
              <a:t>Removes process from the queue after it gets RELEASE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2E38-32B3-D842-ABDD-29E0B6A8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#1: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Lock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5E-66BE-6643-A65C-19409310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Pros</a:t>
            </a:r>
          </a:p>
          <a:p>
            <a:pPr lvl="1"/>
            <a:r>
              <a:rPr lang="en-US" altLang="zh-CN" dirty="0"/>
              <a:t>Simple!</a:t>
            </a:r>
          </a:p>
          <a:p>
            <a:pPr lvl="1"/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sync</a:t>
            </a:r>
            <a:r>
              <a:rPr lang="zh-CN" altLang="en-US" dirty="0"/>
              <a:t> </a:t>
            </a:r>
            <a:r>
              <a:rPr lang="en-US" altLang="zh-CN" dirty="0"/>
              <a:t>session</a:t>
            </a:r>
            <a:r>
              <a:rPr lang="zh-CN" altLang="en-US" dirty="0"/>
              <a:t> </a:t>
            </a:r>
            <a:r>
              <a:rPr lang="en-US" altLang="zh-CN" dirty="0"/>
              <a:t>(enter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exit)</a:t>
            </a:r>
          </a:p>
          <a:p>
            <a:endParaRPr lang="en-US" dirty="0"/>
          </a:p>
          <a:p>
            <a:r>
              <a:rPr lang="en-US" altLang="zh-CN" dirty="0"/>
              <a:t>Cons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</a:p>
          <a:p>
            <a:pPr lvl="1"/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network,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in-order</a:t>
            </a:r>
            <a:r>
              <a:rPr lang="zh-CN" altLang="en-US" dirty="0"/>
              <a:t> </a:t>
            </a:r>
            <a:r>
              <a:rPr lang="en-US" altLang="zh-CN" dirty="0"/>
              <a:t>fairness</a:t>
            </a:r>
            <a:r>
              <a:rPr lang="zh-CN" altLang="en-US" dirty="0"/>
              <a:t> </a:t>
            </a:r>
            <a:r>
              <a:rPr lang="en-US" altLang="zh-CN" dirty="0"/>
              <a:t>(even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order)</a:t>
            </a:r>
          </a:p>
          <a:p>
            <a:pPr lvl="1"/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elect)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central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869F-F7C6-3946-95F9-0F9EB3B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A Ring-based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37A86-B128-AD47-953B-3AC866DA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a toke around a ring</a:t>
            </a:r>
          </a:p>
          <a:p>
            <a:pPr lvl="1"/>
            <a:r>
              <a:rPr lang="en-US" dirty="0"/>
              <a:t>Can enter critical section only if you hold the token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Not in-order</a:t>
            </a:r>
          </a:p>
          <a:p>
            <a:pPr lvl="1"/>
            <a:r>
              <a:rPr lang="en-US" dirty="0"/>
              <a:t>Long synchronization delay</a:t>
            </a:r>
          </a:p>
          <a:p>
            <a:pPr lvl="2"/>
            <a:r>
              <a:rPr lang="en-US" dirty="0"/>
              <a:t>Need to wait for up to N-1 messages, for N processors</a:t>
            </a:r>
          </a:p>
          <a:p>
            <a:pPr lvl="1"/>
            <a:r>
              <a:rPr lang="en-US" dirty="0"/>
              <a:t>Very unreliable</a:t>
            </a:r>
          </a:p>
          <a:p>
            <a:pPr lvl="2"/>
            <a:r>
              <a:rPr lang="en-US" dirty="0"/>
              <a:t>Any process failure breaks the 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C7AE1-8103-3844-9C98-3B4DBE94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05" y="2303417"/>
            <a:ext cx="2824843" cy="21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FAE-70F5-2542-8B03-A579A48D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#2’: A better ring-based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FE9D-4074-8949-97D3-38F2A47E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2708"/>
          </a:xfrm>
        </p:spPr>
        <p:txBody>
          <a:bodyPr>
            <a:normAutofit/>
          </a:bodyPr>
          <a:lstStyle/>
          <a:p>
            <a:r>
              <a:rPr lang="en-US" dirty="0"/>
              <a:t>Token contains the time </a:t>
            </a:r>
            <a:r>
              <a:rPr lang="en-US" i="1" dirty="0"/>
              <a:t>t </a:t>
            </a:r>
            <a:r>
              <a:rPr lang="en-US" dirty="0"/>
              <a:t>of the earliest known outstanding request </a:t>
            </a:r>
          </a:p>
          <a:p>
            <a:r>
              <a:rPr lang="en-US" dirty="0"/>
              <a:t>To enter critical section:</a:t>
            </a:r>
          </a:p>
          <a:p>
            <a:pPr lvl="1"/>
            <a:r>
              <a:rPr lang="en-US" dirty="0"/>
              <a:t>Stamp your request with the current time </a:t>
            </a:r>
            <a:r>
              <a:rPr lang="en-US" i="1" dirty="0" err="1"/>
              <a:t>Tr</a:t>
            </a:r>
            <a:r>
              <a:rPr lang="en-US" dirty="0"/>
              <a:t>, wait for token </a:t>
            </a:r>
          </a:p>
          <a:p>
            <a:r>
              <a:rPr lang="en-US" dirty="0"/>
              <a:t>When you get token with time </a:t>
            </a:r>
            <a:r>
              <a:rPr lang="en-US" i="1" dirty="0"/>
              <a:t>t </a:t>
            </a:r>
            <a:r>
              <a:rPr lang="en-US" dirty="0"/>
              <a:t>while waiting with request from time </a:t>
            </a:r>
            <a:r>
              <a:rPr lang="en-US" i="1" dirty="0" err="1"/>
              <a:t>Tr</a:t>
            </a:r>
            <a:r>
              <a:rPr lang="en-US" dirty="0"/>
              <a:t>, compare </a:t>
            </a:r>
            <a:r>
              <a:rPr lang="en-US" i="1" dirty="0" err="1"/>
              <a:t>Tr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/>
              <a:t>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If </a:t>
            </a:r>
            <a:r>
              <a:rPr lang="en-US" i="1" dirty="0" err="1"/>
              <a:t>Tr</a:t>
            </a:r>
            <a:r>
              <a:rPr lang="en-US" i="1" dirty="0"/>
              <a:t> = t</a:t>
            </a:r>
            <a:r>
              <a:rPr lang="en-US" dirty="0"/>
              <a:t>: hold token, run critical section </a:t>
            </a:r>
          </a:p>
          <a:p>
            <a:pPr lvl="1"/>
            <a:r>
              <a:rPr lang="en-US" dirty="0"/>
              <a:t>If </a:t>
            </a:r>
            <a:r>
              <a:rPr lang="en-US" i="1" dirty="0" err="1"/>
              <a:t>Tr</a:t>
            </a:r>
            <a:r>
              <a:rPr lang="en-US" i="1" dirty="0"/>
              <a:t> &gt; t</a:t>
            </a:r>
            <a:r>
              <a:rPr lang="en-US" dirty="0"/>
              <a:t>: pass token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t </a:t>
            </a:r>
            <a:r>
              <a:rPr lang="en-US" dirty="0"/>
              <a:t>not set or </a:t>
            </a:r>
            <a:r>
              <a:rPr lang="en-US" i="1" dirty="0" err="1"/>
              <a:t>Tr</a:t>
            </a:r>
            <a:r>
              <a:rPr lang="en-US" i="1" dirty="0"/>
              <a:t> &lt; t</a:t>
            </a:r>
            <a:r>
              <a:rPr lang="en-US" dirty="0"/>
              <a:t>: set token-time to </a:t>
            </a:r>
            <a:r>
              <a:rPr lang="en-US" i="1" dirty="0" err="1"/>
              <a:t>Tr</a:t>
            </a:r>
            <a:r>
              <a:rPr lang="en-US" dirty="0"/>
              <a:t>, pass token, wait for token </a:t>
            </a:r>
          </a:p>
          <a:p>
            <a:r>
              <a:rPr lang="en-US" dirty="0"/>
              <a:t>To leave critical section:</a:t>
            </a:r>
          </a:p>
          <a:p>
            <a:pPr lvl="1"/>
            <a:r>
              <a:rPr lang="en-US" dirty="0"/>
              <a:t>Set token-time to null (i.e., unset it), pass token </a:t>
            </a:r>
          </a:p>
        </p:txBody>
      </p:sp>
    </p:spTree>
    <p:extLst>
      <p:ext uri="{BB962C8B-B14F-4D97-AF65-F5344CB8AC3E}">
        <p14:creationId xmlns:p14="http://schemas.microsoft.com/office/powerpoint/2010/main" val="153655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DF84-8F06-524D-B3A7-0652961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B2D6-93D7-144C-9418-DB7C5277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Lamport</a:t>
            </a:r>
            <a:r>
              <a:rPr lang="en-US" dirty="0"/>
              <a:t>, using </a:t>
            </a:r>
            <a:r>
              <a:rPr lang="en-US" dirty="0" err="1"/>
              <a:t>Lamport</a:t>
            </a:r>
            <a:r>
              <a:rPr lang="en-US" dirty="0"/>
              <a:t> clocks </a:t>
            </a:r>
          </a:p>
          <a:p>
            <a:r>
              <a:rPr lang="en-US" dirty="0"/>
              <a:t>Each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locally maintains </a:t>
            </a:r>
            <a:r>
              <a:rPr lang="en-US" i="1" dirty="0"/>
              <a:t>Qi</a:t>
            </a:r>
            <a:r>
              <a:rPr lang="en-US" dirty="0"/>
              <a:t>, part of a shared priority queue </a:t>
            </a:r>
          </a:p>
          <a:p>
            <a:r>
              <a:rPr lang="en-US" dirty="0"/>
              <a:t>To run critical section, must have replies from all other processes AND be at the front of </a:t>
            </a:r>
            <a:r>
              <a:rPr lang="en-US" i="1" dirty="0"/>
              <a:t>Qi </a:t>
            </a:r>
          </a:p>
          <a:p>
            <a:pPr lvl="1"/>
            <a:r>
              <a:rPr lang="en-US" dirty="0"/>
              <a:t>When you have all replies: </a:t>
            </a:r>
          </a:p>
          <a:p>
            <a:pPr lvl="1"/>
            <a:r>
              <a:rPr lang="en-US" dirty="0"/>
              <a:t>#1: All other processes are aware of your request </a:t>
            </a:r>
          </a:p>
          <a:p>
            <a:pPr lvl="1"/>
            <a:r>
              <a:rPr lang="en-US" dirty="0"/>
              <a:t>#2: You are aware of any earlier requests for the mutex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2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DF84-8F06-524D-B3A7-0652961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B2D6-93D7-144C-9418-DB7C5277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enter critical section at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Stamp your request with the current time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Add request to </a:t>
            </a:r>
            <a:r>
              <a:rPr lang="en-US" i="1" dirty="0"/>
              <a:t>Qi</a:t>
            </a:r>
          </a:p>
          <a:p>
            <a:pPr lvl="1"/>
            <a:r>
              <a:rPr lang="en-US" dirty="0"/>
              <a:t>Broadcast REQUEST(</a:t>
            </a:r>
            <a:r>
              <a:rPr lang="en-US" i="1" dirty="0"/>
              <a:t>T</a:t>
            </a:r>
            <a:r>
              <a:rPr lang="en-US" dirty="0"/>
              <a:t>) to all processes</a:t>
            </a:r>
          </a:p>
          <a:p>
            <a:pPr lvl="1"/>
            <a:r>
              <a:rPr lang="en-US" dirty="0"/>
              <a:t>Wait for all replies and for </a:t>
            </a:r>
            <a:r>
              <a:rPr lang="en-US" i="1" dirty="0"/>
              <a:t>T </a:t>
            </a:r>
            <a:r>
              <a:rPr lang="en-US" dirty="0"/>
              <a:t>to reach front of </a:t>
            </a:r>
            <a:r>
              <a:rPr lang="en-US" i="1" dirty="0"/>
              <a:t>Qi </a:t>
            </a:r>
            <a:endParaRPr lang="en-US" dirty="0"/>
          </a:p>
          <a:p>
            <a:r>
              <a:rPr lang="en-US" dirty="0"/>
              <a:t>To leave:</a:t>
            </a:r>
          </a:p>
          <a:p>
            <a:pPr lvl="1"/>
            <a:r>
              <a:rPr lang="en-US" dirty="0"/>
              <a:t>Pop head of </a:t>
            </a:r>
            <a:r>
              <a:rPr lang="en-US" i="1" dirty="0"/>
              <a:t>Qi</a:t>
            </a:r>
            <a:r>
              <a:rPr lang="en-US" dirty="0"/>
              <a:t>, Broadcast RELEASE to all processes </a:t>
            </a:r>
          </a:p>
          <a:p>
            <a:r>
              <a:rPr lang="en-US" dirty="0"/>
              <a:t>On receipt of REQUEST(</a:t>
            </a:r>
            <a:r>
              <a:rPr lang="en-US" i="1" dirty="0"/>
              <a:t>T’</a:t>
            </a:r>
            <a:r>
              <a:rPr lang="en-US" dirty="0"/>
              <a:t>) from process </a:t>
            </a:r>
            <a:r>
              <a:rPr lang="en-US" i="1" dirty="0"/>
              <a:t>j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Add </a:t>
            </a:r>
            <a:r>
              <a:rPr lang="en-US" i="1" dirty="0"/>
              <a:t>T’ </a:t>
            </a:r>
            <a:r>
              <a:rPr lang="en-US" dirty="0"/>
              <a:t>to </a:t>
            </a:r>
            <a:r>
              <a:rPr lang="en-US" i="1" dirty="0"/>
              <a:t>Qi </a:t>
            </a:r>
          </a:p>
          <a:p>
            <a:pPr lvl="1"/>
            <a:r>
              <a:rPr lang="en-US" dirty="0"/>
              <a:t>If waiting for REPLY from </a:t>
            </a:r>
            <a:r>
              <a:rPr lang="en-US" i="1" dirty="0"/>
              <a:t>j </a:t>
            </a:r>
            <a:r>
              <a:rPr lang="en-US" dirty="0"/>
              <a:t>for an earlier request </a:t>
            </a:r>
            <a:r>
              <a:rPr lang="en-US" i="1" dirty="0"/>
              <a:t>T</a:t>
            </a:r>
            <a:r>
              <a:rPr lang="en-US" dirty="0"/>
              <a:t>, wait until </a:t>
            </a:r>
            <a:r>
              <a:rPr lang="en-US" i="1" dirty="0"/>
              <a:t>j </a:t>
            </a:r>
            <a:r>
              <a:rPr lang="en-US" dirty="0"/>
              <a:t>replies to you </a:t>
            </a:r>
          </a:p>
          <a:p>
            <a:pPr lvl="1"/>
            <a:r>
              <a:rPr lang="en-US" dirty="0"/>
              <a:t>Otherwise REPLY </a:t>
            </a:r>
          </a:p>
          <a:p>
            <a:r>
              <a:rPr lang="en-US" dirty="0"/>
              <a:t>On receipt of RELEASE </a:t>
            </a:r>
          </a:p>
          <a:p>
            <a:pPr lvl="1"/>
            <a:r>
              <a:rPr lang="en-US" dirty="0"/>
              <a:t>Pop head of </a:t>
            </a:r>
            <a:r>
              <a:rPr lang="en-US" i="1" dirty="0"/>
              <a:t>Qi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5B23F-E20F-934A-8014-8BDB259DF6C7}"/>
              </a:ext>
            </a:extLst>
          </p:cNvPr>
          <p:cNvSpPr/>
          <p:nvPr/>
        </p:nvSpPr>
        <p:spPr>
          <a:xfrm>
            <a:off x="7276443" y="4857376"/>
            <a:ext cx="32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This delay enforces property #2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A675-E209-F14C-B4B9-954FBC98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36BE16-F533-C24D-A707-0C6A0582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17" y="1496807"/>
            <a:ext cx="7518380" cy="4836910"/>
          </a:xfrm>
        </p:spPr>
      </p:pic>
    </p:spTree>
    <p:extLst>
      <p:ext uri="{BB962C8B-B14F-4D97-AF65-F5344CB8AC3E}">
        <p14:creationId xmlns:p14="http://schemas.microsoft.com/office/powerpoint/2010/main" val="2628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C36E-83E5-3446-A842-B0379DDC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AF32B-8920-4B4C-B20A-C9D8B9A6C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1" y="1405981"/>
            <a:ext cx="7785462" cy="4958410"/>
          </a:xfrm>
        </p:spPr>
      </p:pic>
    </p:spTree>
    <p:extLst>
      <p:ext uri="{BB962C8B-B14F-4D97-AF65-F5344CB8AC3E}">
        <p14:creationId xmlns:p14="http://schemas.microsoft.com/office/powerpoint/2010/main" val="28183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4432-97C2-8A41-AA7C-FAF8E42B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3BA1-7EBD-DD45-8713-E47C12AC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Synchronization</a:t>
            </a:r>
          </a:p>
          <a:p>
            <a:r>
              <a:rPr lang="en-US" dirty="0"/>
              <a:t>Perfect synchronizing of real clocks is impossible</a:t>
            </a:r>
          </a:p>
          <a:p>
            <a:pPr lvl="1"/>
            <a:r>
              <a:rPr lang="en-US" dirty="0"/>
              <a:t>Cristian’s algorithm, </a:t>
            </a:r>
            <a:r>
              <a:rPr lang="en-US" dirty="0" err="1"/>
              <a:t>Berkerley</a:t>
            </a:r>
            <a:r>
              <a:rPr lang="en-US" dirty="0"/>
              <a:t> algorithm, Network time protocol (NTP)</a:t>
            </a:r>
          </a:p>
          <a:p>
            <a:r>
              <a:rPr lang="en-US" dirty="0"/>
              <a:t>Logical clocks</a:t>
            </a:r>
          </a:p>
          <a:p>
            <a:pPr lvl="1"/>
            <a:r>
              <a:rPr lang="en-US" dirty="0" err="1"/>
              <a:t>Lamport</a:t>
            </a:r>
            <a:r>
              <a:rPr lang="en-US" dirty="0"/>
              <a:t> logical clocks</a:t>
            </a:r>
          </a:p>
          <a:p>
            <a:pPr lvl="1"/>
            <a:r>
              <a:rPr lang="en-US" dirty="0"/>
              <a:t>Vector clocks</a:t>
            </a:r>
          </a:p>
        </p:txBody>
      </p:sp>
    </p:spTree>
    <p:extLst>
      <p:ext uri="{BB962C8B-B14F-4D97-AF65-F5344CB8AC3E}">
        <p14:creationId xmlns:p14="http://schemas.microsoft.com/office/powerpoint/2010/main" val="337045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A63A-9D96-114A-8F67-7A64B0A9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D0123-0043-804C-A3AE-DA303E1D5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49" y="1626908"/>
            <a:ext cx="7401263" cy="4550055"/>
          </a:xfrm>
        </p:spPr>
      </p:pic>
    </p:spTree>
    <p:extLst>
      <p:ext uri="{BB962C8B-B14F-4D97-AF65-F5344CB8AC3E}">
        <p14:creationId xmlns:p14="http://schemas.microsoft.com/office/powerpoint/2010/main" val="397954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B3BB-73B7-A24E-8A95-9E37F1B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C8A252-79CD-FF4A-A0D0-6DB124F09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817" y="1652195"/>
            <a:ext cx="7011617" cy="4524768"/>
          </a:xfrm>
        </p:spPr>
      </p:pic>
    </p:spTree>
    <p:extLst>
      <p:ext uri="{BB962C8B-B14F-4D97-AF65-F5344CB8AC3E}">
        <p14:creationId xmlns:p14="http://schemas.microsoft.com/office/powerpoint/2010/main" val="348116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3059-55C4-9C4E-A6F4-4CE5D053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6A77F-5B6D-6A45-8E80-7A735B0F9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24" y="1690688"/>
            <a:ext cx="7121163" cy="4486275"/>
          </a:xfrm>
        </p:spPr>
      </p:pic>
    </p:spTree>
    <p:extLst>
      <p:ext uri="{BB962C8B-B14F-4D97-AF65-F5344CB8AC3E}">
        <p14:creationId xmlns:p14="http://schemas.microsoft.com/office/powerpoint/2010/main" val="193365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3BA1-C56A-8A44-BF4D-CD6DA341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77353-F31E-E540-8EF4-482BD4A1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661619"/>
            <a:ext cx="7226877" cy="4515344"/>
          </a:xfrm>
        </p:spPr>
      </p:pic>
    </p:spTree>
    <p:extLst>
      <p:ext uri="{BB962C8B-B14F-4D97-AF65-F5344CB8AC3E}">
        <p14:creationId xmlns:p14="http://schemas.microsoft.com/office/powerpoint/2010/main" val="229201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88E-5628-5D48-972F-63DB1D78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1408A-2C4E-9848-AF4C-BF633E04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614402"/>
            <a:ext cx="7157994" cy="4562561"/>
          </a:xfrm>
        </p:spPr>
      </p:pic>
    </p:spTree>
    <p:extLst>
      <p:ext uri="{BB962C8B-B14F-4D97-AF65-F5344CB8AC3E}">
        <p14:creationId xmlns:p14="http://schemas.microsoft.com/office/powerpoint/2010/main" val="2400460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E185-4BFF-E144-AA68-332C884A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EDEFD-7051-A545-B188-6F235845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09" y="1436824"/>
            <a:ext cx="7307960" cy="4740139"/>
          </a:xfrm>
        </p:spPr>
      </p:pic>
    </p:spTree>
    <p:extLst>
      <p:ext uri="{BB962C8B-B14F-4D97-AF65-F5344CB8AC3E}">
        <p14:creationId xmlns:p14="http://schemas.microsoft.com/office/powerpoint/2010/main" val="393026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C718-34E1-A44B-ABEF-32C0DEB3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43865-2522-724D-A5C3-1E1DAADF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Fair </a:t>
            </a:r>
          </a:p>
          <a:p>
            <a:pPr lvl="1"/>
            <a:r>
              <a:rPr lang="en-US" dirty="0"/>
              <a:t>Short synchronization delay </a:t>
            </a:r>
          </a:p>
          <a:p>
            <a:pPr lvl="1"/>
            <a:endParaRPr lang="en-US" dirty="0"/>
          </a:p>
          <a:p>
            <a:r>
              <a:rPr lang="en-US" dirty="0"/>
              <a:t> Disadvantages: </a:t>
            </a:r>
          </a:p>
          <a:p>
            <a:pPr lvl="1"/>
            <a:r>
              <a:rPr lang="en-US" dirty="0"/>
              <a:t>Very unreliable</a:t>
            </a:r>
          </a:p>
          <a:p>
            <a:pPr lvl="2"/>
            <a:r>
              <a:rPr lang="en-US" dirty="0"/>
              <a:t>Any process failure halts progress </a:t>
            </a:r>
          </a:p>
          <a:p>
            <a:pPr lvl="1"/>
            <a:r>
              <a:rPr lang="en-US" i="1" dirty="0"/>
              <a:t>3(N-1) </a:t>
            </a:r>
            <a:r>
              <a:rPr lang="en-US" dirty="0"/>
              <a:t>messages per entry/exit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2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BA2C-F15D-9A47-AA4F-6AE31042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2E76-EBC7-444B-A3BF-1AA42D308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collecting REPLYs, collect VOTEs </a:t>
            </a:r>
          </a:p>
          <a:p>
            <a:pPr lvl="1"/>
            <a:r>
              <a:rPr lang="en-US" dirty="0"/>
              <a:t>Each process VOTEs for which process can hold the mutex </a:t>
            </a:r>
          </a:p>
          <a:p>
            <a:pPr lvl="1"/>
            <a:r>
              <a:rPr lang="en-US" dirty="0"/>
              <a:t>Each process can only VOTE once at any given time </a:t>
            </a:r>
          </a:p>
          <a:p>
            <a:pPr lvl="1"/>
            <a:r>
              <a:rPr lang="en-US" dirty="0"/>
              <a:t>You hold the mutex if you have a majority of the VOTEs </a:t>
            </a:r>
          </a:p>
          <a:p>
            <a:pPr lvl="1"/>
            <a:r>
              <a:rPr lang="en-US" dirty="0"/>
              <a:t>Only possible for one process to have a majority at any given time!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1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E81C-D526-4342-A649-746EC10D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5A4E-1DBD-0747-910D-9292C9BA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enter critical section at process </a:t>
            </a:r>
            <a:r>
              <a:rPr lang="en-US" i="1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Broadcast REQUEST(T), collect VOTEs</a:t>
            </a:r>
          </a:p>
          <a:p>
            <a:pPr lvl="1"/>
            <a:r>
              <a:rPr lang="en-US" dirty="0"/>
              <a:t>Can enter crit. sec. if collect a majority of VOTEs </a:t>
            </a:r>
          </a:p>
          <a:p>
            <a:r>
              <a:rPr lang="en-US" dirty="0"/>
              <a:t>To leave:</a:t>
            </a:r>
          </a:p>
          <a:p>
            <a:pPr lvl="1"/>
            <a:r>
              <a:rPr lang="en-US" dirty="0"/>
              <a:t>Broadcast RELEASE-VOTE to all processes who </a:t>
            </a:r>
            <a:r>
              <a:rPr lang="en-US" dirty="0" err="1"/>
              <a:t>VOTEd</a:t>
            </a:r>
            <a:r>
              <a:rPr lang="en-US" dirty="0"/>
              <a:t> for you</a:t>
            </a:r>
          </a:p>
          <a:p>
            <a:r>
              <a:rPr lang="en-US" dirty="0"/>
              <a:t>On receipt of REQUEST(</a:t>
            </a:r>
            <a:r>
              <a:rPr lang="en-US" i="1" dirty="0"/>
              <a:t>T’</a:t>
            </a:r>
            <a:r>
              <a:rPr lang="en-US" dirty="0"/>
              <a:t>) from process </a:t>
            </a:r>
            <a:r>
              <a:rPr lang="en-US" i="1" dirty="0"/>
              <a:t>j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If you have not </a:t>
            </a:r>
            <a:r>
              <a:rPr lang="en-US" dirty="0" err="1"/>
              <a:t>VOTEd</a:t>
            </a:r>
            <a:r>
              <a:rPr lang="en-US" dirty="0"/>
              <a:t>, VOTE for </a:t>
            </a:r>
            <a:r>
              <a:rPr lang="en-US" i="1" dirty="0"/>
              <a:t>T’ </a:t>
            </a:r>
          </a:p>
          <a:p>
            <a:pPr lvl="1"/>
            <a:r>
              <a:rPr lang="en-US" dirty="0"/>
              <a:t>Otherwise, add </a:t>
            </a:r>
            <a:r>
              <a:rPr lang="en-US" i="1" dirty="0"/>
              <a:t>T’ </a:t>
            </a:r>
            <a:r>
              <a:rPr lang="en-US" dirty="0"/>
              <a:t>to </a:t>
            </a:r>
            <a:r>
              <a:rPr lang="en-US" i="1" dirty="0"/>
              <a:t>Qi </a:t>
            </a:r>
            <a:endParaRPr lang="en-US" dirty="0"/>
          </a:p>
          <a:p>
            <a:r>
              <a:rPr lang="en-US" dirty="0"/>
              <a:t>On receipt of RELEASE-VOTE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Qi </a:t>
            </a:r>
            <a:r>
              <a:rPr lang="en-US" dirty="0"/>
              <a:t>not empty, VOTE for pop(</a:t>
            </a:r>
            <a:r>
              <a:rPr lang="en-US" i="1" dirty="0"/>
              <a:t>Qi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4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9596-3FE1-BD4F-8040-AFFB8AE1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846E-7C37-C945-924A-633574EB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Can progress with as many as </a:t>
            </a:r>
            <a:r>
              <a:rPr lang="en-US" i="1" dirty="0"/>
              <a:t>N/2 – 1 </a:t>
            </a:r>
            <a:r>
              <a:rPr lang="en-US" dirty="0"/>
              <a:t>failed processes </a:t>
            </a:r>
          </a:p>
          <a:p>
            <a:endParaRPr lang="en-US" dirty="0"/>
          </a:p>
          <a:p>
            <a:r>
              <a:rPr lang="en-US" dirty="0"/>
              <a:t>Disadvantages: </a:t>
            </a:r>
          </a:p>
          <a:p>
            <a:pPr lvl="1"/>
            <a:r>
              <a:rPr lang="en-US" dirty="0"/>
              <a:t>Not fair </a:t>
            </a:r>
          </a:p>
          <a:p>
            <a:pPr lvl="1"/>
            <a:r>
              <a:rPr lang="en-US" dirty="0"/>
              <a:t>Deadlock! </a:t>
            </a:r>
          </a:p>
          <a:p>
            <a:pPr lvl="1"/>
            <a:r>
              <a:rPr lang="en-US" dirty="0"/>
              <a:t>No guarantee that anyone receives a majority of votes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5B2E-D393-484A-AEA0-51481CF3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CCBD-BCA9-944E-8E72-3E2AEB16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38" y="2560717"/>
            <a:ext cx="10515600" cy="4351338"/>
          </a:xfrm>
        </p:spPr>
        <p:txBody>
          <a:bodyPr/>
          <a:lstStyle/>
          <a:p>
            <a:r>
              <a:rPr lang="en-US" dirty="0"/>
              <a:t>Logical clocks</a:t>
            </a:r>
          </a:p>
          <a:p>
            <a:r>
              <a:rPr lang="en-US" dirty="0" err="1"/>
              <a:t>Lamport</a:t>
            </a:r>
            <a:r>
              <a:rPr lang="en-US" dirty="0"/>
              <a:t> logical clock</a:t>
            </a:r>
          </a:p>
          <a:p>
            <a:pPr lvl="1"/>
            <a:r>
              <a:rPr lang="en-US" dirty="0"/>
              <a:t>Causality of events</a:t>
            </a:r>
          </a:p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</a:p>
          <a:p>
            <a:pPr lvl="1"/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pPr lvl="1"/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violation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resolve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(more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week)</a:t>
            </a:r>
          </a:p>
          <a:p>
            <a:pPr lvl="1"/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advantages/disadvantages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clock?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FEE3B-B34D-CB4E-9B93-B7811FEC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84" y="0"/>
            <a:ext cx="4918954" cy="2521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61142-AEED-8C49-893A-3A29A6264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416561"/>
            <a:ext cx="4678970" cy="23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5E49-716F-5D40-BDC9-A27722FA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8C52-1F72-664E-AFFE-78B2DF186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Centralized Solution</a:t>
            </a:r>
          </a:p>
          <a:p>
            <a:pPr lvl="1"/>
            <a:r>
              <a:rPr lang="en-US" dirty="0"/>
              <a:t>Ring based Solution</a:t>
            </a:r>
          </a:p>
          <a:p>
            <a:pPr lvl="1"/>
            <a:r>
              <a:rPr lang="en-US" dirty="0"/>
              <a:t>Distributed Solution</a:t>
            </a:r>
          </a:p>
          <a:p>
            <a:r>
              <a:rPr lang="en-US" dirty="0"/>
              <a:t>Trade-offs everywhere!</a:t>
            </a:r>
          </a:p>
          <a:p>
            <a:r>
              <a:rPr lang="en-US" dirty="0"/>
              <a:t>The closest one to industrial standards is... </a:t>
            </a:r>
          </a:p>
          <a:p>
            <a:pPr lvl="1"/>
            <a:r>
              <a:rPr lang="en-US" dirty="0"/>
              <a:t>The centralized model (e.g., Google’s Chubby, Yahoo’s </a:t>
            </a:r>
            <a:r>
              <a:rPr lang="en-US" dirty="0" err="1"/>
              <a:t>ZooKeeper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But replicate it for fault-tolerance across a few machines </a:t>
            </a:r>
          </a:p>
          <a:p>
            <a:pPr lvl="1"/>
            <a:r>
              <a:rPr lang="en-US" dirty="0"/>
              <a:t>Replicas coordinate closely via mechanisms similar to the ones we’ve shown for the distributed algorithms (e.g., voting) – we’ll talk later about generalized voting alg. </a:t>
            </a:r>
          </a:p>
          <a:p>
            <a:pPr lvl="1"/>
            <a:r>
              <a:rPr lang="en-US" dirty="0"/>
              <a:t>For manageable load, app writers must avoid using the centralized lock service as much as humanly possible!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4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59E8-76A0-E343-BC55-6E14CBB9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324E-8880-5E44-B16B-8FBB8B0E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Optional</a:t>
            </a:r>
          </a:p>
          <a:p>
            <a:pPr lvl="1"/>
            <a:r>
              <a:rPr lang="en-US" altLang="zh-CN" dirty="0" err="1"/>
              <a:t>Cachin</a:t>
            </a:r>
            <a:r>
              <a:rPr lang="zh-CN" altLang="en-US" dirty="0"/>
              <a:t> </a:t>
            </a:r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Ch2</a:t>
            </a:r>
          </a:p>
          <a:p>
            <a:pPr lvl="1"/>
            <a:r>
              <a:rPr lang="en-US" altLang="zh-CN" dirty="0"/>
              <a:t>Tanenbaum</a:t>
            </a:r>
            <a:r>
              <a:rPr lang="zh-CN" altLang="en-US" dirty="0"/>
              <a:t> </a:t>
            </a:r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Ch6</a:t>
            </a:r>
          </a:p>
          <a:p>
            <a:pPr lvl="1"/>
            <a:r>
              <a:rPr lang="en-US" altLang="zh-CN" dirty="0"/>
              <a:t>Leslie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dirty="0"/>
              <a:t>Time, Clocks, and the Ordering of Events in a Distributed System.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Commun. ACM 21(7)</a:t>
            </a:r>
            <a:r>
              <a:rPr lang="en-US" dirty="0"/>
              <a:t>: 558-565 (1978)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HW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today (Feb</a:t>
            </a:r>
            <a:r>
              <a:rPr lang="zh-CN" altLang="en-US" dirty="0"/>
              <a:t> </a:t>
            </a:r>
            <a:r>
              <a:rPr lang="en-US" altLang="zh-CN" dirty="0"/>
              <a:t>28)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Project Description Report due next week</a:t>
            </a:r>
          </a:p>
          <a:p>
            <a:pPr lvl="1"/>
            <a:r>
              <a:rPr lang="en-US" dirty="0"/>
              <a:t>Send me an email by the end of this week if you still don’t have a team</a:t>
            </a:r>
          </a:p>
          <a:p>
            <a:pPr lvl="1"/>
            <a:endParaRPr lang="en-US" dirty="0"/>
          </a:p>
          <a:p>
            <a:r>
              <a:rPr lang="en-US" dirty="0"/>
              <a:t>HW2 due next weeks</a:t>
            </a:r>
          </a:p>
          <a:p>
            <a:endParaRPr lang="en-US" dirty="0"/>
          </a:p>
          <a:p>
            <a:r>
              <a:rPr lang="en-US" dirty="0"/>
              <a:t>Late policy (every one has one chance of late submission for 24 hours)</a:t>
            </a:r>
          </a:p>
        </p:txBody>
      </p:sp>
    </p:spTree>
    <p:extLst>
      <p:ext uri="{BB962C8B-B14F-4D97-AF65-F5344CB8AC3E}">
        <p14:creationId xmlns:p14="http://schemas.microsoft.com/office/powerpoint/2010/main" val="112476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  <a:p>
            <a:endParaRPr lang="en-US" dirty="0"/>
          </a:p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 </a:t>
            </a:r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printer,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wants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consequences</a:t>
            </a:r>
            <a:r>
              <a:rPr lang="zh-CN" altLang="en-US" dirty="0"/>
              <a:t> </a:t>
            </a:r>
            <a:r>
              <a:rPr lang="en-US" altLang="zh-CN" dirty="0"/>
              <a:t>otherwise?</a:t>
            </a:r>
          </a:p>
          <a:p>
            <a:pPr lvl="1"/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8CED-1361-CE4A-9B50-44A8578A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AC18-07AE-3741-9547-844C6E02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word of warning: </a:t>
            </a:r>
          </a:p>
          <a:p>
            <a:pPr lvl="1"/>
            <a:r>
              <a:rPr lang="en-US" dirty="0"/>
              <a:t>None of the algorithms is perfect, all have tradeoffs </a:t>
            </a:r>
          </a:p>
          <a:p>
            <a:pPr lvl="1"/>
            <a:r>
              <a:rPr lang="en-US" dirty="0"/>
              <a:t>So, don’t expect a natural progression to some “great” algorithm </a:t>
            </a:r>
          </a:p>
          <a:p>
            <a:pPr lvl="1"/>
            <a:r>
              <a:rPr lang="en-US" dirty="0"/>
              <a:t>The goal is to understand several algorithms, so you get used to the idea of distributed algorithms, logical clocks, voting, etc. 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</a:p>
          <a:p>
            <a:pPr lvl="1"/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DBDF-D08D-AC4F-ABBE-1746E97B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3136-6621-0348-A01F-152B1DDE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mutual exclusion among n distributed processes </a:t>
            </a:r>
          </a:p>
          <a:p>
            <a:pPr lvl="1"/>
            <a:r>
              <a:rPr lang="en-US" dirty="0"/>
              <a:t>Terminology: use process/processor/machine/server/node to denote the processing unit in a distributed system </a:t>
            </a:r>
          </a:p>
          <a:p>
            <a:r>
              <a:rPr lang="en-US" dirty="0"/>
              <a:t>Model: Each process executes loop of form: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39FC9-5CEE-F94F-9ABA-1CA4D8A86374}"/>
              </a:ext>
            </a:extLst>
          </p:cNvPr>
          <p:cNvSpPr txBox="1"/>
          <p:nvPr/>
        </p:nvSpPr>
        <p:spPr>
          <a:xfrm>
            <a:off x="3739793" y="3729519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5D9D-E144-6A49-B071-93FF1552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2E08-C7AC-454D-8AAD-EDF0F6FE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critical section, process interacts with remote processes or directly with shared resource </a:t>
            </a:r>
          </a:p>
          <a:p>
            <a:r>
              <a:rPr lang="en-US" dirty="0"/>
              <a:t>Example: send a message to a shared file server asking it to write something to a file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8A7D0-0B13-A742-B93F-863569FDB29E}"/>
              </a:ext>
            </a:extLst>
          </p:cNvPr>
          <p:cNvSpPr txBox="1"/>
          <p:nvPr/>
        </p:nvSpPr>
        <p:spPr>
          <a:xfrm>
            <a:off x="3739793" y="3729519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E723-6BFF-0549-8324-D227E5BF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Distributed Mutual Exclusion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8244-4F71-E642-A0D3-81A96D8D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Much like regular mutual exclusion </a:t>
            </a:r>
          </a:p>
          <a:p>
            <a:pPr lvl="1"/>
            <a:r>
              <a:rPr lang="en-US" dirty="0"/>
              <a:t>Safety: at most one process holds the lock at any time </a:t>
            </a:r>
          </a:p>
          <a:p>
            <a:pPr lvl="1"/>
            <a:r>
              <a:rPr lang="en-US" dirty="0"/>
              <a:t>Liveness: progress (if no one holds the lock, a processor requesting it will get it)</a:t>
            </a:r>
          </a:p>
          <a:p>
            <a:pPr lvl="1"/>
            <a:r>
              <a:rPr lang="en-US" dirty="0"/>
              <a:t>Fairness: bounded wait and in-order </a:t>
            </a:r>
            <a:r>
              <a:rPr lang="en-US" altLang="zh-CN" dirty="0"/>
              <a:t>(logical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r>
              <a:rPr lang="en-US" dirty="0"/>
              <a:t>Other goals: </a:t>
            </a:r>
          </a:p>
          <a:p>
            <a:pPr lvl="1"/>
            <a:r>
              <a:rPr lang="en-US" dirty="0"/>
              <a:t>Minimize message traffic </a:t>
            </a:r>
          </a:p>
          <a:p>
            <a:pPr lvl="1"/>
            <a:r>
              <a:rPr lang="en-US" dirty="0"/>
              <a:t>Minimize synchronization delay </a:t>
            </a:r>
          </a:p>
          <a:p>
            <a:pPr lvl="1"/>
            <a:r>
              <a:rPr lang="en-US" dirty="0"/>
              <a:t>Switch quickly between processes waiting for lock </a:t>
            </a:r>
          </a:p>
          <a:p>
            <a:pPr lvl="1"/>
            <a:r>
              <a:rPr lang="en-US" dirty="0"/>
              <a:t>i.e., if no one has the lock and you ask for it, you should quickly get it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1458</Words>
  <Application>Microsoft Macintosh PowerPoint</Application>
  <PresentationFormat>Widescreen</PresentationFormat>
  <Paragraphs>212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IS 651: Distributed Systems Mutual Exclusion</vt:lpstr>
      <vt:lpstr>Recall</vt:lpstr>
      <vt:lpstr>Recall</vt:lpstr>
      <vt:lpstr>Announcement</vt:lpstr>
      <vt:lpstr>Today </vt:lpstr>
      <vt:lpstr>Mutual Exclusion</vt:lpstr>
      <vt:lpstr>Distributed Mutual Exclusion</vt:lpstr>
      <vt:lpstr>Distributed Mutual Exclusion</vt:lpstr>
      <vt:lpstr>Goals of Distributed Mutual Exclusion </vt:lpstr>
      <vt:lpstr>Distributed Mutual Exclusion Is Different </vt:lpstr>
      <vt:lpstr>Distributed Mutual Exclusion Protocols </vt:lpstr>
      <vt:lpstr>#1: Centralized Lock Server</vt:lpstr>
      <vt:lpstr>#1: Centralized Lock Server</vt:lpstr>
      <vt:lpstr>#2: A Ring-based Algorithm</vt:lpstr>
      <vt:lpstr>#2’: A better ring-based solution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#4: Majority Votes</vt:lpstr>
      <vt:lpstr>#4: Majority Votes</vt:lpstr>
      <vt:lpstr>#4: Majority Votes</vt:lpstr>
      <vt:lpstr>Conclusion</vt:lpstr>
      <vt:lpstr>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 Mutual Exclusion</dc:title>
  <dc:creator>sisiduan@gmail.com</dc:creator>
  <cp:lastModifiedBy>sisiduan@gmail.com</cp:lastModifiedBy>
  <cp:revision>4</cp:revision>
  <dcterms:created xsi:type="dcterms:W3CDTF">2020-02-18T16:53:57Z</dcterms:created>
  <dcterms:modified xsi:type="dcterms:W3CDTF">2020-02-25T15:29:00Z</dcterms:modified>
</cp:coreProperties>
</file>