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6" r:id="rId2"/>
    <p:sldId id="315" r:id="rId3"/>
    <p:sldId id="328" r:id="rId4"/>
    <p:sldId id="313" r:id="rId5"/>
    <p:sldId id="310" r:id="rId6"/>
    <p:sldId id="322" r:id="rId7"/>
    <p:sldId id="323" r:id="rId8"/>
    <p:sldId id="324" r:id="rId9"/>
    <p:sldId id="325" r:id="rId10"/>
    <p:sldId id="326" r:id="rId11"/>
    <p:sldId id="316" r:id="rId12"/>
    <p:sldId id="327" r:id="rId13"/>
    <p:sldId id="311" r:id="rId14"/>
    <p:sldId id="317" r:id="rId15"/>
    <p:sldId id="314" r:id="rId16"/>
    <p:sldId id="307" r:id="rId17"/>
    <p:sldId id="308" r:id="rId18"/>
    <p:sldId id="309" r:id="rId19"/>
    <p:sldId id="318" r:id="rId20"/>
    <p:sldId id="30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76" r:id="rId34"/>
    <p:sldId id="278" r:id="rId35"/>
    <p:sldId id="269" r:id="rId36"/>
    <p:sldId id="270" r:id="rId37"/>
    <p:sldId id="271" r:id="rId38"/>
    <p:sldId id="272" r:id="rId39"/>
    <p:sldId id="274" r:id="rId40"/>
    <p:sldId id="277" r:id="rId41"/>
    <p:sldId id="279" r:id="rId42"/>
    <p:sldId id="280" r:id="rId43"/>
    <p:sldId id="281" r:id="rId44"/>
    <p:sldId id="273" r:id="rId45"/>
    <p:sldId id="301" r:id="rId46"/>
    <p:sldId id="302" r:id="rId47"/>
    <p:sldId id="303" r:id="rId48"/>
    <p:sldId id="304" r:id="rId49"/>
    <p:sldId id="321" r:id="rId50"/>
    <p:sldId id="282" r:id="rId51"/>
    <p:sldId id="283" r:id="rId52"/>
    <p:sldId id="284" r:id="rId53"/>
    <p:sldId id="285" r:id="rId54"/>
    <p:sldId id="286" r:id="rId55"/>
    <p:sldId id="287" r:id="rId56"/>
    <p:sldId id="288" r:id="rId57"/>
    <p:sldId id="289" r:id="rId58"/>
    <p:sldId id="290" r:id="rId59"/>
    <p:sldId id="291" r:id="rId60"/>
    <p:sldId id="292" r:id="rId61"/>
    <p:sldId id="293" r:id="rId62"/>
    <p:sldId id="294" r:id="rId63"/>
    <p:sldId id="295" r:id="rId64"/>
    <p:sldId id="296" r:id="rId65"/>
    <p:sldId id="297" r:id="rId66"/>
    <p:sldId id="298" r:id="rId67"/>
    <p:sldId id="305" r:id="rId68"/>
    <p:sldId id="299" r:id="rId69"/>
    <p:sldId id="319" r:id="rId70"/>
    <p:sldId id="30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p:restoredTop sz="94694"/>
  </p:normalViewPr>
  <p:slideViewPr>
    <p:cSldViewPr snapToGrid="0" snapToObjects="1">
      <p:cViewPr varScale="1">
        <p:scale>
          <a:sx n="121" d="100"/>
          <a:sy n="121"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05F08-8881-7048-B58D-D679B9A1ED35}" type="datetimeFigureOut">
              <a:rPr lang="en-US" smtClean="0"/>
              <a:t>3/6/20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29EE1-1A25-5945-950F-CF16AEF6CA29}" type="slidenum">
              <a:rPr lang="en-US" smtClean="0"/>
              <a:t>‹#›</a:t>
            </a:fld>
            <a:endParaRPr lang="en-US"/>
          </a:p>
        </p:txBody>
      </p:sp>
    </p:spTree>
    <p:extLst>
      <p:ext uri="{BB962C8B-B14F-4D97-AF65-F5344CB8AC3E}">
        <p14:creationId xmlns:p14="http://schemas.microsoft.com/office/powerpoint/2010/main" val="362266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konstantin.blog</a:t>
            </a:r>
            <a:r>
              <a:rPr lang="en-US" dirty="0"/>
              <a:t>/2010/pickle-vs-</a:t>
            </a:r>
            <a:r>
              <a:rPr lang="en-US" dirty="0" err="1"/>
              <a:t>json</a:t>
            </a:r>
            <a:r>
              <a:rPr lang="en-US" dirty="0"/>
              <a:t>-which-is-faster/</a:t>
            </a:r>
          </a:p>
        </p:txBody>
      </p:sp>
      <p:sp>
        <p:nvSpPr>
          <p:cNvPr id="4" name="Slide Number Placeholder 3"/>
          <p:cNvSpPr>
            <a:spLocks noGrp="1"/>
          </p:cNvSpPr>
          <p:nvPr>
            <p:ph type="sldNum" sz="quarter" idx="5"/>
          </p:nvPr>
        </p:nvSpPr>
        <p:spPr/>
        <p:txBody>
          <a:bodyPr/>
          <a:lstStyle/>
          <a:p>
            <a:fld id="{38929EE1-1A25-5945-950F-CF16AEF6CA29}" type="slidenum">
              <a:rPr lang="en-US" smtClean="0"/>
              <a:t>19</a:t>
            </a:fld>
            <a:endParaRPr lang="en-US"/>
          </a:p>
        </p:txBody>
      </p:sp>
    </p:spTree>
    <p:extLst>
      <p:ext uri="{BB962C8B-B14F-4D97-AF65-F5344CB8AC3E}">
        <p14:creationId xmlns:p14="http://schemas.microsoft.com/office/powerpoint/2010/main" val="961655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929EE1-1A25-5945-950F-CF16AEF6CA29}" type="slidenum">
              <a:rPr lang="en-US" smtClean="0"/>
              <a:t>27</a:t>
            </a:fld>
            <a:endParaRPr lang="en-US"/>
          </a:p>
        </p:txBody>
      </p:sp>
    </p:spTree>
    <p:extLst>
      <p:ext uri="{BB962C8B-B14F-4D97-AF65-F5344CB8AC3E}">
        <p14:creationId xmlns:p14="http://schemas.microsoft.com/office/powerpoint/2010/main" val="466977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C203-9397-E640-A925-490D3E0A06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B99D95-72E4-074C-8787-1ACCA1746F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88D0AE-ED55-644B-98B6-900A262E8B1F}"/>
              </a:ext>
            </a:extLst>
          </p:cNvPr>
          <p:cNvSpPr>
            <a:spLocks noGrp="1"/>
          </p:cNvSpPr>
          <p:nvPr>
            <p:ph type="dt" sz="half" idx="10"/>
          </p:nvPr>
        </p:nvSpPr>
        <p:spPr/>
        <p:txBody>
          <a:bodyPr/>
          <a:lstStyle/>
          <a:p>
            <a:fld id="{F9C7702D-BB54-EF40-933B-1C3A71FCB926}" type="datetimeFigureOut">
              <a:rPr lang="en-US" smtClean="0"/>
              <a:t>3/6/20</a:t>
            </a:fld>
            <a:endParaRPr lang="en-US"/>
          </a:p>
        </p:txBody>
      </p:sp>
      <p:sp>
        <p:nvSpPr>
          <p:cNvPr id="5" name="Footer Placeholder 4">
            <a:extLst>
              <a:ext uri="{FF2B5EF4-FFF2-40B4-BE49-F238E27FC236}">
                <a16:creationId xmlns:a16="http://schemas.microsoft.com/office/drawing/2014/main" id="{4BEC8D26-0613-9547-B5AE-C0BE98CDA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0F945-1217-024D-B0C0-3C9101EBF20A}"/>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258432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82A2-CB67-544E-B770-669A30BF94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B8273A-F78E-EB46-ADEA-5C2AD43087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F491F-B3DA-C641-87CC-25946C51E378}"/>
              </a:ext>
            </a:extLst>
          </p:cNvPr>
          <p:cNvSpPr>
            <a:spLocks noGrp="1"/>
          </p:cNvSpPr>
          <p:nvPr>
            <p:ph type="dt" sz="half" idx="10"/>
          </p:nvPr>
        </p:nvSpPr>
        <p:spPr/>
        <p:txBody>
          <a:bodyPr/>
          <a:lstStyle/>
          <a:p>
            <a:fld id="{F9C7702D-BB54-EF40-933B-1C3A71FCB926}" type="datetimeFigureOut">
              <a:rPr lang="en-US" smtClean="0"/>
              <a:t>3/6/20</a:t>
            </a:fld>
            <a:endParaRPr lang="en-US"/>
          </a:p>
        </p:txBody>
      </p:sp>
      <p:sp>
        <p:nvSpPr>
          <p:cNvPr id="5" name="Footer Placeholder 4">
            <a:extLst>
              <a:ext uri="{FF2B5EF4-FFF2-40B4-BE49-F238E27FC236}">
                <a16:creationId xmlns:a16="http://schemas.microsoft.com/office/drawing/2014/main" id="{40D0C329-5938-FE4B-87FF-8F9F0FDB8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71DC7-9FAC-824E-9104-151E0F3E874B}"/>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370461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722E68-3584-9641-9CE4-FC338C1150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13FD47-8CD3-A344-90AC-94A94D4F5C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C607D-C833-3849-8F9B-84C239E10106}"/>
              </a:ext>
            </a:extLst>
          </p:cNvPr>
          <p:cNvSpPr>
            <a:spLocks noGrp="1"/>
          </p:cNvSpPr>
          <p:nvPr>
            <p:ph type="dt" sz="half" idx="10"/>
          </p:nvPr>
        </p:nvSpPr>
        <p:spPr/>
        <p:txBody>
          <a:bodyPr/>
          <a:lstStyle/>
          <a:p>
            <a:fld id="{F9C7702D-BB54-EF40-933B-1C3A71FCB926}" type="datetimeFigureOut">
              <a:rPr lang="en-US" smtClean="0"/>
              <a:t>3/6/20</a:t>
            </a:fld>
            <a:endParaRPr lang="en-US"/>
          </a:p>
        </p:txBody>
      </p:sp>
      <p:sp>
        <p:nvSpPr>
          <p:cNvPr id="5" name="Footer Placeholder 4">
            <a:extLst>
              <a:ext uri="{FF2B5EF4-FFF2-40B4-BE49-F238E27FC236}">
                <a16:creationId xmlns:a16="http://schemas.microsoft.com/office/drawing/2014/main" id="{EAF2BF29-43AD-E440-A1A8-425B47EF2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4E737-6636-DE43-8544-4CCF14BE81B8}"/>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23838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9DCAA-2D6E-8340-B2A3-A1ACF5FA53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289416-851B-9D46-B18C-CD273C41192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FBFEC-F1BC-324B-87A7-E55AF32C85FC}"/>
              </a:ext>
            </a:extLst>
          </p:cNvPr>
          <p:cNvSpPr>
            <a:spLocks noGrp="1"/>
          </p:cNvSpPr>
          <p:nvPr>
            <p:ph type="dt" sz="half" idx="10"/>
          </p:nvPr>
        </p:nvSpPr>
        <p:spPr/>
        <p:txBody>
          <a:bodyPr/>
          <a:lstStyle/>
          <a:p>
            <a:fld id="{F9C7702D-BB54-EF40-933B-1C3A71FCB926}" type="datetimeFigureOut">
              <a:rPr lang="en-US" smtClean="0"/>
              <a:t>3/6/20</a:t>
            </a:fld>
            <a:endParaRPr lang="en-US"/>
          </a:p>
        </p:txBody>
      </p:sp>
      <p:sp>
        <p:nvSpPr>
          <p:cNvPr id="5" name="Footer Placeholder 4">
            <a:extLst>
              <a:ext uri="{FF2B5EF4-FFF2-40B4-BE49-F238E27FC236}">
                <a16:creationId xmlns:a16="http://schemas.microsoft.com/office/drawing/2014/main" id="{B5767494-B508-114D-AD60-6212AF679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D6784-C228-7043-BFFC-F0A009B2B6C7}"/>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259983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4DC6-73EC-674A-8F72-AFFBCA9DD3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8CCF-9050-5043-BB17-EDD26202E3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EC15D4-DF73-3B4E-8AA3-6AAD19BCE3C4}"/>
              </a:ext>
            </a:extLst>
          </p:cNvPr>
          <p:cNvSpPr>
            <a:spLocks noGrp="1"/>
          </p:cNvSpPr>
          <p:nvPr>
            <p:ph type="dt" sz="half" idx="10"/>
          </p:nvPr>
        </p:nvSpPr>
        <p:spPr/>
        <p:txBody>
          <a:bodyPr/>
          <a:lstStyle/>
          <a:p>
            <a:fld id="{F9C7702D-BB54-EF40-933B-1C3A71FCB926}" type="datetimeFigureOut">
              <a:rPr lang="en-US" smtClean="0"/>
              <a:t>3/6/20</a:t>
            </a:fld>
            <a:endParaRPr lang="en-US"/>
          </a:p>
        </p:txBody>
      </p:sp>
      <p:sp>
        <p:nvSpPr>
          <p:cNvPr id="5" name="Footer Placeholder 4">
            <a:extLst>
              <a:ext uri="{FF2B5EF4-FFF2-40B4-BE49-F238E27FC236}">
                <a16:creationId xmlns:a16="http://schemas.microsoft.com/office/drawing/2014/main" id="{DA5B5C05-1559-B942-A491-A5A0E0E13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EC239-1F82-2F4D-BFE2-015F76A40A60}"/>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222182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A57EE-EE99-8947-9818-53E9973D92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3B52A-558F-4B48-BE05-778F3425FF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02DF48-7138-F442-82EA-CCE8F48D58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342D1E-2714-B142-B638-A698018684FA}"/>
              </a:ext>
            </a:extLst>
          </p:cNvPr>
          <p:cNvSpPr>
            <a:spLocks noGrp="1"/>
          </p:cNvSpPr>
          <p:nvPr>
            <p:ph type="dt" sz="half" idx="10"/>
          </p:nvPr>
        </p:nvSpPr>
        <p:spPr/>
        <p:txBody>
          <a:bodyPr/>
          <a:lstStyle/>
          <a:p>
            <a:fld id="{F9C7702D-BB54-EF40-933B-1C3A71FCB926}" type="datetimeFigureOut">
              <a:rPr lang="en-US" smtClean="0"/>
              <a:t>3/6/20</a:t>
            </a:fld>
            <a:endParaRPr lang="en-US"/>
          </a:p>
        </p:txBody>
      </p:sp>
      <p:sp>
        <p:nvSpPr>
          <p:cNvPr id="6" name="Footer Placeholder 5">
            <a:extLst>
              <a:ext uri="{FF2B5EF4-FFF2-40B4-BE49-F238E27FC236}">
                <a16:creationId xmlns:a16="http://schemas.microsoft.com/office/drawing/2014/main" id="{4F586FC3-8BFB-B843-B754-1CA30CEED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509E7-66C0-9245-A310-6DCBE2FDD5F7}"/>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399405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2CE05-5C83-A942-AF6A-6FF2DFF46C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8EBE1C-86CA-B244-83C7-FC08A162B6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3670E5-0524-E84F-8A47-9C83A4BA2D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C314BA-FFF0-4E46-A948-1D507E14D5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C988D7-2A45-5648-AD84-DDE0D8EA71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C659C4-2292-5446-B240-B5FB8D5DEFA1}"/>
              </a:ext>
            </a:extLst>
          </p:cNvPr>
          <p:cNvSpPr>
            <a:spLocks noGrp="1"/>
          </p:cNvSpPr>
          <p:nvPr>
            <p:ph type="dt" sz="half" idx="10"/>
          </p:nvPr>
        </p:nvSpPr>
        <p:spPr/>
        <p:txBody>
          <a:bodyPr/>
          <a:lstStyle/>
          <a:p>
            <a:fld id="{F9C7702D-BB54-EF40-933B-1C3A71FCB926}" type="datetimeFigureOut">
              <a:rPr lang="en-US" smtClean="0"/>
              <a:t>3/6/20</a:t>
            </a:fld>
            <a:endParaRPr lang="en-US"/>
          </a:p>
        </p:txBody>
      </p:sp>
      <p:sp>
        <p:nvSpPr>
          <p:cNvPr id="8" name="Footer Placeholder 7">
            <a:extLst>
              <a:ext uri="{FF2B5EF4-FFF2-40B4-BE49-F238E27FC236}">
                <a16:creationId xmlns:a16="http://schemas.microsoft.com/office/drawing/2014/main" id="{73778DE3-0286-7B47-B120-7B6E74D56C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72F113-32A5-AE4C-9D39-8ED2E4581CF5}"/>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333382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436A-9123-894D-A16C-5BADE411AA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6664CF-4CFE-1846-846A-3E96FFEDE330}"/>
              </a:ext>
            </a:extLst>
          </p:cNvPr>
          <p:cNvSpPr>
            <a:spLocks noGrp="1"/>
          </p:cNvSpPr>
          <p:nvPr>
            <p:ph type="dt" sz="half" idx="10"/>
          </p:nvPr>
        </p:nvSpPr>
        <p:spPr/>
        <p:txBody>
          <a:bodyPr/>
          <a:lstStyle/>
          <a:p>
            <a:fld id="{F9C7702D-BB54-EF40-933B-1C3A71FCB926}" type="datetimeFigureOut">
              <a:rPr lang="en-US" smtClean="0"/>
              <a:t>3/6/20</a:t>
            </a:fld>
            <a:endParaRPr lang="en-US"/>
          </a:p>
        </p:txBody>
      </p:sp>
      <p:sp>
        <p:nvSpPr>
          <p:cNvPr id="4" name="Footer Placeholder 3">
            <a:extLst>
              <a:ext uri="{FF2B5EF4-FFF2-40B4-BE49-F238E27FC236}">
                <a16:creationId xmlns:a16="http://schemas.microsoft.com/office/drawing/2014/main" id="{2BE0303D-4BF3-B445-B548-A3BBB5837F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14F621-BDF9-234A-A8D2-7706E5DF8614}"/>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113603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56D51-E6C6-A848-A05D-E8B264AC0A68}"/>
              </a:ext>
            </a:extLst>
          </p:cNvPr>
          <p:cNvSpPr>
            <a:spLocks noGrp="1"/>
          </p:cNvSpPr>
          <p:nvPr>
            <p:ph type="dt" sz="half" idx="10"/>
          </p:nvPr>
        </p:nvSpPr>
        <p:spPr/>
        <p:txBody>
          <a:bodyPr/>
          <a:lstStyle/>
          <a:p>
            <a:fld id="{F9C7702D-BB54-EF40-933B-1C3A71FCB926}" type="datetimeFigureOut">
              <a:rPr lang="en-US" smtClean="0"/>
              <a:t>3/6/20</a:t>
            </a:fld>
            <a:endParaRPr lang="en-US"/>
          </a:p>
        </p:txBody>
      </p:sp>
      <p:sp>
        <p:nvSpPr>
          <p:cNvPr id="3" name="Footer Placeholder 2">
            <a:extLst>
              <a:ext uri="{FF2B5EF4-FFF2-40B4-BE49-F238E27FC236}">
                <a16:creationId xmlns:a16="http://schemas.microsoft.com/office/drawing/2014/main" id="{45D9B18B-621F-2446-99F8-8BDA41D843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9482B8-BDC8-D242-B181-AE8550DAC286}"/>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342271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F531-6ECA-2F4A-8431-99B8AFACF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506E44-CC7E-294E-A65A-D622BCEC4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D24A4-C4A2-DE46-89B0-06DA7BCE8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43B144-9DBD-6B45-A29B-FD0EDC65C3F6}"/>
              </a:ext>
            </a:extLst>
          </p:cNvPr>
          <p:cNvSpPr>
            <a:spLocks noGrp="1"/>
          </p:cNvSpPr>
          <p:nvPr>
            <p:ph type="dt" sz="half" idx="10"/>
          </p:nvPr>
        </p:nvSpPr>
        <p:spPr/>
        <p:txBody>
          <a:bodyPr/>
          <a:lstStyle/>
          <a:p>
            <a:fld id="{F9C7702D-BB54-EF40-933B-1C3A71FCB926}" type="datetimeFigureOut">
              <a:rPr lang="en-US" smtClean="0"/>
              <a:t>3/6/20</a:t>
            </a:fld>
            <a:endParaRPr lang="en-US"/>
          </a:p>
        </p:txBody>
      </p:sp>
      <p:sp>
        <p:nvSpPr>
          <p:cNvPr id="6" name="Footer Placeholder 5">
            <a:extLst>
              <a:ext uri="{FF2B5EF4-FFF2-40B4-BE49-F238E27FC236}">
                <a16:creationId xmlns:a16="http://schemas.microsoft.com/office/drawing/2014/main" id="{DC87C35B-231B-FE40-8179-9FD3AED8D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9A9166-0BE6-984F-88A3-C0C319BFEA3A}"/>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746070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B5A6-ED44-244F-8E9D-8708DC2050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087CCE-9951-6348-89E5-031A6FBC0B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53F4B3-C0E0-F44E-8CB6-7BA2DC5F6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5E7D22-E8C4-5148-A08F-6D3D1909D671}"/>
              </a:ext>
            </a:extLst>
          </p:cNvPr>
          <p:cNvSpPr>
            <a:spLocks noGrp="1"/>
          </p:cNvSpPr>
          <p:nvPr>
            <p:ph type="dt" sz="half" idx="10"/>
          </p:nvPr>
        </p:nvSpPr>
        <p:spPr/>
        <p:txBody>
          <a:bodyPr/>
          <a:lstStyle/>
          <a:p>
            <a:fld id="{F9C7702D-BB54-EF40-933B-1C3A71FCB926}" type="datetimeFigureOut">
              <a:rPr lang="en-US" smtClean="0"/>
              <a:t>3/6/20</a:t>
            </a:fld>
            <a:endParaRPr lang="en-US"/>
          </a:p>
        </p:txBody>
      </p:sp>
      <p:sp>
        <p:nvSpPr>
          <p:cNvPr id="6" name="Footer Placeholder 5">
            <a:extLst>
              <a:ext uri="{FF2B5EF4-FFF2-40B4-BE49-F238E27FC236}">
                <a16:creationId xmlns:a16="http://schemas.microsoft.com/office/drawing/2014/main" id="{12749551-F35B-A244-BDCB-A6BF12AFC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51D762-7F2E-514A-A244-FBD093124D12}"/>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328955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6A626-889E-7842-8619-0C07C7D6E9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BF348-38AC-1C44-A4AF-4490D8FDA9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9EF879-12DA-D04F-8A4E-7A2157CEA7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7702D-BB54-EF40-933B-1C3A71FCB926}" type="datetimeFigureOut">
              <a:rPr lang="en-US" smtClean="0"/>
              <a:t>3/6/20</a:t>
            </a:fld>
            <a:endParaRPr lang="en-US"/>
          </a:p>
        </p:txBody>
      </p:sp>
      <p:sp>
        <p:nvSpPr>
          <p:cNvPr id="5" name="Footer Placeholder 4">
            <a:extLst>
              <a:ext uri="{FF2B5EF4-FFF2-40B4-BE49-F238E27FC236}">
                <a16:creationId xmlns:a16="http://schemas.microsoft.com/office/drawing/2014/main" id="{F0C2929F-BC0B-8642-86E5-5938F9BFC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684C60-5F00-A24D-8F77-6B478D7F05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A9510-608C-7441-B550-42816244EE26}" type="slidenum">
              <a:rPr lang="en-US" smtClean="0"/>
              <a:t>‹#›</a:t>
            </a:fld>
            <a:endParaRPr lang="en-US"/>
          </a:p>
        </p:txBody>
      </p:sp>
    </p:spTree>
    <p:extLst>
      <p:ext uri="{BB962C8B-B14F-4D97-AF65-F5344CB8AC3E}">
        <p14:creationId xmlns:p14="http://schemas.microsoft.com/office/powerpoint/2010/main" val="3360569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00C3A-3D79-F54C-BAA5-73B7DF5EEB0B}"/>
              </a:ext>
            </a:extLst>
          </p:cNvPr>
          <p:cNvSpPr>
            <a:spLocks noGrp="1"/>
          </p:cNvSpPr>
          <p:nvPr>
            <p:ph type="ctrTitle"/>
          </p:nvPr>
        </p:nvSpPr>
        <p:spPr/>
        <p:txBody>
          <a:bodyPr/>
          <a:lstStyle/>
          <a:p>
            <a:r>
              <a:rPr lang="en-US" altLang="zh-CN" dirty="0"/>
              <a:t>IS</a:t>
            </a:r>
            <a:r>
              <a:rPr lang="zh-CN" altLang="en-US" dirty="0"/>
              <a:t> </a:t>
            </a:r>
            <a:r>
              <a:rPr lang="en-US" altLang="zh-CN" dirty="0"/>
              <a:t>651:</a:t>
            </a:r>
            <a:r>
              <a:rPr lang="zh-CN" altLang="en-US" dirty="0"/>
              <a:t> </a:t>
            </a:r>
            <a:r>
              <a:rPr lang="en-US" altLang="zh-CN" dirty="0"/>
              <a:t>Distributed</a:t>
            </a:r>
            <a:r>
              <a:rPr lang="zh-CN" altLang="en-US" dirty="0"/>
              <a:t> </a:t>
            </a:r>
            <a:r>
              <a:rPr lang="en-US" altLang="zh-CN" dirty="0"/>
              <a:t>Systems</a:t>
            </a:r>
            <a:br>
              <a:rPr lang="en-US" altLang="zh-CN" dirty="0"/>
            </a:br>
            <a:r>
              <a:rPr lang="en-US" altLang="zh-CN" dirty="0"/>
              <a:t>Consistency</a:t>
            </a:r>
            <a:endParaRPr lang="en-US" dirty="0"/>
          </a:p>
        </p:txBody>
      </p:sp>
      <p:sp>
        <p:nvSpPr>
          <p:cNvPr id="3" name="Subtitle 2">
            <a:extLst>
              <a:ext uri="{FF2B5EF4-FFF2-40B4-BE49-F238E27FC236}">
                <a16:creationId xmlns:a16="http://schemas.microsoft.com/office/drawing/2014/main" id="{7BFC2F67-F984-714D-8BBF-F64A3B40E522}"/>
              </a:ext>
            </a:extLst>
          </p:cNvPr>
          <p:cNvSpPr>
            <a:spLocks noGrp="1"/>
          </p:cNvSpPr>
          <p:nvPr>
            <p:ph type="subTitle" idx="1"/>
          </p:nvPr>
        </p:nvSpPr>
        <p:spPr/>
        <p:txBody>
          <a:bodyPr>
            <a:normAutofit lnSpcReduction="10000"/>
          </a:bodyPr>
          <a:lstStyle/>
          <a:p>
            <a:r>
              <a:rPr lang="en-US" altLang="zh-CN" dirty="0" err="1"/>
              <a:t>Sisi</a:t>
            </a:r>
            <a:r>
              <a:rPr lang="zh-CN" altLang="en-US" dirty="0"/>
              <a:t> </a:t>
            </a:r>
            <a:r>
              <a:rPr lang="en-US" altLang="zh-CN" dirty="0" err="1"/>
              <a:t>Duan</a:t>
            </a:r>
            <a:endParaRPr lang="en-US" altLang="zh-CN" dirty="0"/>
          </a:p>
          <a:p>
            <a:r>
              <a:rPr lang="en-US" altLang="zh-CN" dirty="0"/>
              <a:t>Assistant</a:t>
            </a:r>
            <a:r>
              <a:rPr lang="zh-CN" altLang="en-US" dirty="0"/>
              <a:t> </a:t>
            </a:r>
            <a:r>
              <a:rPr lang="en-US" altLang="zh-CN" dirty="0"/>
              <a:t>Professor</a:t>
            </a:r>
          </a:p>
          <a:p>
            <a:r>
              <a:rPr lang="en-US" altLang="zh-CN" dirty="0"/>
              <a:t>Information</a:t>
            </a:r>
            <a:r>
              <a:rPr lang="zh-CN" altLang="en-US" dirty="0"/>
              <a:t> </a:t>
            </a:r>
            <a:r>
              <a:rPr lang="en-US" altLang="zh-CN" dirty="0"/>
              <a:t>Systems</a:t>
            </a:r>
          </a:p>
          <a:p>
            <a:r>
              <a:rPr lang="en-US" altLang="zh-CN" dirty="0" err="1"/>
              <a:t>sduan@umbc.edu</a:t>
            </a:r>
            <a:endParaRPr lang="en-US" dirty="0"/>
          </a:p>
        </p:txBody>
      </p:sp>
    </p:spTree>
    <p:extLst>
      <p:ext uri="{BB962C8B-B14F-4D97-AF65-F5344CB8AC3E}">
        <p14:creationId xmlns:p14="http://schemas.microsoft.com/office/powerpoint/2010/main" val="367328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4845-7B89-E348-8BC5-0F9362AE2087}"/>
              </a:ext>
            </a:extLst>
          </p:cNvPr>
          <p:cNvSpPr>
            <a:spLocks noGrp="1"/>
          </p:cNvSpPr>
          <p:nvPr>
            <p:ph type="title"/>
          </p:nvPr>
        </p:nvSpPr>
        <p:spPr/>
        <p:txBody>
          <a:bodyPr/>
          <a:lstStyle/>
          <a:p>
            <a:r>
              <a:rPr lang="en-US" altLang="zh-CN" dirty="0"/>
              <a:t>The</a:t>
            </a:r>
            <a:r>
              <a:rPr lang="zh-CN" altLang="en-US" dirty="0"/>
              <a:t> </a:t>
            </a:r>
            <a:r>
              <a:rPr lang="en-US" altLang="zh-CN" dirty="0"/>
              <a:t>Blocks:</a:t>
            </a:r>
            <a:r>
              <a:rPr lang="zh-CN" altLang="en-US" dirty="0"/>
              <a:t> </a:t>
            </a:r>
            <a:r>
              <a:rPr lang="en-US" altLang="zh-CN" dirty="0"/>
              <a:t>Clients</a:t>
            </a:r>
            <a:endParaRPr lang="en-US" dirty="0"/>
          </a:p>
        </p:txBody>
      </p:sp>
      <p:sp>
        <p:nvSpPr>
          <p:cNvPr id="8" name="Rectangle 7">
            <a:extLst>
              <a:ext uri="{FF2B5EF4-FFF2-40B4-BE49-F238E27FC236}">
                <a16:creationId xmlns:a16="http://schemas.microsoft.com/office/drawing/2014/main" id="{2EADEAF8-532A-AE47-A56B-6D6E1A537E89}"/>
              </a:ext>
            </a:extLst>
          </p:cNvPr>
          <p:cNvSpPr/>
          <p:nvPr/>
        </p:nvSpPr>
        <p:spPr>
          <a:xfrm>
            <a:off x="8561517" y="2635554"/>
            <a:ext cx="915047" cy="369332"/>
          </a:xfrm>
          <a:prstGeom prst="rect">
            <a:avLst/>
          </a:prstGeom>
        </p:spPr>
        <p:txBody>
          <a:bodyPr wrap="square">
            <a:spAutoFit/>
          </a:bodyPr>
          <a:lstStyle/>
          <a:p>
            <a:r>
              <a:rPr lang="en-US" altLang="zh-CN" dirty="0"/>
              <a:t>RPC</a:t>
            </a:r>
            <a:endParaRPr lang="en-US" dirty="0"/>
          </a:p>
        </p:txBody>
      </p:sp>
      <p:sp>
        <p:nvSpPr>
          <p:cNvPr id="10" name="Rectangle 9">
            <a:extLst>
              <a:ext uri="{FF2B5EF4-FFF2-40B4-BE49-F238E27FC236}">
                <a16:creationId xmlns:a16="http://schemas.microsoft.com/office/drawing/2014/main" id="{5E2F2C7E-F079-654F-8146-460AC7C8C4CE}"/>
              </a:ext>
            </a:extLst>
          </p:cNvPr>
          <p:cNvSpPr/>
          <p:nvPr/>
        </p:nvSpPr>
        <p:spPr>
          <a:xfrm>
            <a:off x="2005769" y="4523321"/>
            <a:ext cx="797975" cy="369332"/>
          </a:xfrm>
          <a:prstGeom prst="rect">
            <a:avLst/>
          </a:prstGeom>
        </p:spPr>
        <p:txBody>
          <a:bodyPr wrap="none">
            <a:spAutoFit/>
          </a:bodyPr>
          <a:lstStyle/>
          <a:p>
            <a:r>
              <a:rPr lang="en-US" altLang="zh-CN" dirty="0"/>
              <a:t>Socket</a:t>
            </a:r>
            <a:endParaRPr lang="en-US" dirty="0"/>
          </a:p>
        </p:txBody>
      </p:sp>
      <p:sp>
        <p:nvSpPr>
          <p:cNvPr id="11" name="Rectangle 10">
            <a:extLst>
              <a:ext uri="{FF2B5EF4-FFF2-40B4-BE49-F238E27FC236}">
                <a16:creationId xmlns:a16="http://schemas.microsoft.com/office/drawing/2014/main" id="{FF0771B6-FC93-6449-A0F6-D2A387EC4BDE}"/>
              </a:ext>
            </a:extLst>
          </p:cNvPr>
          <p:cNvSpPr/>
          <p:nvPr/>
        </p:nvSpPr>
        <p:spPr>
          <a:xfrm>
            <a:off x="4252896" y="5087496"/>
            <a:ext cx="2618537" cy="461665"/>
          </a:xfrm>
          <a:prstGeom prst="rect">
            <a:avLst/>
          </a:prstGeom>
        </p:spPr>
        <p:txBody>
          <a:bodyPr wrap="none">
            <a:spAutoFit/>
          </a:bodyPr>
          <a:lstStyle/>
          <a:p>
            <a:r>
              <a:rPr lang="en-US" altLang="zh-CN" sz="2400" b="1" dirty="0"/>
              <a:t>Serializing</a:t>
            </a:r>
            <a:r>
              <a:rPr lang="zh-CN" altLang="en-US" sz="2400" b="1" dirty="0"/>
              <a:t> </a:t>
            </a:r>
            <a:r>
              <a:rPr lang="en-US" altLang="zh-CN" sz="2400" b="1" dirty="0"/>
              <a:t>the</a:t>
            </a:r>
            <a:r>
              <a:rPr lang="zh-CN" altLang="en-US" sz="2400" b="1" dirty="0"/>
              <a:t> </a:t>
            </a:r>
            <a:r>
              <a:rPr lang="en-US" altLang="zh-CN" sz="2400" b="1" dirty="0"/>
              <a:t>data</a:t>
            </a:r>
            <a:endParaRPr lang="en-US" sz="2400" b="1" dirty="0"/>
          </a:p>
        </p:txBody>
      </p:sp>
      <p:sp>
        <p:nvSpPr>
          <p:cNvPr id="12" name="Rectangle 11">
            <a:extLst>
              <a:ext uri="{FF2B5EF4-FFF2-40B4-BE49-F238E27FC236}">
                <a16:creationId xmlns:a16="http://schemas.microsoft.com/office/drawing/2014/main" id="{C9A7B446-14DC-C541-AE94-C115970AA38D}"/>
              </a:ext>
            </a:extLst>
          </p:cNvPr>
          <p:cNvSpPr/>
          <p:nvPr/>
        </p:nvSpPr>
        <p:spPr>
          <a:xfrm>
            <a:off x="6622501" y="3780168"/>
            <a:ext cx="4139934" cy="923330"/>
          </a:xfrm>
          <a:prstGeom prst="rect">
            <a:avLst/>
          </a:prstGeom>
        </p:spPr>
        <p:txBody>
          <a:bodyPr wrap="square">
            <a:spAutoFit/>
          </a:bodyPr>
          <a:lstStyle/>
          <a:p>
            <a:r>
              <a:rPr lang="en-US" altLang="zh-CN" dirty="0"/>
              <a:t>XML/RPC</a:t>
            </a:r>
            <a:r>
              <a:rPr lang="zh-CN" altLang="en-US" dirty="0"/>
              <a:t> </a:t>
            </a:r>
            <a:r>
              <a:rPr lang="en-US" altLang="zh-CN" dirty="0"/>
              <a:t>the</a:t>
            </a:r>
            <a:r>
              <a:rPr lang="zh-CN" altLang="en-US" dirty="0"/>
              <a:t> </a:t>
            </a:r>
            <a:r>
              <a:rPr lang="en-US" altLang="zh-CN" dirty="0"/>
              <a:t>same</a:t>
            </a:r>
            <a:r>
              <a:rPr lang="zh-CN" altLang="en-US" dirty="0"/>
              <a:t> </a:t>
            </a:r>
            <a:r>
              <a:rPr lang="en-US" altLang="zh-CN" dirty="0"/>
              <a:t>thing</a:t>
            </a:r>
            <a:r>
              <a:rPr lang="zh-CN" altLang="en-US" dirty="0"/>
              <a:t> </a:t>
            </a:r>
            <a:r>
              <a:rPr lang="en-US" altLang="zh-CN" dirty="0"/>
              <a:t>through</a:t>
            </a:r>
            <a:r>
              <a:rPr lang="zh-CN" altLang="en-US" dirty="0"/>
              <a:t> </a:t>
            </a:r>
            <a:r>
              <a:rPr lang="en-US" altLang="zh-CN" dirty="0"/>
              <a:t>converting</a:t>
            </a:r>
            <a:r>
              <a:rPr lang="zh-CN" altLang="en-US" dirty="0"/>
              <a:t> </a:t>
            </a:r>
            <a:r>
              <a:rPr lang="en-US" altLang="zh-CN" dirty="0"/>
              <a:t>the</a:t>
            </a:r>
            <a:r>
              <a:rPr lang="zh-CN" altLang="en-US" dirty="0"/>
              <a:t> </a:t>
            </a:r>
            <a:r>
              <a:rPr lang="en-US" altLang="zh-CN" dirty="0"/>
              <a:t>data</a:t>
            </a:r>
            <a:r>
              <a:rPr lang="zh-CN" altLang="en-US" dirty="0"/>
              <a:t> </a:t>
            </a:r>
            <a:r>
              <a:rPr lang="en-US" altLang="zh-CN" dirty="0"/>
              <a:t>into</a:t>
            </a:r>
            <a:r>
              <a:rPr lang="zh-CN" altLang="en-US" dirty="0"/>
              <a:t> </a:t>
            </a:r>
            <a:r>
              <a:rPr lang="en-US" altLang="zh-CN" dirty="0"/>
              <a:t>an</a:t>
            </a:r>
            <a:r>
              <a:rPr lang="zh-CN" altLang="en-US" dirty="0"/>
              <a:t> </a:t>
            </a:r>
            <a:r>
              <a:rPr lang="en-US" altLang="zh-CN" dirty="0"/>
              <a:t>XML</a:t>
            </a:r>
          </a:p>
          <a:p>
            <a:r>
              <a:rPr lang="en-US" altLang="zh-CN" dirty="0"/>
              <a:t>(handled</a:t>
            </a:r>
            <a:r>
              <a:rPr lang="zh-CN" altLang="en-US" dirty="0"/>
              <a:t> </a:t>
            </a:r>
            <a:r>
              <a:rPr lang="en-US" altLang="zh-CN" dirty="0"/>
              <a:t>by</a:t>
            </a:r>
            <a:r>
              <a:rPr lang="zh-CN" altLang="en-US" dirty="0"/>
              <a:t> </a:t>
            </a:r>
            <a:r>
              <a:rPr lang="en-US" altLang="zh-CN" dirty="0"/>
              <a:t>the</a:t>
            </a:r>
            <a:r>
              <a:rPr lang="zh-CN" altLang="en-US" dirty="0"/>
              <a:t> </a:t>
            </a:r>
            <a:r>
              <a:rPr lang="en-US" altLang="zh-CN" dirty="0"/>
              <a:t>library)</a:t>
            </a:r>
            <a:endParaRPr lang="en-US" dirty="0"/>
          </a:p>
        </p:txBody>
      </p:sp>
      <p:pic>
        <p:nvPicPr>
          <p:cNvPr id="7" name="Picture 6" descr="A screenshot of a cell phone&#10;&#10;Description automatically generated">
            <a:extLst>
              <a:ext uri="{FF2B5EF4-FFF2-40B4-BE49-F238E27FC236}">
                <a16:creationId xmlns:a16="http://schemas.microsoft.com/office/drawing/2014/main" id="{E60C0DB3-1E5D-164A-AEE5-79643C0267AD}"/>
              </a:ext>
            </a:extLst>
          </p:cNvPr>
          <p:cNvPicPr>
            <a:picLocks noChangeAspect="1"/>
          </p:cNvPicPr>
          <p:nvPr/>
        </p:nvPicPr>
        <p:blipFill>
          <a:blip r:embed="rId2"/>
          <a:stretch>
            <a:fillRect/>
          </a:stretch>
        </p:blipFill>
        <p:spPr>
          <a:xfrm>
            <a:off x="625384" y="2122236"/>
            <a:ext cx="5219700" cy="1765300"/>
          </a:xfrm>
          <a:prstGeom prst="rect">
            <a:avLst/>
          </a:prstGeom>
        </p:spPr>
      </p:pic>
    </p:spTree>
    <p:extLst>
      <p:ext uri="{BB962C8B-B14F-4D97-AF65-F5344CB8AC3E}">
        <p14:creationId xmlns:p14="http://schemas.microsoft.com/office/powerpoint/2010/main" val="3271417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7D75-B384-9D4C-84AC-82DC48B6ED8E}"/>
              </a:ext>
            </a:extLst>
          </p:cNvPr>
          <p:cNvSpPr>
            <a:spLocks noGrp="1"/>
          </p:cNvSpPr>
          <p:nvPr>
            <p:ph type="title"/>
          </p:nvPr>
        </p:nvSpPr>
        <p:spPr/>
        <p:txBody>
          <a:bodyPr/>
          <a:lstStyle/>
          <a:p>
            <a:r>
              <a:rPr lang="en-US" altLang="zh-CN" dirty="0"/>
              <a:t>HW1</a:t>
            </a:r>
            <a:r>
              <a:rPr lang="zh-CN" altLang="en-US" dirty="0"/>
              <a:t> </a:t>
            </a:r>
            <a:r>
              <a:rPr lang="en-US" altLang="zh-CN" dirty="0"/>
              <a:t>-</a:t>
            </a:r>
            <a:r>
              <a:rPr lang="zh-CN" altLang="en-US" dirty="0"/>
              <a:t> </a:t>
            </a:r>
            <a:r>
              <a:rPr lang="en-US" altLang="zh-CN" dirty="0"/>
              <a:t>RPC</a:t>
            </a:r>
            <a:endParaRPr lang="en-US" dirty="0"/>
          </a:p>
        </p:txBody>
      </p:sp>
      <p:pic>
        <p:nvPicPr>
          <p:cNvPr id="5" name="Content Placeholder 4">
            <a:extLst>
              <a:ext uri="{FF2B5EF4-FFF2-40B4-BE49-F238E27FC236}">
                <a16:creationId xmlns:a16="http://schemas.microsoft.com/office/drawing/2014/main" id="{59B0A058-5482-1D44-8B5D-411739E4DBE0}"/>
              </a:ext>
            </a:extLst>
          </p:cNvPr>
          <p:cNvPicPr>
            <a:picLocks noGrp="1" noChangeAspect="1"/>
          </p:cNvPicPr>
          <p:nvPr>
            <p:ph idx="1"/>
          </p:nvPr>
        </p:nvPicPr>
        <p:blipFill>
          <a:blip r:embed="rId2"/>
          <a:stretch>
            <a:fillRect/>
          </a:stretch>
        </p:blipFill>
        <p:spPr>
          <a:xfrm>
            <a:off x="6178732" y="1142632"/>
            <a:ext cx="5904418" cy="4545767"/>
          </a:xfrm>
        </p:spPr>
      </p:pic>
      <p:pic>
        <p:nvPicPr>
          <p:cNvPr id="7" name="Picture 6">
            <a:extLst>
              <a:ext uri="{FF2B5EF4-FFF2-40B4-BE49-F238E27FC236}">
                <a16:creationId xmlns:a16="http://schemas.microsoft.com/office/drawing/2014/main" id="{6D911054-1066-9D45-B1AF-02BFF1AA392A}"/>
              </a:ext>
            </a:extLst>
          </p:cNvPr>
          <p:cNvPicPr>
            <a:picLocks noChangeAspect="1"/>
          </p:cNvPicPr>
          <p:nvPr/>
        </p:nvPicPr>
        <p:blipFill>
          <a:blip r:embed="rId3"/>
          <a:stretch>
            <a:fillRect/>
          </a:stretch>
        </p:blipFill>
        <p:spPr>
          <a:xfrm>
            <a:off x="0" y="1943190"/>
            <a:ext cx="6119582" cy="3151323"/>
          </a:xfrm>
          <a:prstGeom prst="rect">
            <a:avLst/>
          </a:prstGeom>
        </p:spPr>
      </p:pic>
      <p:sp>
        <p:nvSpPr>
          <p:cNvPr id="8" name="TextBox 7">
            <a:extLst>
              <a:ext uri="{FF2B5EF4-FFF2-40B4-BE49-F238E27FC236}">
                <a16:creationId xmlns:a16="http://schemas.microsoft.com/office/drawing/2014/main" id="{1767C389-3668-3A43-8559-9D455F363694}"/>
              </a:ext>
            </a:extLst>
          </p:cNvPr>
          <p:cNvSpPr txBox="1"/>
          <p:nvPr/>
        </p:nvSpPr>
        <p:spPr>
          <a:xfrm>
            <a:off x="2495006" y="5688399"/>
            <a:ext cx="700320" cy="369332"/>
          </a:xfrm>
          <a:prstGeom prst="rect">
            <a:avLst/>
          </a:prstGeom>
          <a:noFill/>
        </p:spPr>
        <p:txBody>
          <a:bodyPr wrap="none" rtlCol="0">
            <a:spAutoFit/>
          </a:bodyPr>
          <a:lstStyle/>
          <a:p>
            <a:r>
              <a:rPr lang="en-US" altLang="zh-CN" dirty="0"/>
              <a:t>client</a:t>
            </a:r>
            <a:endParaRPr lang="en-US" dirty="0"/>
          </a:p>
        </p:txBody>
      </p:sp>
      <p:sp>
        <p:nvSpPr>
          <p:cNvPr id="9" name="TextBox 8">
            <a:extLst>
              <a:ext uri="{FF2B5EF4-FFF2-40B4-BE49-F238E27FC236}">
                <a16:creationId xmlns:a16="http://schemas.microsoft.com/office/drawing/2014/main" id="{7B142127-2CA7-FE43-96E0-EEA6E1CA8C19}"/>
              </a:ext>
            </a:extLst>
          </p:cNvPr>
          <p:cNvSpPr txBox="1"/>
          <p:nvPr/>
        </p:nvSpPr>
        <p:spPr>
          <a:xfrm>
            <a:off x="8430621" y="5873065"/>
            <a:ext cx="771365" cy="369332"/>
          </a:xfrm>
          <a:prstGeom prst="rect">
            <a:avLst/>
          </a:prstGeom>
          <a:noFill/>
        </p:spPr>
        <p:txBody>
          <a:bodyPr wrap="none" rtlCol="0">
            <a:spAutoFit/>
          </a:bodyPr>
          <a:lstStyle/>
          <a:p>
            <a:r>
              <a:rPr lang="en-US" altLang="zh-CN" dirty="0"/>
              <a:t>server</a:t>
            </a:r>
            <a:endParaRPr lang="en-US" dirty="0"/>
          </a:p>
        </p:txBody>
      </p:sp>
    </p:spTree>
    <p:extLst>
      <p:ext uri="{BB962C8B-B14F-4D97-AF65-F5344CB8AC3E}">
        <p14:creationId xmlns:p14="http://schemas.microsoft.com/office/powerpoint/2010/main" val="2722966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953FA-C152-D942-AB43-30ECC438AAB9}"/>
              </a:ext>
            </a:extLst>
          </p:cNvPr>
          <p:cNvSpPr>
            <a:spLocks noGrp="1"/>
          </p:cNvSpPr>
          <p:nvPr>
            <p:ph type="title"/>
          </p:nvPr>
        </p:nvSpPr>
        <p:spPr/>
        <p:txBody>
          <a:bodyPr/>
          <a:lstStyle/>
          <a:p>
            <a:r>
              <a:rPr lang="en-US" altLang="zh-CN" dirty="0"/>
              <a:t>HW1</a:t>
            </a:r>
            <a:endParaRPr lang="en-US" dirty="0"/>
          </a:p>
        </p:txBody>
      </p:sp>
      <p:sp>
        <p:nvSpPr>
          <p:cNvPr id="3" name="Content Placeholder 2">
            <a:extLst>
              <a:ext uri="{FF2B5EF4-FFF2-40B4-BE49-F238E27FC236}">
                <a16:creationId xmlns:a16="http://schemas.microsoft.com/office/drawing/2014/main" id="{CF6745B6-8707-404F-A048-05707D44EDC2}"/>
              </a:ext>
            </a:extLst>
          </p:cNvPr>
          <p:cNvSpPr>
            <a:spLocks noGrp="1"/>
          </p:cNvSpPr>
          <p:nvPr>
            <p:ph idx="1"/>
          </p:nvPr>
        </p:nvSpPr>
        <p:spPr/>
        <p:txBody>
          <a:bodyPr/>
          <a:lstStyle/>
          <a:p>
            <a:r>
              <a:rPr lang="en-US" altLang="zh-CN" dirty="0"/>
              <a:t>Q2:</a:t>
            </a:r>
            <a:r>
              <a:rPr lang="zh-CN" altLang="en-US" dirty="0"/>
              <a:t> </a:t>
            </a:r>
            <a:r>
              <a:rPr lang="en-US" altLang="zh-CN" dirty="0"/>
              <a:t>Time/Latency:</a:t>
            </a:r>
            <a:r>
              <a:rPr lang="zh-CN" altLang="en-US" dirty="0"/>
              <a:t> </a:t>
            </a:r>
            <a:r>
              <a:rPr lang="en-US" altLang="zh-CN" dirty="0"/>
              <a:t>socket</a:t>
            </a:r>
            <a:r>
              <a:rPr lang="zh-CN" altLang="en-US" dirty="0"/>
              <a:t> </a:t>
            </a:r>
            <a:r>
              <a:rPr lang="en-US" altLang="zh-CN" dirty="0"/>
              <a:t>is</a:t>
            </a:r>
            <a:r>
              <a:rPr lang="zh-CN" altLang="en-US" dirty="0"/>
              <a:t> </a:t>
            </a:r>
            <a:r>
              <a:rPr lang="en-US" altLang="zh-CN" dirty="0"/>
              <a:t>much</a:t>
            </a:r>
            <a:r>
              <a:rPr lang="zh-CN" altLang="en-US" dirty="0"/>
              <a:t> </a:t>
            </a:r>
            <a:r>
              <a:rPr lang="en-US" altLang="zh-CN" dirty="0"/>
              <a:t>more</a:t>
            </a:r>
            <a:r>
              <a:rPr lang="zh-CN" altLang="en-US" dirty="0"/>
              <a:t> </a:t>
            </a:r>
            <a:r>
              <a:rPr lang="en-US" altLang="zh-CN" dirty="0"/>
              <a:t>efficient</a:t>
            </a:r>
          </a:p>
          <a:p>
            <a:r>
              <a:rPr lang="en-US" altLang="zh-CN" dirty="0"/>
              <a:t>Q3:</a:t>
            </a:r>
            <a:r>
              <a:rPr lang="zh-CN" altLang="en-US" dirty="0"/>
              <a:t> </a:t>
            </a:r>
            <a:endParaRPr lang="en-US" altLang="zh-CN" dirty="0"/>
          </a:p>
          <a:p>
            <a:r>
              <a:rPr lang="en-US" altLang="zh-CN" dirty="0"/>
              <a:t>Socket:</a:t>
            </a:r>
            <a:r>
              <a:rPr lang="zh-CN" altLang="en-US" dirty="0"/>
              <a:t> </a:t>
            </a:r>
            <a:r>
              <a:rPr lang="en-US" altLang="zh-CN" dirty="0"/>
              <a:t>short</a:t>
            </a:r>
            <a:r>
              <a:rPr lang="zh-CN" altLang="en-US" dirty="0"/>
              <a:t> </a:t>
            </a:r>
            <a:r>
              <a:rPr lang="en-US" altLang="zh-CN" dirty="0"/>
              <a:t>latency,</a:t>
            </a:r>
            <a:r>
              <a:rPr lang="zh-CN" altLang="en-US" dirty="0"/>
              <a:t> </a:t>
            </a:r>
            <a:r>
              <a:rPr lang="en-US" altLang="zh-CN" dirty="0"/>
              <a:t>consume</a:t>
            </a:r>
            <a:r>
              <a:rPr lang="zh-CN" altLang="en-US" dirty="0"/>
              <a:t> </a:t>
            </a:r>
            <a:r>
              <a:rPr lang="en-US" altLang="zh-CN" dirty="0"/>
              <a:t>less</a:t>
            </a:r>
            <a:r>
              <a:rPr lang="zh-CN" altLang="en-US" dirty="0"/>
              <a:t> </a:t>
            </a:r>
            <a:r>
              <a:rPr lang="en-US" altLang="zh-CN" dirty="0"/>
              <a:t>bandwidth,</a:t>
            </a:r>
            <a:r>
              <a:rPr lang="zh-CN" altLang="en-US" dirty="0"/>
              <a:t> </a:t>
            </a:r>
            <a:r>
              <a:rPr lang="en-US" altLang="zh-CN" dirty="0"/>
              <a:t>more</a:t>
            </a:r>
            <a:r>
              <a:rPr lang="zh-CN" altLang="en-US" dirty="0"/>
              <a:t> </a:t>
            </a:r>
            <a:r>
              <a:rPr lang="en-US" altLang="zh-CN" dirty="0"/>
              <a:t>difficult</a:t>
            </a:r>
            <a:r>
              <a:rPr lang="zh-CN" altLang="en-US" dirty="0"/>
              <a:t> </a:t>
            </a:r>
            <a:r>
              <a:rPr lang="en-US" altLang="zh-CN" dirty="0"/>
              <a:t>to</a:t>
            </a:r>
            <a:r>
              <a:rPr lang="zh-CN" altLang="en-US" dirty="0"/>
              <a:t> </a:t>
            </a:r>
            <a:r>
              <a:rPr lang="en-US" altLang="zh-CN" dirty="0"/>
              <a:t>develop</a:t>
            </a:r>
            <a:endParaRPr lang="en-US" dirty="0"/>
          </a:p>
          <a:p>
            <a:r>
              <a:rPr lang="en-US" altLang="zh-CN" dirty="0"/>
              <a:t>RPC:</a:t>
            </a:r>
            <a:r>
              <a:rPr lang="zh-CN" altLang="en-US" dirty="0"/>
              <a:t> </a:t>
            </a:r>
            <a:r>
              <a:rPr lang="en-US" altLang="zh-CN" dirty="0"/>
              <a:t>long</a:t>
            </a:r>
            <a:r>
              <a:rPr lang="zh-CN" altLang="en-US" dirty="0"/>
              <a:t> </a:t>
            </a:r>
            <a:r>
              <a:rPr lang="en-US" altLang="zh-CN" dirty="0"/>
              <a:t>latency,</a:t>
            </a:r>
            <a:r>
              <a:rPr lang="zh-CN" altLang="en-US" dirty="0"/>
              <a:t> </a:t>
            </a:r>
            <a:r>
              <a:rPr lang="en-US" altLang="zh-CN" dirty="0"/>
              <a:t>XML</a:t>
            </a:r>
            <a:r>
              <a:rPr lang="zh-CN" altLang="en-US" dirty="0"/>
              <a:t> </a:t>
            </a:r>
            <a:r>
              <a:rPr lang="en-US" altLang="zh-CN" dirty="0"/>
              <a:t>can</a:t>
            </a:r>
            <a:r>
              <a:rPr lang="zh-CN" altLang="en-US" dirty="0"/>
              <a:t> </a:t>
            </a:r>
            <a:r>
              <a:rPr lang="en-US" altLang="zh-CN" dirty="0"/>
              <a:t>be</a:t>
            </a:r>
            <a:r>
              <a:rPr lang="zh-CN" altLang="en-US" dirty="0"/>
              <a:t> </a:t>
            </a:r>
            <a:r>
              <a:rPr lang="en-US" altLang="zh-CN" dirty="0"/>
              <a:t>cumbersome,</a:t>
            </a:r>
            <a:r>
              <a:rPr lang="zh-CN" altLang="en-US" dirty="0"/>
              <a:t> </a:t>
            </a:r>
            <a:r>
              <a:rPr lang="en-US" altLang="zh-CN" dirty="0"/>
              <a:t>easier</a:t>
            </a:r>
            <a:r>
              <a:rPr lang="zh-CN" altLang="en-US" dirty="0"/>
              <a:t> </a:t>
            </a:r>
            <a:r>
              <a:rPr lang="en-US" altLang="zh-CN" dirty="0"/>
              <a:t>to</a:t>
            </a:r>
            <a:r>
              <a:rPr lang="zh-CN" altLang="en-US" dirty="0"/>
              <a:t> </a:t>
            </a:r>
            <a:r>
              <a:rPr lang="en-US" altLang="zh-CN" dirty="0"/>
              <a:t>develop</a:t>
            </a:r>
          </a:p>
          <a:p>
            <a:endParaRPr lang="en-US" dirty="0"/>
          </a:p>
          <a:p>
            <a:r>
              <a:rPr lang="en-US" altLang="zh-CN" dirty="0"/>
              <a:t>Multiple</a:t>
            </a:r>
            <a:r>
              <a:rPr lang="zh-CN" altLang="en-US" dirty="0"/>
              <a:t> </a:t>
            </a:r>
            <a:r>
              <a:rPr lang="en-US" altLang="zh-CN" dirty="0"/>
              <a:t>servers:</a:t>
            </a:r>
            <a:r>
              <a:rPr lang="zh-CN" altLang="en-US" dirty="0"/>
              <a:t> </a:t>
            </a:r>
            <a:r>
              <a:rPr lang="en-US" altLang="zh-CN" dirty="0"/>
              <a:t>RPC</a:t>
            </a:r>
            <a:r>
              <a:rPr lang="zh-CN" altLang="en-US" dirty="0"/>
              <a:t> </a:t>
            </a:r>
            <a:r>
              <a:rPr lang="en-US" altLang="zh-CN" dirty="0"/>
              <a:t>is</a:t>
            </a:r>
            <a:r>
              <a:rPr lang="zh-CN" altLang="en-US" dirty="0"/>
              <a:t> </a:t>
            </a:r>
            <a:r>
              <a:rPr lang="en-US" altLang="zh-CN" dirty="0"/>
              <a:t>easier</a:t>
            </a:r>
            <a:r>
              <a:rPr lang="zh-CN" altLang="en-US" dirty="0"/>
              <a:t> </a:t>
            </a:r>
            <a:r>
              <a:rPr lang="en-US" altLang="zh-CN" dirty="0"/>
              <a:t>to</a:t>
            </a:r>
            <a:r>
              <a:rPr lang="zh-CN" altLang="en-US" dirty="0"/>
              <a:t> </a:t>
            </a:r>
            <a:r>
              <a:rPr lang="en-US" altLang="zh-CN" dirty="0"/>
              <a:t>develop</a:t>
            </a:r>
            <a:r>
              <a:rPr lang="zh-CN" altLang="en-US" dirty="0"/>
              <a:t> </a:t>
            </a:r>
            <a:r>
              <a:rPr lang="en-US" altLang="zh-CN" dirty="0"/>
              <a:t>(still</a:t>
            </a:r>
            <a:r>
              <a:rPr lang="zh-CN" altLang="en-US" dirty="0"/>
              <a:t> </a:t>
            </a:r>
            <a:r>
              <a:rPr lang="en-US" altLang="zh-CN" dirty="0"/>
              <a:t>up</a:t>
            </a:r>
            <a:r>
              <a:rPr lang="zh-CN" altLang="en-US" dirty="0"/>
              <a:t> </a:t>
            </a:r>
            <a:r>
              <a:rPr lang="en-US" altLang="zh-CN" dirty="0"/>
              <a:t>to</a:t>
            </a:r>
            <a:r>
              <a:rPr lang="zh-CN" altLang="en-US" dirty="0"/>
              <a:t> </a:t>
            </a:r>
            <a:r>
              <a:rPr lang="en-US" altLang="zh-CN" dirty="0"/>
              <a:t>which</a:t>
            </a:r>
            <a:r>
              <a:rPr lang="zh-CN" altLang="en-US" dirty="0"/>
              <a:t> </a:t>
            </a:r>
            <a:r>
              <a:rPr lang="en-US" altLang="zh-CN" dirty="0"/>
              <a:t>RPC</a:t>
            </a:r>
            <a:r>
              <a:rPr lang="zh-CN" altLang="en-US" dirty="0"/>
              <a:t> </a:t>
            </a:r>
            <a:r>
              <a:rPr lang="en-US" altLang="zh-CN" dirty="0"/>
              <a:t>you</a:t>
            </a:r>
            <a:r>
              <a:rPr lang="zh-CN" altLang="en-US" dirty="0"/>
              <a:t> </a:t>
            </a:r>
            <a:r>
              <a:rPr lang="en-US" altLang="zh-CN" dirty="0"/>
              <a:t>use).</a:t>
            </a:r>
            <a:r>
              <a:rPr lang="zh-CN" altLang="en-US" dirty="0"/>
              <a:t> </a:t>
            </a:r>
            <a:r>
              <a:rPr lang="en-US" altLang="zh-CN" dirty="0"/>
              <a:t>Socket</a:t>
            </a:r>
            <a:r>
              <a:rPr lang="zh-CN" altLang="en-US" dirty="0"/>
              <a:t> </a:t>
            </a:r>
            <a:r>
              <a:rPr lang="en-US" altLang="zh-CN" dirty="0"/>
              <a:t>definitely</a:t>
            </a:r>
            <a:r>
              <a:rPr lang="zh-CN" altLang="en-US" dirty="0"/>
              <a:t> </a:t>
            </a:r>
            <a:r>
              <a:rPr lang="en-US" altLang="zh-CN" dirty="0"/>
              <a:t>performs</a:t>
            </a:r>
            <a:r>
              <a:rPr lang="zh-CN" altLang="en-US" dirty="0"/>
              <a:t> </a:t>
            </a:r>
            <a:r>
              <a:rPr lang="en-US" altLang="zh-CN" dirty="0"/>
              <a:t>better</a:t>
            </a:r>
            <a:endParaRPr lang="en-US" dirty="0"/>
          </a:p>
        </p:txBody>
      </p:sp>
    </p:spTree>
    <p:extLst>
      <p:ext uri="{BB962C8B-B14F-4D97-AF65-F5344CB8AC3E}">
        <p14:creationId xmlns:p14="http://schemas.microsoft.com/office/powerpoint/2010/main" val="3522570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BF9F-ACE7-5441-B216-271ED3726308}"/>
              </a:ext>
            </a:extLst>
          </p:cNvPr>
          <p:cNvSpPr>
            <a:spLocks noGrp="1"/>
          </p:cNvSpPr>
          <p:nvPr>
            <p:ph type="title"/>
          </p:nvPr>
        </p:nvSpPr>
        <p:spPr/>
        <p:txBody>
          <a:bodyPr/>
          <a:lstStyle/>
          <a:p>
            <a:r>
              <a:rPr lang="en-US" altLang="zh-CN" dirty="0"/>
              <a:t>HW1:Optional</a:t>
            </a:r>
            <a:r>
              <a:rPr lang="zh-CN" altLang="en-US" dirty="0"/>
              <a:t> </a:t>
            </a:r>
            <a:r>
              <a:rPr lang="en-US" altLang="zh-CN" dirty="0"/>
              <a:t>-</a:t>
            </a:r>
            <a:r>
              <a:rPr lang="zh-CN" altLang="en-US" dirty="0"/>
              <a:t> </a:t>
            </a:r>
            <a:r>
              <a:rPr lang="en-US" altLang="zh-CN" dirty="0"/>
              <a:t>Socket</a:t>
            </a:r>
            <a:endParaRPr lang="en-US" dirty="0"/>
          </a:p>
        </p:txBody>
      </p:sp>
      <p:sp>
        <p:nvSpPr>
          <p:cNvPr id="3" name="Content Placeholder 2">
            <a:extLst>
              <a:ext uri="{FF2B5EF4-FFF2-40B4-BE49-F238E27FC236}">
                <a16:creationId xmlns:a16="http://schemas.microsoft.com/office/drawing/2014/main" id="{0C75576D-8C57-294A-B86A-D56DE31E2BDE}"/>
              </a:ext>
            </a:extLst>
          </p:cNvPr>
          <p:cNvSpPr>
            <a:spLocks noGrp="1"/>
          </p:cNvSpPr>
          <p:nvPr>
            <p:ph idx="1"/>
          </p:nvPr>
        </p:nvSpPr>
        <p:spPr/>
        <p:txBody>
          <a:bodyPr/>
          <a:lstStyle/>
          <a:p>
            <a:r>
              <a:rPr lang="en-US" altLang="zh-CN" dirty="0"/>
              <a:t>Available</a:t>
            </a:r>
            <a:r>
              <a:rPr lang="zh-CN" altLang="en-US" dirty="0"/>
              <a:t> </a:t>
            </a:r>
            <a:r>
              <a:rPr lang="en-US" altLang="zh-CN" dirty="0"/>
              <a:t>solutions</a:t>
            </a:r>
          </a:p>
          <a:p>
            <a:pPr lvl="1"/>
            <a:r>
              <a:rPr lang="en-US" altLang="zh-CN" dirty="0"/>
              <a:t>Client</a:t>
            </a:r>
            <a:r>
              <a:rPr lang="zh-CN" altLang="en-US" dirty="0"/>
              <a:t> </a:t>
            </a:r>
            <a:r>
              <a:rPr lang="en-US" altLang="zh-CN" dirty="0"/>
              <a:t>inputs:</a:t>
            </a:r>
            <a:r>
              <a:rPr lang="zh-CN" altLang="en-US" dirty="0"/>
              <a:t> </a:t>
            </a:r>
            <a:r>
              <a:rPr lang="en-US" altLang="zh-CN" dirty="0" err="1"/>
              <a:t>msg_type</a:t>
            </a:r>
            <a:r>
              <a:rPr lang="en-US" altLang="zh-CN" dirty="0"/>
              <a:t>,</a:t>
            </a:r>
            <a:r>
              <a:rPr lang="zh-CN" altLang="en-US" dirty="0"/>
              <a:t> </a:t>
            </a:r>
            <a:r>
              <a:rPr lang="en-US" altLang="zh-CN" dirty="0"/>
              <a:t>input</a:t>
            </a:r>
          </a:p>
          <a:p>
            <a:pPr lvl="1"/>
            <a:r>
              <a:rPr lang="en-US" altLang="zh-CN" dirty="0"/>
              <a:t>If</a:t>
            </a:r>
            <a:r>
              <a:rPr lang="zh-CN" altLang="en-US" dirty="0"/>
              <a:t> </a:t>
            </a:r>
            <a:r>
              <a:rPr lang="en-US" altLang="zh-CN" dirty="0" err="1"/>
              <a:t>msg_type</a:t>
            </a:r>
            <a:r>
              <a:rPr lang="en-US" altLang="zh-CN" dirty="0"/>
              <a:t>==0,</a:t>
            </a:r>
            <a:r>
              <a:rPr lang="zh-CN" altLang="en-US" dirty="0"/>
              <a:t> </a:t>
            </a:r>
            <a:r>
              <a:rPr lang="en-US" altLang="zh-CN" dirty="0"/>
              <a:t>input</a:t>
            </a:r>
            <a:r>
              <a:rPr lang="zh-CN" altLang="en-US" dirty="0"/>
              <a:t> </a:t>
            </a:r>
            <a:r>
              <a:rPr lang="en-US" altLang="zh-CN" dirty="0"/>
              <a:t>is</a:t>
            </a:r>
            <a:r>
              <a:rPr lang="zh-CN" altLang="en-US" dirty="0"/>
              <a:t> </a:t>
            </a:r>
            <a:r>
              <a:rPr lang="en-US" altLang="zh-CN" dirty="0"/>
              <a:t>a</a:t>
            </a:r>
            <a:r>
              <a:rPr lang="zh-CN" altLang="en-US" dirty="0"/>
              <a:t> </a:t>
            </a:r>
            <a:r>
              <a:rPr lang="en-US" altLang="zh-CN" dirty="0"/>
              <a:t>list,</a:t>
            </a:r>
            <a:r>
              <a:rPr lang="zh-CN" altLang="en-US" dirty="0"/>
              <a:t> </a:t>
            </a:r>
            <a:r>
              <a:rPr lang="en-US" altLang="zh-CN" dirty="0"/>
              <a:t>calculate</a:t>
            </a:r>
            <a:r>
              <a:rPr lang="zh-CN" altLang="en-US" dirty="0"/>
              <a:t> </a:t>
            </a:r>
            <a:r>
              <a:rPr lang="en-US" altLang="zh-CN" dirty="0"/>
              <a:t>the</a:t>
            </a:r>
            <a:r>
              <a:rPr lang="zh-CN" altLang="en-US" dirty="0"/>
              <a:t> </a:t>
            </a:r>
            <a:r>
              <a:rPr lang="en-US" altLang="zh-CN" dirty="0"/>
              <a:t>multiplication</a:t>
            </a:r>
          </a:p>
          <a:p>
            <a:pPr lvl="1"/>
            <a:r>
              <a:rPr lang="en-US" altLang="zh-CN" dirty="0"/>
              <a:t>If</a:t>
            </a:r>
            <a:r>
              <a:rPr lang="zh-CN" altLang="en-US" dirty="0"/>
              <a:t> </a:t>
            </a:r>
            <a:r>
              <a:rPr lang="en-US" altLang="zh-CN" dirty="0" err="1"/>
              <a:t>msg_type</a:t>
            </a:r>
            <a:r>
              <a:rPr lang="en-US" altLang="zh-CN" dirty="0"/>
              <a:t>==1,</a:t>
            </a:r>
            <a:r>
              <a:rPr lang="zh-CN" altLang="en-US" dirty="0"/>
              <a:t> </a:t>
            </a:r>
            <a:r>
              <a:rPr lang="en-US" altLang="zh-CN" dirty="0"/>
              <a:t>input</a:t>
            </a:r>
            <a:r>
              <a:rPr lang="zh-CN" altLang="en-US" dirty="0"/>
              <a:t> </a:t>
            </a:r>
            <a:r>
              <a:rPr lang="en-US" altLang="zh-CN" dirty="0"/>
              <a:t>is</a:t>
            </a:r>
            <a:r>
              <a:rPr lang="zh-CN" altLang="en-US" dirty="0"/>
              <a:t> </a:t>
            </a:r>
            <a:r>
              <a:rPr lang="en-US" altLang="zh-CN" dirty="0"/>
              <a:t>a</a:t>
            </a:r>
            <a:r>
              <a:rPr lang="zh-CN" altLang="en-US" dirty="0"/>
              <a:t> </a:t>
            </a:r>
            <a:r>
              <a:rPr lang="en-US" altLang="zh-CN" dirty="0"/>
              <a:t>list,</a:t>
            </a:r>
            <a:r>
              <a:rPr lang="zh-CN" altLang="en-US" dirty="0"/>
              <a:t> </a:t>
            </a:r>
            <a:r>
              <a:rPr lang="en-US" altLang="zh-CN" dirty="0"/>
              <a:t>calculate</a:t>
            </a:r>
            <a:r>
              <a:rPr lang="zh-CN" altLang="en-US" dirty="0"/>
              <a:t> </a:t>
            </a:r>
            <a:r>
              <a:rPr lang="en-US" altLang="zh-CN" dirty="0"/>
              <a:t>the</a:t>
            </a:r>
            <a:r>
              <a:rPr lang="zh-CN" altLang="en-US" dirty="0"/>
              <a:t> </a:t>
            </a:r>
            <a:r>
              <a:rPr lang="en-US" altLang="zh-CN" dirty="0"/>
              <a:t>sum</a:t>
            </a:r>
          </a:p>
          <a:p>
            <a:pPr lvl="1"/>
            <a:r>
              <a:rPr lang="en-US" altLang="zh-CN" dirty="0"/>
              <a:t>The</a:t>
            </a:r>
            <a:r>
              <a:rPr lang="zh-CN" altLang="en-US" dirty="0"/>
              <a:t> </a:t>
            </a:r>
            <a:r>
              <a:rPr lang="en-US" altLang="zh-CN" dirty="0"/>
              <a:t>program</a:t>
            </a:r>
            <a:r>
              <a:rPr lang="zh-CN" altLang="en-US" dirty="0"/>
              <a:t> </a:t>
            </a:r>
            <a:r>
              <a:rPr lang="en-US" altLang="zh-CN" dirty="0"/>
              <a:t>you</a:t>
            </a:r>
            <a:r>
              <a:rPr lang="zh-CN" altLang="en-US" dirty="0"/>
              <a:t> </a:t>
            </a:r>
            <a:r>
              <a:rPr lang="en-US" altLang="zh-CN" dirty="0"/>
              <a:t>implement</a:t>
            </a:r>
            <a:r>
              <a:rPr lang="zh-CN" altLang="en-US" dirty="0"/>
              <a:t> </a:t>
            </a:r>
            <a:r>
              <a:rPr lang="en-US" altLang="zh-CN" dirty="0"/>
              <a:t>convert</a:t>
            </a:r>
            <a:r>
              <a:rPr lang="zh-CN" altLang="en-US" dirty="0"/>
              <a:t> </a:t>
            </a:r>
            <a:r>
              <a:rPr lang="en-US" altLang="zh-CN" dirty="0"/>
              <a:t>that</a:t>
            </a:r>
            <a:r>
              <a:rPr lang="zh-CN" altLang="en-US" dirty="0"/>
              <a:t> </a:t>
            </a:r>
            <a:r>
              <a:rPr lang="en-US" altLang="zh-CN" dirty="0"/>
              <a:t>into</a:t>
            </a:r>
            <a:r>
              <a:rPr lang="zh-CN" altLang="en-US" dirty="0"/>
              <a:t> </a:t>
            </a:r>
            <a:r>
              <a:rPr lang="en-US" altLang="zh-CN" dirty="0"/>
              <a:t>some</a:t>
            </a:r>
            <a:r>
              <a:rPr lang="zh-CN" altLang="en-US" dirty="0"/>
              <a:t> </a:t>
            </a:r>
            <a:r>
              <a:rPr lang="en-US" altLang="zh-CN" dirty="0"/>
              <a:t>format</a:t>
            </a:r>
            <a:r>
              <a:rPr lang="zh-CN" altLang="en-US" dirty="0"/>
              <a:t> </a:t>
            </a:r>
            <a:r>
              <a:rPr lang="en-US" altLang="zh-CN" dirty="0"/>
              <a:t>and</a:t>
            </a:r>
            <a:r>
              <a:rPr lang="zh-CN" altLang="en-US" dirty="0"/>
              <a:t> </a:t>
            </a:r>
            <a:r>
              <a:rPr lang="en-US" altLang="zh-CN" dirty="0"/>
              <a:t>send</a:t>
            </a:r>
            <a:r>
              <a:rPr lang="zh-CN" altLang="en-US" dirty="0"/>
              <a:t> </a:t>
            </a:r>
            <a:r>
              <a:rPr lang="en-US" altLang="zh-CN" dirty="0"/>
              <a:t>in</a:t>
            </a:r>
            <a:r>
              <a:rPr lang="zh-CN" altLang="en-US" dirty="0"/>
              <a:t> </a:t>
            </a:r>
            <a:r>
              <a:rPr lang="en-US" altLang="zh-CN" dirty="0"/>
              <a:t>the</a:t>
            </a:r>
            <a:r>
              <a:rPr lang="zh-CN" altLang="en-US" dirty="0"/>
              <a:t> </a:t>
            </a:r>
            <a:r>
              <a:rPr lang="en-US" altLang="zh-CN" dirty="0"/>
              <a:t>network</a:t>
            </a:r>
          </a:p>
          <a:p>
            <a:pPr lvl="1"/>
            <a:endParaRPr lang="en-US" dirty="0"/>
          </a:p>
          <a:p>
            <a:pPr lvl="1"/>
            <a:r>
              <a:rPr lang="en-US" altLang="zh-CN" dirty="0"/>
              <a:t>Common</a:t>
            </a:r>
            <a:r>
              <a:rPr lang="zh-CN" altLang="en-US" dirty="0"/>
              <a:t> </a:t>
            </a:r>
            <a:r>
              <a:rPr lang="en-US" altLang="zh-CN" dirty="0"/>
              <a:t>answers:</a:t>
            </a:r>
            <a:r>
              <a:rPr lang="zh-CN" altLang="en-US" dirty="0"/>
              <a:t> </a:t>
            </a:r>
            <a:r>
              <a:rPr lang="en-US" altLang="zh-CN" dirty="0"/>
              <a:t>convert</a:t>
            </a:r>
            <a:r>
              <a:rPr lang="zh-CN" altLang="en-US" dirty="0"/>
              <a:t> </a:t>
            </a:r>
            <a:r>
              <a:rPr lang="en-US" altLang="zh-CN" dirty="0"/>
              <a:t>list</a:t>
            </a:r>
            <a:r>
              <a:rPr lang="zh-CN" altLang="en-US" dirty="0"/>
              <a:t> </a:t>
            </a:r>
            <a:r>
              <a:rPr lang="en-US" altLang="zh-CN" dirty="0"/>
              <a:t>into</a:t>
            </a:r>
            <a:r>
              <a:rPr lang="zh-CN" altLang="en-US" dirty="0"/>
              <a:t> </a:t>
            </a:r>
            <a:r>
              <a:rPr lang="en-US" altLang="zh-CN" dirty="0"/>
              <a:t>json,</a:t>
            </a:r>
            <a:r>
              <a:rPr lang="zh-CN" altLang="en-US" dirty="0"/>
              <a:t> </a:t>
            </a:r>
            <a:r>
              <a:rPr lang="en-US" altLang="zh-CN" dirty="0"/>
              <a:t>pickle, string,</a:t>
            </a:r>
            <a:r>
              <a:rPr lang="zh-CN" altLang="en-US" dirty="0"/>
              <a:t> </a:t>
            </a:r>
            <a:r>
              <a:rPr lang="en-US" altLang="zh-CN" dirty="0"/>
              <a:t>etc.</a:t>
            </a:r>
          </a:p>
          <a:p>
            <a:pPr lvl="1"/>
            <a:r>
              <a:rPr lang="en-US" altLang="zh-CN" dirty="0"/>
              <a:t>Encode</a:t>
            </a:r>
            <a:r>
              <a:rPr lang="zh-CN" altLang="en-US" dirty="0"/>
              <a:t> </a:t>
            </a:r>
            <a:r>
              <a:rPr lang="en-US" altLang="zh-CN" dirty="0"/>
              <a:t>the</a:t>
            </a:r>
            <a:r>
              <a:rPr lang="zh-CN" altLang="en-US" dirty="0"/>
              <a:t> </a:t>
            </a:r>
            <a:r>
              <a:rPr lang="en-US" altLang="zh-CN" dirty="0"/>
              <a:t>json, pickle,</a:t>
            </a:r>
            <a:r>
              <a:rPr lang="zh-CN" altLang="en-US" dirty="0"/>
              <a:t> </a:t>
            </a:r>
            <a:r>
              <a:rPr lang="en-US" altLang="zh-CN" dirty="0"/>
              <a:t>or</a:t>
            </a:r>
            <a:r>
              <a:rPr lang="zh-CN" altLang="en-US" dirty="0"/>
              <a:t> </a:t>
            </a:r>
            <a:r>
              <a:rPr lang="en-US" altLang="zh-CN" dirty="0"/>
              <a:t>string</a:t>
            </a:r>
            <a:r>
              <a:rPr lang="zh-CN" altLang="en-US" dirty="0"/>
              <a:t> </a:t>
            </a:r>
            <a:r>
              <a:rPr lang="en-US" altLang="zh-CN" dirty="0"/>
              <a:t>into</a:t>
            </a:r>
            <a:r>
              <a:rPr lang="zh-CN" altLang="en-US" dirty="0"/>
              <a:t> </a:t>
            </a:r>
            <a:r>
              <a:rPr lang="en-US" altLang="zh-CN" dirty="0"/>
              <a:t>bytes</a:t>
            </a:r>
            <a:r>
              <a:rPr lang="zh-CN" altLang="en-US" dirty="0"/>
              <a:t> </a:t>
            </a:r>
            <a:endParaRPr lang="en-US" altLang="zh-CN" dirty="0"/>
          </a:p>
          <a:p>
            <a:pPr lvl="1"/>
            <a:r>
              <a:rPr lang="en-US" altLang="zh-CN" dirty="0"/>
              <a:t>Send</a:t>
            </a:r>
            <a:r>
              <a:rPr lang="zh-CN" altLang="en-US" dirty="0"/>
              <a:t> </a:t>
            </a:r>
            <a:r>
              <a:rPr lang="en-US" altLang="zh-CN" dirty="0"/>
              <a:t>through</a:t>
            </a:r>
            <a:r>
              <a:rPr lang="zh-CN" altLang="en-US" dirty="0"/>
              <a:t> </a:t>
            </a:r>
            <a:r>
              <a:rPr lang="en-US" altLang="zh-CN" dirty="0"/>
              <a:t>the</a:t>
            </a:r>
            <a:r>
              <a:rPr lang="zh-CN" altLang="en-US" dirty="0"/>
              <a:t> </a:t>
            </a:r>
            <a:r>
              <a:rPr lang="en-US" altLang="zh-CN" dirty="0"/>
              <a:t>network</a:t>
            </a:r>
          </a:p>
          <a:p>
            <a:pPr lvl="1"/>
            <a:r>
              <a:rPr lang="en-US" altLang="zh-CN" dirty="0"/>
              <a:t>….</a:t>
            </a:r>
            <a:r>
              <a:rPr lang="zh-CN" altLang="en-US" dirty="0"/>
              <a:t> </a:t>
            </a:r>
            <a:endParaRPr lang="en-US" altLang="zh-CN"/>
          </a:p>
          <a:p>
            <a:pPr lvl="1"/>
            <a:endParaRPr lang="en-US" dirty="0"/>
          </a:p>
        </p:txBody>
      </p:sp>
    </p:spTree>
    <p:extLst>
      <p:ext uri="{BB962C8B-B14F-4D97-AF65-F5344CB8AC3E}">
        <p14:creationId xmlns:p14="http://schemas.microsoft.com/office/powerpoint/2010/main" val="254583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3526-7985-2144-BA9A-27FD0E9B6255}"/>
              </a:ext>
            </a:extLst>
          </p:cNvPr>
          <p:cNvSpPr>
            <a:spLocks noGrp="1"/>
          </p:cNvSpPr>
          <p:nvPr>
            <p:ph type="title"/>
          </p:nvPr>
        </p:nvSpPr>
        <p:spPr/>
        <p:txBody>
          <a:bodyPr/>
          <a:lstStyle/>
          <a:p>
            <a:r>
              <a:rPr lang="en-US" altLang="zh-CN" dirty="0"/>
              <a:t>HW1</a:t>
            </a:r>
            <a:r>
              <a:rPr lang="zh-CN" altLang="en-US" dirty="0"/>
              <a:t> </a:t>
            </a:r>
            <a:r>
              <a:rPr lang="en-US" altLang="zh-CN" dirty="0"/>
              <a:t>-</a:t>
            </a:r>
            <a:r>
              <a:rPr lang="zh-CN" altLang="en-US" dirty="0"/>
              <a:t> </a:t>
            </a:r>
            <a:r>
              <a:rPr lang="en-US" altLang="zh-CN" dirty="0"/>
              <a:t>Socket</a:t>
            </a:r>
            <a:endParaRPr lang="en-US" dirty="0"/>
          </a:p>
        </p:txBody>
      </p:sp>
      <p:sp>
        <p:nvSpPr>
          <p:cNvPr id="3" name="Content Placeholder 2">
            <a:extLst>
              <a:ext uri="{FF2B5EF4-FFF2-40B4-BE49-F238E27FC236}">
                <a16:creationId xmlns:a16="http://schemas.microsoft.com/office/drawing/2014/main" id="{D296EA33-0980-A644-9DAD-98876557E7C4}"/>
              </a:ext>
            </a:extLst>
          </p:cNvPr>
          <p:cNvSpPr>
            <a:spLocks noGrp="1"/>
          </p:cNvSpPr>
          <p:nvPr>
            <p:ph idx="1"/>
          </p:nvPr>
        </p:nvSpPr>
        <p:spPr/>
        <p:txBody>
          <a:bodyPr/>
          <a:lstStyle/>
          <a:p>
            <a:r>
              <a:rPr lang="en-US" altLang="zh-CN" dirty="0"/>
              <a:t>How should we evaluate the approach?</a:t>
            </a:r>
          </a:p>
          <a:p>
            <a:r>
              <a:rPr lang="en-US" altLang="zh-CN" dirty="0"/>
              <a:t>Performance/Latency.</a:t>
            </a:r>
            <a:r>
              <a:rPr lang="zh-CN" altLang="en-US" dirty="0"/>
              <a:t> </a:t>
            </a:r>
            <a:r>
              <a:rPr lang="en-US" altLang="zh-CN" dirty="0"/>
              <a:t>How?</a:t>
            </a:r>
          </a:p>
          <a:p>
            <a:pPr lvl="1"/>
            <a:r>
              <a:rPr lang="en-US" altLang="zh-CN" dirty="0"/>
              <a:t>Cost</a:t>
            </a:r>
            <a:r>
              <a:rPr lang="zh-CN" altLang="en-US" dirty="0"/>
              <a:t> </a:t>
            </a:r>
            <a:r>
              <a:rPr lang="en-US" altLang="zh-CN" dirty="0"/>
              <a:t>for</a:t>
            </a:r>
            <a:r>
              <a:rPr lang="zh-CN" altLang="en-US" dirty="0"/>
              <a:t> </a:t>
            </a:r>
            <a:r>
              <a:rPr lang="en-US" altLang="zh-CN" dirty="0"/>
              <a:t>conversion</a:t>
            </a:r>
            <a:r>
              <a:rPr lang="zh-CN" altLang="en-US" dirty="0"/>
              <a:t> </a:t>
            </a:r>
            <a:r>
              <a:rPr lang="en-US" altLang="zh-CN" dirty="0"/>
              <a:t>(pack</a:t>
            </a:r>
            <a:r>
              <a:rPr lang="zh-CN" altLang="en-US" dirty="0"/>
              <a:t> </a:t>
            </a:r>
            <a:r>
              <a:rPr lang="en-US" altLang="zh-CN" dirty="0"/>
              <a:t>and</a:t>
            </a:r>
            <a:r>
              <a:rPr lang="zh-CN" altLang="en-US" dirty="0"/>
              <a:t> </a:t>
            </a:r>
            <a:r>
              <a:rPr lang="en-US" altLang="zh-CN" dirty="0"/>
              <a:t>unpack)</a:t>
            </a:r>
            <a:r>
              <a:rPr lang="zh-CN" altLang="en-US" dirty="0"/>
              <a:t> </a:t>
            </a:r>
            <a:r>
              <a:rPr lang="en-US" altLang="zh-CN" dirty="0"/>
              <a:t>	</a:t>
            </a:r>
          </a:p>
          <a:p>
            <a:pPr lvl="1"/>
            <a:r>
              <a:rPr lang="en-US" altLang="zh-CN" dirty="0"/>
              <a:t>Message</a:t>
            </a:r>
            <a:r>
              <a:rPr lang="zh-CN" altLang="en-US" dirty="0"/>
              <a:t> </a:t>
            </a:r>
            <a:r>
              <a:rPr lang="en-US" altLang="zh-CN" dirty="0"/>
              <a:t>length</a:t>
            </a:r>
            <a:r>
              <a:rPr lang="zh-CN" altLang="en-US" dirty="0"/>
              <a:t> </a:t>
            </a:r>
            <a:r>
              <a:rPr lang="en-US" altLang="zh-CN" dirty="0"/>
              <a:t>–</a:t>
            </a:r>
            <a:r>
              <a:rPr lang="zh-CN" altLang="en-US" dirty="0"/>
              <a:t> </a:t>
            </a:r>
            <a:r>
              <a:rPr lang="en-US" altLang="zh-CN" dirty="0"/>
              <a:t>network</a:t>
            </a:r>
            <a:r>
              <a:rPr lang="zh-CN" altLang="en-US" dirty="0"/>
              <a:t> </a:t>
            </a:r>
            <a:r>
              <a:rPr lang="en-US" altLang="zh-CN" dirty="0"/>
              <a:t>bandwidth</a:t>
            </a:r>
          </a:p>
          <a:p>
            <a:r>
              <a:rPr lang="en-US" altLang="zh-CN" dirty="0"/>
              <a:t>Generic</a:t>
            </a:r>
          </a:p>
          <a:p>
            <a:pPr lvl="1"/>
            <a:r>
              <a:rPr lang="en-US" altLang="zh-CN" dirty="0"/>
              <a:t>So</a:t>
            </a:r>
            <a:r>
              <a:rPr lang="zh-CN" altLang="en-US" dirty="0"/>
              <a:t> </a:t>
            </a:r>
            <a:r>
              <a:rPr lang="en-US" altLang="zh-CN" dirty="0"/>
              <a:t>it</a:t>
            </a:r>
            <a:r>
              <a:rPr lang="zh-CN" altLang="en-US" dirty="0"/>
              <a:t> </a:t>
            </a:r>
            <a:r>
              <a:rPr lang="en-US" altLang="zh-CN" dirty="0"/>
              <a:t>can</a:t>
            </a:r>
            <a:r>
              <a:rPr lang="zh-CN" altLang="en-US" dirty="0"/>
              <a:t> </a:t>
            </a:r>
            <a:r>
              <a:rPr lang="en-US" altLang="zh-CN" dirty="0"/>
              <a:t>be</a:t>
            </a:r>
            <a:r>
              <a:rPr lang="zh-CN" altLang="en-US" dirty="0"/>
              <a:t> </a:t>
            </a:r>
            <a:r>
              <a:rPr lang="en-US" altLang="zh-CN" dirty="0"/>
              <a:t>extended</a:t>
            </a:r>
            <a:r>
              <a:rPr lang="zh-CN" altLang="en-US" dirty="0"/>
              <a:t> </a:t>
            </a:r>
            <a:r>
              <a:rPr lang="en-US" altLang="zh-CN" dirty="0"/>
              <a:t>easily</a:t>
            </a:r>
            <a:r>
              <a:rPr lang="zh-CN" altLang="en-US" dirty="0"/>
              <a:t> </a:t>
            </a:r>
            <a:r>
              <a:rPr lang="en-US" altLang="zh-CN" dirty="0"/>
              <a:t>for</a:t>
            </a:r>
            <a:r>
              <a:rPr lang="zh-CN" altLang="en-US" dirty="0"/>
              <a:t> </a:t>
            </a:r>
            <a:r>
              <a:rPr lang="en-US" altLang="zh-CN" dirty="0"/>
              <a:t>other</a:t>
            </a:r>
            <a:r>
              <a:rPr lang="zh-CN" altLang="en-US" dirty="0"/>
              <a:t> </a:t>
            </a:r>
            <a:r>
              <a:rPr lang="en-US" altLang="zh-CN" dirty="0"/>
              <a:t>similar</a:t>
            </a:r>
            <a:r>
              <a:rPr lang="zh-CN" altLang="en-US" dirty="0"/>
              <a:t> </a:t>
            </a:r>
            <a:r>
              <a:rPr lang="en-US" altLang="zh-CN" dirty="0"/>
              <a:t>tasks/functions</a:t>
            </a:r>
          </a:p>
          <a:p>
            <a:pPr lvl="1"/>
            <a:r>
              <a:rPr lang="en-US" altLang="zh-CN" dirty="0"/>
              <a:t>Works</a:t>
            </a:r>
            <a:r>
              <a:rPr lang="zh-CN" altLang="en-US" dirty="0"/>
              <a:t> </a:t>
            </a:r>
            <a:r>
              <a:rPr lang="en-US" altLang="zh-CN" dirty="0"/>
              <a:t>for</a:t>
            </a:r>
            <a:r>
              <a:rPr lang="zh-CN" altLang="en-US" dirty="0"/>
              <a:t> </a:t>
            </a:r>
            <a:r>
              <a:rPr lang="en-US" altLang="zh-CN" dirty="0"/>
              <a:t>multiple</a:t>
            </a:r>
            <a:r>
              <a:rPr lang="zh-CN" altLang="en-US" dirty="0"/>
              <a:t> </a:t>
            </a:r>
            <a:r>
              <a:rPr lang="en-US" altLang="zh-CN" dirty="0"/>
              <a:t>programming</a:t>
            </a:r>
            <a:r>
              <a:rPr lang="zh-CN" altLang="en-US" dirty="0"/>
              <a:t> </a:t>
            </a:r>
            <a:r>
              <a:rPr lang="en-US" altLang="zh-CN" dirty="0"/>
              <a:t>languages</a:t>
            </a:r>
          </a:p>
          <a:p>
            <a:r>
              <a:rPr lang="en-US" altLang="zh-CN" dirty="0"/>
              <a:t>Probably</a:t>
            </a:r>
            <a:r>
              <a:rPr lang="zh-CN" altLang="en-US" dirty="0"/>
              <a:t> </a:t>
            </a:r>
            <a:r>
              <a:rPr lang="en-US" altLang="zh-CN" dirty="0"/>
              <a:t>many</a:t>
            </a:r>
            <a:r>
              <a:rPr lang="zh-CN" altLang="en-US" dirty="0"/>
              <a:t> </a:t>
            </a:r>
            <a:r>
              <a:rPr lang="en-US" altLang="zh-CN" dirty="0"/>
              <a:t>more</a:t>
            </a:r>
            <a:r>
              <a:rPr lang="zh-CN" altLang="en-US" dirty="0"/>
              <a:t> </a:t>
            </a:r>
            <a:r>
              <a:rPr lang="en-US" altLang="zh-CN" dirty="0"/>
              <a:t>criteria…</a:t>
            </a:r>
            <a:endParaRPr lang="en-US" dirty="0"/>
          </a:p>
        </p:txBody>
      </p:sp>
    </p:spTree>
    <p:extLst>
      <p:ext uri="{BB962C8B-B14F-4D97-AF65-F5344CB8AC3E}">
        <p14:creationId xmlns:p14="http://schemas.microsoft.com/office/powerpoint/2010/main" val="2314967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HW1 - Socket</a:t>
            </a:r>
          </a:p>
        </p:txBody>
      </p:sp>
      <p:sp>
        <p:nvSpPr>
          <p:cNvPr id="3" name="Content Placeholder 2"/>
          <p:cNvSpPr>
            <a:spLocks noGrp="1"/>
          </p:cNvSpPr>
          <p:nvPr>
            <p:ph idx="1"/>
          </p:nvPr>
        </p:nvSpPr>
        <p:spPr/>
        <p:txBody>
          <a:bodyPr/>
          <a:lstStyle/>
          <a:p>
            <a:r>
              <a:rPr lang="en-US" dirty="0" err="1"/>
              <a:t>Json</a:t>
            </a:r>
            <a:r>
              <a:rPr lang="en-US" dirty="0"/>
              <a:t> (less verbose than xml)</a:t>
            </a:r>
          </a:p>
          <a:p>
            <a:r>
              <a:rPr lang="en-US" dirty="0"/>
              <a:t>Pickle (python serialization and marshalling file format, less verbose than </a:t>
            </a:r>
            <a:r>
              <a:rPr lang="en-US" dirty="0" err="1"/>
              <a:t>json</a:t>
            </a:r>
            <a:r>
              <a:rPr lang="en-US" dirty="0"/>
              <a:t> and xml</a:t>
            </a:r>
            <a:r>
              <a:rPr lang="en-US" altLang="zh-CN" dirty="0"/>
              <a:t>,</a:t>
            </a:r>
            <a:r>
              <a:rPr lang="zh-CN" altLang="en-US" dirty="0"/>
              <a:t> </a:t>
            </a:r>
            <a:r>
              <a:rPr lang="en-US" altLang="zh-CN" dirty="0"/>
              <a:t>only</a:t>
            </a:r>
            <a:r>
              <a:rPr lang="zh-CN" altLang="en-US" dirty="0"/>
              <a:t> </a:t>
            </a:r>
            <a:r>
              <a:rPr lang="en-US" altLang="zh-CN" dirty="0"/>
              <a:t>available</a:t>
            </a:r>
            <a:r>
              <a:rPr lang="zh-CN" altLang="en-US" dirty="0"/>
              <a:t> </a:t>
            </a:r>
            <a:r>
              <a:rPr lang="en-US" altLang="zh-CN" dirty="0"/>
              <a:t>to</a:t>
            </a:r>
            <a:r>
              <a:rPr lang="zh-CN" altLang="en-US" dirty="0"/>
              <a:t> </a:t>
            </a:r>
            <a:r>
              <a:rPr lang="en-US" altLang="zh-CN" dirty="0"/>
              <a:t>python</a:t>
            </a:r>
            <a:r>
              <a:rPr lang="en-US" dirty="0"/>
              <a:t>)</a:t>
            </a:r>
          </a:p>
          <a:p>
            <a:r>
              <a:rPr lang="en-US" dirty="0"/>
              <a:t>String </a:t>
            </a:r>
          </a:p>
          <a:p>
            <a:endParaRPr lang="en-US" dirty="0"/>
          </a:p>
        </p:txBody>
      </p:sp>
    </p:spTree>
    <p:extLst>
      <p:ext uri="{BB962C8B-B14F-4D97-AF65-F5344CB8AC3E}">
        <p14:creationId xmlns:p14="http://schemas.microsoft.com/office/powerpoint/2010/main" val="3325018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517C-4F3D-9048-B69D-E4F6B721D07F}"/>
              </a:ext>
            </a:extLst>
          </p:cNvPr>
          <p:cNvSpPr>
            <a:spLocks noGrp="1"/>
          </p:cNvSpPr>
          <p:nvPr>
            <p:ph type="title"/>
          </p:nvPr>
        </p:nvSpPr>
        <p:spPr/>
        <p:txBody>
          <a:bodyPr/>
          <a:lstStyle/>
          <a:p>
            <a:r>
              <a:rPr lang="en-US" altLang="zh-CN" dirty="0"/>
              <a:t>HW1</a:t>
            </a:r>
            <a:r>
              <a:rPr lang="zh-CN" altLang="en-US" dirty="0"/>
              <a:t> </a:t>
            </a:r>
            <a:r>
              <a:rPr lang="en-US" altLang="zh-CN" dirty="0"/>
              <a:t>-</a:t>
            </a:r>
            <a:r>
              <a:rPr lang="zh-CN" altLang="en-US" dirty="0"/>
              <a:t> </a:t>
            </a:r>
            <a:r>
              <a:rPr lang="en-US" altLang="zh-CN" dirty="0"/>
              <a:t>Socket</a:t>
            </a:r>
            <a:endParaRPr lang="en-US" dirty="0"/>
          </a:p>
        </p:txBody>
      </p:sp>
      <p:sp>
        <p:nvSpPr>
          <p:cNvPr id="3" name="Content Placeholder 2">
            <a:extLst>
              <a:ext uri="{FF2B5EF4-FFF2-40B4-BE49-F238E27FC236}">
                <a16:creationId xmlns:a16="http://schemas.microsoft.com/office/drawing/2014/main" id="{C613D6FB-DD4C-0E4E-88FA-5A3B9FBF7575}"/>
              </a:ext>
            </a:extLst>
          </p:cNvPr>
          <p:cNvSpPr>
            <a:spLocks noGrp="1"/>
          </p:cNvSpPr>
          <p:nvPr>
            <p:ph idx="1"/>
          </p:nvPr>
        </p:nvSpPr>
        <p:spPr/>
        <p:txBody>
          <a:bodyPr/>
          <a:lstStyle/>
          <a:p>
            <a:r>
              <a:rPr lang="en-US" altLang="zh-CN" dirty="0"/>
              <a:t>Client</a:t>
            </a:r>
            <a:r>
              <a:rPr lang="zh-CN" altLang="en-US" dirty="0"/>
              <a:t> </a:t>
            </a:r>
            <a:r>
              <a:rPr lang="en-US" altLang="zh-CN" dirty="0"/>
              <a:t>input</a:t>
            </a:r>
            <a:r>
              <a:rPr lang="zh-CN" altLang="en-US" dirty="0"/>
              <a:t> </a:t>
            </a:r>
            <a:r>
              <a:rPr lang="en-US" altLang="zh-CN" dirty="0"/>
              <a:t>[1,2,3,4,5,6]</a:t>
            </a:r>
          </a:p>
          <a:p>
            <a:r>
              <a:rPr lang="en-US" altLang="zh-CN" dirty="0"/>
              <a:t>Send</a:t>
            </a:r>
            <a:r>
              <a:rPr lang="zh-CN" altLang="en-US" dirty="0"/>
              <a:t> </a:t>
            </a:r>
            <a:r>
              <a:rPr lang="en-US" altLang="zh-CN" dirty="0"/>
              <a:t>a</a:t>
            </a:r>
            <a:r>
              <a:rPr lang="zh-CN" altLang="en-US" dirty="0"/>
              <a:t> </a:t>
            </a:r>
            <a:r>
              <a:rPr lang="en-US" altLang="zh-CN" dirty="0"/>
              <a:t>string</a:t>
            </a:r>
            <a:r>
              <a:rPr lang="zh-CN" altLang="en-US" dirty="0"/>
              <a:t> </a:t>
            </a:r>
            <a:r>
              <a:rPr lang="en-US" altLang="zh-CN" dirty="0"/>
              <a:t>“1,2,3,4,5,6”</a:t>
            </a:r>
          </a:p>
          <a:p>
            <a:r>
              <a:rPr lang="en-US" altLang="zh-CN" dirty="0"/>
              <a:t>Server</a:t>
            </a:r>
            <a:r>
              <a:rPr lang="zh-CN" altLang="en-US" dirty="0"/>
              <a:t> </a:t>
            </a:r>
            <a:r>
              <a:rPr lang="en-US" altLang="zh-CN" dirty="0"/>
              <a:t>splits</a:t>
            </a:r>
            <a:r>
              <a:rPr lang="zh-CN" altLang="en-US" dirty="0"/>
              <a:t> </a:t>
            </a:r>
            <a:r>
              <a:rPr lang="en-US" altLang="zh-CN" dirty="0"/>
              <a:t>the</a:t>
            </a:r>
            <a:r>
              <a:rPr lang="zh-CN" altLang="en-US" dirty="0"/>
              <a:t> </a:t>
            </a:r>
            <a:r>
              <a:rPr lang="en-US" altLang="zh-CN" dirty="0"/>
              <a:t>string</a:t>
            </a:r>
            <a:r>
              <a:rPr lang="zh-CN" altLang="en-US" dirty="0"/>
              <a:t> </a:t>
            </a:r>
            <a:r>
              <a:rPr lang="en-US" altLang="zh-CN" dirty="0"/>
              <a:t>and</a:t>
            </a:r>
            <a:r>
              <a:rPr lang="zh-CN" altLang="en-US" dirty="0"/>
              <a:t> </a:t>
            </a:r>
            <a:r>
              <a:rPr lang="en-US" altLang="zh-CN" dirty="0"/>
              <a:t>get</a:t>
            </a:r>
            <a:r>
              <a:rPr lang="zh-CN" altLang="en-US" dirty="0"/>
              <a:t> </a:t>
            </a:r>
            <a:r>
              <a:rPr lang="en-US" altLang="zh-CN" dirty="0"/>
              <a:t>the</a:t>
            </a:r>
            <a:r>
              <a:rPr lang="zh-CN" altLang="en-US" dirty="0"/>
              <a:t> </a:t>
            </a:r>
            <a:r>
              <a:rPr lang="en-US" altLang="zh-CN" dirty="0"/>
              <a:t>list/vector</a:t>
            </a:r>
            <a:r>
              <a:rPr lang="zh-CN" altLang="en-US" dirty="0"/>
              <a:t> </a:t>
            </a:r>
            <a:r>
              <a:rPr lang="en-US" altLang="zh-CN" dirty="0"/>
              <a:t>of</a:t>
            </a:r>
            <a:r>
              <a:rPr lang="zh-CN" altLang="en-US" dirty="0"/>
              <a:t> </a:t>
            </a:r>
            <a:r>
              <a:rPr lang="en-US" altLang="zh-CN" dirty="0"/>
              <a:t>numbers</a:t>
            </a:r>
          </a:p>
          <a:p>
            <a:endParaRPr lang="en-US" altLang="zh-CN" dirty="0"/>
          </a:p>
          <a:p>
            <a:r>
              <a:rPr lang="en-US" altLang="zh-CN" dirty="0"/>
              <a:t>It’s</a:t>
            </a:r>
            <a:r>
              <a:rPr lang="zh-CN" altLang="en-US" dirty="0"/>
              <a:t> </a:t>
            </a:r>
            <a:r>
              <a:rPr lang="en-US" altLang="zh-CN" dirty="0"/>
              <a:t>ok</a:t>
            </a:r>
            <a:r>
              <a:rPr lang="zh-CN" altLang="en-US" dirty="0"/>
              <a:t> </a:t>
            </a:r>
            <a:r>
              <a:rPr lang="en-US" altLang="zh-CN" dirty="0"/>
              <a:t>for</a:t>
            </a:r>
            <a:r>
              <a:rPr lang="zh-CN" altLang="en-US" dirty="0"/>
              <a:t> </a:t>
            </a:r>
            <a:r>
              <a:rPr lang="en-US" altLang="zh-CN" dirty="0"/>
              <a:t>a</a:t>
            </a:r>
            <a:r>
              <a:rPr lang="zh-CN" altLang="en-US" dirty="0"/>
              <a:t> </a:t>
            </a:r>
            <a:r>
              <a:rPr lang="en-US" altLang="zh-CN" dirty="0"/>
              <a:t>class</a:t>
            </a:r>
            <a:r>
              <a:rPr lang="zh-CN" altLang="en-US" dirty="0"/>
              <a:t> </a:t>
            </a:r>
            <a:r>
              <a:rPr lang="en-US" altLang="zh-CN" dirty="0"/>
              <a:t>exercise</a:t>
            </a:r>
            <a:r>
              <a:rPr lang="zh-CN" altLang="en-US" dirty="0"/>
              <a:t> </a:t>
            </a:r>
            <a:r>
              <a:rPr lang="en-US" altLang="zh-CN" dirty="0"/>
              <a:t>since</a:t>
            </a:r>
            <a:r>
              <a:rPr lang="zh-CN" altLang="en-US" dirty="0"/>
              <a:t> </a:t>
            </a:r>
            <a:r>
              <a:rPr lang="en-US" altLang="zh-CN" dirty="0"/>
              <a:t>it’s</a:t>
            </a:r>
            <a:r>
              <a:rPr lang="zh-CN" altLang="en-US" dirty="0"/>
              <a:t> </a:t>
            </a:r>
            <a:r>
              <a:rPr lang="en-US" altLang="zh-CN" dirty="0"/>
              <a:t>natural</a:t>
            </a:r>
            <a:r>
              <a:rPr lang="zh-CN" altLang="en-US" dirty="0"/>
              <a:t> </a:t>
            </a:r>
            <a:r>
              <a:rPr lang="en-US" altLang="zh-CN" dirty="0"/>
              <a:t>(close</a:t>
            </a:r>
            <a:r>
              <a:rPr lang="zh-CN" altLang="en-US" dirty="0"/>
              <a:t> </a:t>
            </a:r>
            <a:r>
              <a:rPr lang="en-US" altLang="zh-CN" dirty="0"/>
              <a:t>to</a:t>
            </a:r>
            <a:r>
              <a:rPr lang="zh-CN" altLang="en-US" dirty="0"/>
              <a:t> </a:t>
            </a:r>
            <a:r>
              <a:rPr lang="en-US" altLang="zh-CN" dirty="0"/>
              <a:t>most</a:t>
            </a:r>
            <a:r>
              <a:rPr lang="zh-CN" altLang="en-US" dirty="0"/>
              <a:t> </a:t>
            </a:r>
            <a:r>
              <a:rPr lang="en-US" altLang="zh-CN" dirty="0"/>
              <a:t>exercises</a:t>
            </a:r>
            <a:r>
              <a:rPr lang="zh-CN" altLang="en-US" dirty="0"/>
              <a:t> </a:t>
            </a:r>
            <a:r>
              <a:rPr lang="en-US" altLang="zh-CN" dirty="0"/>
              <a:t>on</a:t>
            </a:r>
            <a:r>
              <a:rPr lang="zh-CN" altLang="en-US" dirty="0"/>
              <a:t> </a:t>
            </a:r>
            <a:r>
              <a:rPr lang="en-US" altLang="zh-CN" dirty="0"/>
              <a:t>one</a:t>
            </a:r>
            <a:r>
              <a:rPr lang="zh-CN" altLang="en-US" dirty="0"/>
              <a:t> </a:t>
            </a:r>
            <a:r>
              <a:rPr lang="en-US" altLang="zh-CN" dirty="0"/>
              <a:t>single</a:t>
            </a:r>
            <a:r>
              <a:rPr lang="zh-CN" altLang="en-US" dirty="0"/>
              <a:t> </a:t>
            </a:r>
            <a:r>
              <a:rPr lang="en-US" altLang="zh-CN" dirty="0"/>
              <a:t>machine…)</a:t>
            </a:r>
          </a:p>
          <a:p>
            <a:r>
              <a:rPr lang="en-US" altLang="zh-CN" dirty="0"/>
              <a:t>But</a:t>
            </a:r>
            <a:r>
              <a:rPr lang="zh-CN" altLang="en-US" dirty="0"/>
              <a:t> </a:t>
            </a:r>
            <a:r>
              <a:rPr lang="en-US" altLang="zh-CN" dirty="0"/>
              <a:t>it’s</a:t>
            </a:r>
            <a:r>
              <a:rPr lang="zh-CN" altLang="en-US" dirty="0"/>
              <a:t> </a:t>
            </a:r>
            <a:r>
              <a:rPr lang="en-US" altLang="zh-CN" dirty="0"/>
              <a:t>not</a:t>
            </a:r>
            <a:r>
              <a:rPr lang="zh-CN" altLang="en-US" dirty="0"/>
              <a:t> </a:t>
            </a:r>
            <a:r>
              <a:rPr lang="en-US" altLang="zh-CN" dirty="0"/>
              <a:t>efficient</a:t>
            </a:r>
            <a:r>
              <a:rPr lang="zh-CN" altLang="en-US" dirty="0"/>
              <a:t> </a:t>
            </a:r>
            <a:r>
              <a:rPr lang="en-US" altLang="zh-CN" dirty="0"/>
              <a:t>and</a:t>
            </a:r>
            <a:r>
              <a:rPr lang="zh-CN" altLang="en-US" dirty="0"/>
              <a:t> </a:t>
            </a:r>
            <a:r>
              <a:rPr lang="en-US" altLang="zh-CN" dirty="0"/>
              <a:t>not</a:t>
            </a:r>
            <a:r>
              <a:rPr lang="zh-CN" altLang="en-US" dirty="0"/>
              <a:t> </a:t>
            </a:r>
            <a:r>
              <a:rPr lang="en-US" altLang="zh-CN" dirty="0"/>
              <a:t>generic</a:t>
            </a:r>
            <a:r>
              <a:rPr lang="zh-CN" altLang="en-US" dirty="0"/>
              <a:t> </a:t>
            </a:r>
            <a:r>
              <a:rPr lang="en-US" altLang="zh-CN" dirty="0"/>
              <a:t>in</a:t>
            </a:r>
            <a:r>
              <a:rPr lang="zh-CN" altLang="en-US" dirty="0"/>
              <a:t> </a:t>
            </a:r>
            <a:r>
              <a:rPr lang="en-US" altLang="zh-CN" dirty="0"/>
              <a:t>DISTRIBUTED</a:t>
            </a:r>
            <a:r>
              <a:rPr lang="zh-CN" altLang="en-US" dirty="0"/>
              <a:t> </a:t>
            </a:r>
            <a:r>
              <a:rPr lang="en-US" altLang="zh-CN" dirty="0"/>
              <a:t>systems.</a:t>
            </a:r>
            <a:r>
              <a:rPr lang="zh-CN" altLang="en-US" dirty="0"/>
              <a:t> </a:t>
            </a:r>
            <a:r>
              <a:rPr lang="en-US" altLang="zh-CN" dirty="0"/>
              <a:t>Why?</a:t>
            </a:r>
            <a:r>
              <a:rPr lang="zh-CN" altLang="en-US" dirty="0"/>
              <a:t> </a:t>
            </a:r>
            <a:endParaRPr lang="en-US" dirty="0"/>
          </a:p>
        </p:txBody>
      </p:sp>
    </p:spTree>
    <p:extLst>
      <p:ext uri="{BB962C8B-B14F-4D97-AF65-F5344CB8AC3E}">
        <p14:creationId xmlns:p14="http://schemas.microsoft.com/office/powerpoint/2010/main" val="9960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FE3B7-5132-CA4E-9F66-050F0959C6DE}"/>
              </a:ext>
            </a:extLst>
          </p:cNvPr>
          <p:cNvSpPr>
            <a:spLocks noGrp="1"/>
          </p:cNvSpPr>
          <p:nvPr>
            <p:ph type="title"/>
          </p:nvPr>
        </p:nvSpPr>
        <p:spPr/>
        <p:txBody>
          <a:bodyPr/>
          <a:lstStyle/>
          <a:p>
            <a:r>
              <a:rPr lang="en-US" altLang="zh-CN" dirty="0"/>
              <a:t>HW1</a:t>
            </a:r>
            <a:r>
              <a:rPr lang="zh-CN" altLang="en-US" dirty="0"/>
              <a:t> </a:t>
            </a:r>
            <a:r>
              <a:rPr lang="en-US" altLang="zh-CN" dirty="0"/>
              <a:t>-</a:t>
            </a:r>
            <a:r>
              <a:rPr lang="zh-CN" altLang="en-US" dirty="0"/>
              <a:t> </a:t>
            </a:r>
            <a:r>
              <a:rPr lang="en-US" altLang="zh-CN" dirty="0"/>
              <a:t>Socket</a:t>
            </a:r>
            <a:endParaRPr lang="en-US" dirty="0"/>
          </a:p>
        </p:txBody>
      </p:sp>
      <p:sp>
        <p:nvSpPr>
          <p:cNvPr id="3" name="Content Placeholder 2">
            <a:extLst>
              <a:ext uri="{FF2B5EF4-FFF2-40B4-BE49-F238E27FC236}">
                <a16:creationId xmlns:a16="http://schemas.microsoft.com/office/drawing/2014/main" id="{ADBA5C30-BE51-4C43-8374-0C5BA5DBB3AB}"/>
              </a:ext>
            </a:extLst>
          </p:cNvPr>
          <p:cNvSpPr>
            <a:spLocks noGrp="1"/>
          </p:cNvSpPr>
          <p:nvPr>
            <p:ph idx="1"/>
          </p:nvPr>
        </p:nvSpPr>
        <p:spPr/>
        <p:txBody>
          <a:bodyPr/>
          <a:lstStyle/>
          <a:p>
            <a:r>
              <a:rPr lang="en-US" altLang="zh-CN" dirty="0"/>
              <a:t>What</a:t>
            </a:r>
            <a:r>
              <a:rPr lang="zh-CN" altLang="en-US" dirty="0"/>
              <a:t> </a:t>
            </a:r>
            <a:r>
              <a:rPr lang="en-US" altLang="zh-CN" dirty="0"/>
              <a:t>if</a:t>
            </a:r>
            <a:r>
              <a:rPr lang="zh-CN" altLang="en-US" dirty="0"/>
              <a:t> </a:t>
            </a:r>
            <a:r>
              <a:rPr lang="en-US" altLang="zh-CN" dirty="0"/>
              <a:t>client’s</a:t>
            </a:r>
            <a:r>
              <a:rPr lang="zh-CN" altLang="en-US" dirty="0"/>
              <a:t> </a:t>
            </a:r>
            <a:r>
              <a:rPr lang="en-US" altLang="zh-CN" dirty="0"/>
              <a:t>inputs</a:t>
            </a:r>
            <a:r>
              <a:rPr lang="zh-CN" altLang="en-US" dirty="0"/>
              <a:t> </a:t>
            </a:r>
            <a:r>
              <a:rPr lang="en-US" altLang="zh-CN" dirty="0"/>
              <a:t>are</a:t>
            </a:r>
            <a:r>
              <a:rPr lang="zh-CN" altLang="en-US" dirty="0"/>
              <a:t> </a:t>
            </a:r>
            <a:r>
              <a:rPr lang="en-US" altLang="zh-CN" dirty="0"/>
              <a:t>strings?</a:t>
            </a:r>
          </a:p>
          <a:p>
            <a:r>
              <a:rPr lang="en-US" altLang="zh-CN" dirty="0"/>
              <a:t>What</a:t>
            </a:r>
            <a:r>
              <a:rPr lang="zh-CN" altLang="en-US" dirty="0"/>
              <a:t> </a:t>
            </a:r>
            <a:r>
              <a:rPr lang="en-US" altLang="zh-CN" dirty="0"/>
              <a:t>if</a:t>
            </a:r>
            <a:r>
              <a:rPr lang="zh-CN" altLang="en-US" dirty="0"/>
              <a:t> </a:t>
            </a:r>
            <a:r>
              <a:rPr lang="en-US" altLang="zh-CN" dirty="0"/>
              <a:t>client’s</a:t>
            </a:r>
            <a:r>
              <a:rPr lang="zh-CN" altLang="en-US" dirty="0"/>
              <a:t> </a:t>
            </a:r>
            <a:r>
              <a:rPr lang="en-US" altLang="zh-CN" dirty="0"/>
              <a:t>inputs</a:t>
            </a:r>
            <a:r>
              <a:rPr lang="zh-CN" altLang="en-US" dirty="0"/>
              <a:t> </a:t>
            </a:r>
            <a:r>
              <a:rPr lang="en-US" altLang="zh-CN" dirty="0"/>
              <a:t>are</a:t>
            </a:r>
            <a:r>
              <a:rPr lang="zh-CN" altLang="en-US" dirty="0"/>
              <a:t> </a:t>
            </a:r>
            <a:r>
              <a:rPr lang="en-US" altLang="zh-CN" dirty="0"/>
              <a:t>bytes?</a:t>
            </a:r>
          </a:p>
          <a:p>
            <a:r>
              <a:rPr lang="en-US" altLang="zh-CN" dirty="0"/>
              <a:t>What</a:t>
            </a:r>
            <a:r>
              <a:rPr lang="zh-CN" altLang="en-US" dirty="0"/>
              <a:t> </a:t>
            </a:r>
            <a:r>
              <a:rPr lang="en-US" altLang="zh-CN" dirty="0"/>
              <a:t>if</a:t>
            </a:r>
            <a:r>
              <a:rPr lang="zh-CN" altLang="en-US" dirty="0"/>
              <a:t> </a:t>
            </a:r>
            <a:r>
              <a:rPr lang="en-US" altLang="zh-CN" dirty="0"/>
              <a:t>the</a:t>
            </a:r>
            <a:r>
              <a:rPr lang="zh-CN" altLang="en-US" dirty="0"/>
              <a:t> </a:t>
            </a:r>
            <a:r>
              <a:rPr lang="en-US" altLang="zh-CN" dirty="0"/>
              <a:t>client’s</a:t>
            </a:r>
            <a:r>
              <a:rPr lang="zh-CN" altLang="en-US" dirty="0"/>
              <a:t> </a:t>
            </a:r>
            <a:r>
              <a:rPr lang="en-US" altLang="zh-CN" dirty="0"/>
              <a:t>inputs</a:t>
            </a:r>
            <a:r>
              <a:rPr lang="zh-CN" altLang="en-US" dirty="0"/>
              <a:t> </a:t>
            </a:r>
            <a:r>
              <a:rPr lang="en-US" altLang="zh-CN" dirty="0"/>
              <a:t>combine</a:t>
            </a:r>
            <a:r>
              <a:rPr lang="zh-CN" altLang="en-US" dirty="0"/>
              <a:t> </a:t>
            </a:r>
            <a:r>
              <a:rPr lang="en-US" altLang="zh-CN" dirty="0"/>
              <a:t>strings,</a:t>
            </a:r>
            <a:r>
              <a:rPr lang="zh-CN" altLang="en-US" dirty="0"/>
              <a:t> </a:t>
            </a:r>
            <a:r>
              <a:rPr lang="en-US" altLang="zh-CN" dirty="0" err="1"/>
              <a:t>int</a:t>
            </a:r>
            <a:r>
              <a:rPr lang="en-US" altLang="zh-CN" dirty="0"/>
              <a:t>,</a:t>
            </a:r>
            <a:r>
              <a:rPr lang="zh-CN" altLang="en-US" dirty="0"/>
              <a:t> </a:t>
            </a:r>
            <a:r>
              <a:rPr lang="en-US" altLang="zh-CN" dirty="0"/>
              <a:t>bytes?</a:t>
            </a:r>
          </a:p>
          <a:p>
            <a:pPr lvl="1"/>
            <a:r>
              <a:rPr lang="en-US" altLang="zh-CN" dirty="0"/>
              <a:t>Client</a:t>
            </a:r>
            <a:r>
              <a:rPr lang="zh-CN" altLang="en-US" dirty="0"/>
              <a:t> </a:t>
            </a:r>
            <a:r>
              <a:rPr lang="en-US" altLang="zh-CN" dirty="0"/>
              <a:t>message</a:t>
            </a:r>
            <a:r>
              <a:rPr lang="zh-CN" altLang="en-US" dirty="0"/>
              <a:t> </a:t>
            </a:r>
            <a:r>
              <a:rPr lang="en-US" altLang="zh-CN" dirty="0"/>
              <a:t>&lt;</a:t>
            </a:r>
            <a:r>
              <a:rPr lang="en-US" altLang="zh-CN" dirty="0" err="1"/>
              <a:t>PREPARE,m,timestamp,MAC</a:t>
            </a:r>
            <a:r>
              <a:rPr lang="en-US" altLang="zh-CN" dirty="0"/>
              <a:t>&gt;…</a:t>
            </a:r>
            <a:endParaRPr lang="en-US" dirty="0"/>
          </a:p>
          <a:p>
            <a:r>
              <a:rPr lang="en-US" altLang="zh-CN" dirty="0"/>
              <a:t>What</a:t>
            </a:r>
            <a:r>
              <a:rPr lang="zh-CN" altLang="en-US" dirty="0"/>
              <a:t> </a:t>
            </a:r>
            <a:r>
              <a:rPr lang="en-US" altLang="zh-CN" dirty="0"/>
              <a:t>if</a:t>
            </a:r>
            <a:r>
              <a:rPr lang="zh-CN" altLang="en-US" dirty="0"/>
              <a:t> </a:t>
            </a:r>
            <a:r>
              <a:rPr lang="en-US" altLang="zh-CN" dirty="0"/>
              <a:t>the</a:t>
            </a:r>
            <a:r>
              <a:rPr lang="zh-CN" altLang="en-US" dirty="0"/>
              <a:t> </a:t>
            </a:r>
            <a:r>
              <a:rPr lang="en-US" altLang="zh-CN" dirty="0"/>
              <a:t>client’s</a:t>
            </a:r>
            <a:r>
              <a:rPr lang="zh-CN" altLang="en-US" dirty="0"/>
              <a:t> </a:t>
            </a:r>
            <a:r>
              <a:rPr lang="en-US" altLang="zh-CN" dirty="0"/>
              <a:t>inputs</a:t>
            </a:r>
            <a:r>
              <a:rPr lang="zh-CN" altLang="en-US" dirty="0"/>
              <a:t> </a:t>
            </a:r>
            <a:r>
              <a:rPr lang="en-US" altLang="zh-CN" dirty="0"/>
              <a:t>contain</a:t>
            </a:r>
            <a:r>
              <a:rPr lang="zh-CN" altLang="en-US" dirty="0"/>
              <a:t> </a:t>
            </a:r>
            <a:r>
              <a:rPr lang="en-US" altLang="zh-CN" dirty="0"/>
              <a:t>10,000</a:t>
            </a:r>
            <a:r>
              <a:rPr lang="zh-CN" altLang="en-US" dirty="0"/>
              <a:t> </a:t>
            </a:r>
            <a:r>
              <a:rPr lang="en-US" altLang="zh-CN" dirty="0"/>
              <a:t>numbers?</a:t>
            </a:r>
            <a:endParaRPr lang="en-US" dirty="0"/>
          </a:p>
          <a:p>
            <a:pPr lvl="1"/>
            <a:endParaRPr lang="en-US" dirty="0"/>
          </a:p>
        </p:txBody>
      </p:sp>
    </p:spTree>
    <p:extLst>
      <p:ext uri="{BB962C8B-B14F-4D97-AF65-F5344CB8AC3E}">
        <p14:creationId xmlns:p14="http://schemas.microsoft.com/office/powerpoint/2010/main" val="3302255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0BBC2-BE30-264B-AD6C-636CC4B41BC5}"/>
              </a:ext>
            </a:extLst>
          </p:cNvPr>
          <p:cNvSpPr>
            <a:spLocks noGrp="1"/>
          </p:cNvSpPr>
          <p:nvPr>
            <p:ph type="title"/>
          </p:nvPr>
        </p:nvSpPr>
        <p:spPr/>
        <p:txBody>
          <a:bodyPr/>
          <a:lstStyle/>
          <a:p>
            <a:r>
              <a:rPr lang="en-US" altLang="zh-CN" dirty="0"/>
              <a:t>HW1</a:t>
            </a:r>
            <a:r>
              <a:rPr lang="zh-CN" altLang="en-US" dirty="0"/>
              <a:t> </a:t>
            </a:r>
            <a:r>
              <a:rPr lang="en-US" altLang="zh-CN" dirty="0"/>
              <a:t>-</a:t>
            </a:r>
            <a:r>
              <a:rPr lang="zh-CN" altLang="en-US" dirty="0"/>
              <a:t> </a:t>
            </a:r>
            <a:r>
              <a:rPr lang="en-US" altLang="zh-CN" dirty="0"/>
              <a:t>Socket</a:t>
            </a:r>
            <a:endParaRPr lang="en-US" dirty="0"/>
          </a:p>
        </p:txBody>
      </p:sp>
      <p:sp>
        <p:nvSpPr>
          <p:cNvPr id="3" name="Content Placeholder 2">
            <a:extLst>
              <a:ext uri="{FF2B5EF4-FFF2-40B4-BE49-F238E27FC236}">
                <a16:creationId xmlns:a16="http://schemas.microsoft.com/office/drawing/2014/main" id="{55C38080-13B7-3B42-A96F-9EBBD2A4198C}"/>
              </a:ext>
            </a:extLst>
          </p:cNvPr>
          <p:cNvSpPr>
            <a:spLocks noGrp="1"/>
          </p:cNvSpPr>
          <p:nvPr>
            <p:ph idx="1"/>
          </p:nvPr>
        </p:nvSpPr>
        <p:spPr/>
        <p:txBody>
          <a:bodyPr>
            <a:normAutofit/>
          </a:bodyPr>
          <a:lstStyle/>
          <a:p>
            <a:r>
              <a:rPr lang="en-US" altLang="zh-CN" sz="2600" dirty="0"/>
              <a:t>A</a:t>
            </a:r>
            <a:r>
              <a:rPr lang="zh-CN" altLang="en-US" sz="2600" dirty="0"/>
              <a:t> </a:t>
            </a:r>
            <a:r>
              <a:rPr lang="en-US" altLang="zh-CN" sz="2600" dirty="0"/>
              <a:t>single</a:t>
            </a:r>
            <a:r>
              <a:rPr lang="zh-CN" altLang="en-US" sz="2600" dirty="0"/>
              <a:t> </a:t>
            </a:r>
            <a:r>
              <a:rPr lang="en-US" altLang="zh-CN" sz="2600" dirty="0"/>
              <a:t>char</a:t>
            </a:r>
            <a:r>
              <a:rPr lang="zh-CN" altLang="en-US" sz="2600" dirty="0"/>
              <a:t> </a:t>
            </a:r>
            <a:r>
              <a:rPr lang="en-US" altLang="zh-CN" sz="2600" dirty="0"/>
              <a:t>delimiter</a:t>
            </a:r>
            <a:r>
              <a:rPr lang="zh-CN" altLang="en-US" sz="2600" dirty="0"/>
              <a:t> </a:t>
            </a:r>
            <a:r>
              <a:rPr lang="en-US" altLang="zh-CN" sz="2600" dirty="0"/>
              <a:t>has</a:t>
            </a:r>
            <a:r>
              <a:rPr lang="zh-CN" altLang="en-US" sz="2600" dirty="0"/>
              <a:t> </a:t>
            </a:r>
            <a:r>
              <a:rPr lang="en-US" altLang="zh-CN" sz="2600" dirty="0"/>
              <a:t>length</a:t>
            </a:r>
            <a:r>
              <a:rPr lang="zh-CN" altLang="en-US" sz="2600" dirty="0"/>
              <a:t> </a:t>
            </a:r>
            <a:r>
              <a:rPr lang="en-US" altLang="zh-CN" sz="2600" dirty="0"/>
              <a:t>of</a:t>
            </a:r>
            <a:r>
              <a:rPr lang="zh-CN" altLang="en-US" sz="2600" dirty="0"/>
              <a:t> </a:t>
            </a:r>
            <a:r>
              <a:rPr lang="en-US" altLang="zh-CN" sz="2600" dirty="0"/>
              <a:t>1</a:t>
            </a:r>
            <a:r>
              <a:rPr lang="zh-CN" altLang="en-US" sz="2600" dirty="0"/>
              <a:t> </a:t>
            </a:r>
            <a:r>
              <a:rPr lang="en-US" altLang="zh-CN" sz="2600" dirty="0"/>
              <a:t>byte</a:t>
            </a:r>
          </a:p>
          <a:p>
            <a:r>
              <a:rPr lang="en-US" altLang="zh-CN" sz="2600" dirty="0"/>
              <a:t>But</a:t>
            </a:r>
            <a:r>
              <a:rPr lang="zh-CN" altLang="en-US" sz="2600" dirty="0"/>
              <a:t> </a:t>
            </a:r>
            <a:r>
              <a:rPr lang="en-US" altLang="zh-CN" sz="2600" dirty="0"/>
              <a:t>it</a:t>
            </a:r>
            <a:r>
              <a:rPr lang="zh-CN" altLang="en-US" sz="2600" dirty="0"/>
              <a:t> </a:t>
            </a:r>
            <a:r>
              <a:rPr lang="en-US" altLang="zh-CN" sz="2600" dirty="0"/>
              <a:t>may</a:t>
            </a:r>
            <a:r>
              <a:rPr lang="zh-CN" altLang="en-US" sz="2600" dirty="0"/>
              <a:t> </a:t>
            </a:r>
            <a:r>
              <a:rPr lang="en-US" altLang="zh-CN" sz="2600" dirty="0"/>
              <a:t>not</a:t>
            </a:r>
            <a:r>
              <a:rPr lang="zh-CN" altLang="en-US" sz="2600" dirty="0"/>
              <a:t> </a:t>
            </a:r>
            <a:r>
              <a:rPr lang="en-US" altLang="zh-CN" sz="2600" dirty="0"/>
              <a:t>work</a:t>
            </a:r>
            <a:r>
              <a:rPr lang="zh-CN" altLang="en-US" sz="2600" dirty="0"/>
              <a:t> </a:t>
            </a:r>
            <a:r>
              <a:rPr lang="en-US" altLang="zh-CN" sz="2600" dirty="0"/>
              <a:t>(think</a:t>
            </a:r>
            <a:r>
              <a:rPr lang="zh-CN" altLang="en-US" sz="2600" dirty="0"/>
              <a:t> </a:t>
            </a:r>
            <a:r>
              <a:rPr lang="en-US" altLang="zh-CN" sz="2600" dirty="0"/>
              <a:t>about</a:t>
            </a:r>
            <a:r>
              <a:rPr lang="zh-CN" altLang="en-US" sz="2600" dirty="0"/>
              <a:t> </a:t>
            </a:r>
            <a:r>
              <a:rPr lang="en-US" altLang="zh-CN" sz="2600" dirty="0"/>
              <a:t>inputs</a:t>
            </a:r>
            <a:r>
              <a:rPr lang="zh-CN" altLang="en-US" sz="2600" dirty="0"/>
              <a:t> </a:t>
            </a:r>
            <a:r>
              <a:rPr lang="en-US" altLang="zh-CN" sz="2600" dirty="0"/>
              <a:t>are</a:t>
            </a:r>
            <a:r>
              <a:rPr lang="zh-CN" altLang="en-US" sz="2600" dirty="0"/>
              <a:t> </a:t>
            </a:r>
            <a:r>
              <a:rPr lang="en-US" altLang="zh-CN" sz="2600" dirty="0"/>
              <a:t>several</a:t>
            </a:r>
            <a:r>
              <a:rPr lang="zh-CN" altLang="en-US" sz="2600" dirty="0"/>
              <a:t> </a:t>
            </a:r>
            <a:r>
              <a:rPr lang="en-US" altLang="zh-CN" sz="2600" dirty="0"/>
              <a:t>strings?)</a:t>
            </a:r>
          </a:p>
          <a:p>
            <a:r>
              <a:rPr lang="en-US" altLang="zh-CN" sz="2600" dirty="0"/>
              <a:t>Assuming</a:t>
            </a:r>
            <a:r>
              <a:rPr lang="zh-CN" altLang="en-US" sz="2600" dirty="0"/>
              <a:t> </a:t>
            </a:r>
            <a:r>
              <a:rPr lang="en-US" altLang="zh-CN" sz="2600" dirty="0"/>
              <a:t>the</a:t>
            </a:r>
            <a:r>
              <a:rPr lang="zh-CN" altLang="en-US" sz="2600" dirty="0"/>
              <a:t> </a:t>
            </a:r>
            <a:r>
              <a:rPr lang="en-US" altLang="zh-CN" sz="2600" dirty="0"/>
              <a:t>client</a:t>
            </a:r>
            <a:r>
              <a:rPr lang="zh-CN" altLang="en-US" sz="2600" dirty="0"/>
              <a:t> </a:t>
            </a:r>
            <a:r>
              <a:rPr lang="en-US" altLang="zh-CN" sz="2600" dirty="0"/>
              <a:t>inputs</a:t>
            </a:r>
            <a:r>
              <a:rPr lang="zh-CN" altLang="en-US" sz="2600" dirty="0"/>
              <a:t> </a:t>
            </a:r>
            <a:r>
              <a:rPr lang="en-US" altLang="zh-CN" sz="2600" dirty="0"/>
              <a:t>contain</a:t>
            </a:r>
            <a:r>
              <a:rPr lang="zh-CN" altLang="en-US" sz="2600" dirty="0"/>
              <a:t> </a:t>
            </a:r>
            <a:r>
              <a:rPr lang="en-US" altLang="zh-CN" sz="2600" dirty="0"/>
              <a:t>n</a:t>
            </a:r>
            <a:r>
              <a:rPr lang="zh-CN" altLang="en-US" sz="2600" dirty="0"/>
              <a:t> </a:t>
            </a:r>
            <a:r>
              <a:rPr lang="en-US" altLang="zh-CN" sz="2600" dirty="0"/>
              <a:t>numbers,</a:t>
            </a:r>
            <a:r>
              <a:rPr lang="zh-CN" altLang="en-US" sz="2600" dirty="0"/>
              <a:t> </a:t>
            </a:r>
            <a:r>
              <a:rPr lang="en-US" altLang="zh-CN" sz="2600" dirty="0"/>
              <a:t>each</a:t>
            </a:r>
            <a:r>
              <a:rPr lang="zh-CN" altLang="en-US" sz="2600" dirty="0"/>
              <a:t> </a:t>
            </a:r>
            <a:r>
              <a:rPr lang="en-US" altLang="zh-CN" sz="2600" dirty="0"/>
              <a:t>has</a:t>
            </a:r>
            <a:r>
              <a:rPr lang="zh-CN" altLang="en-US" sz="2600" dirty="0"/>
              <a:t> </a:t>
            </a:r>
            <a:r>
              <a:rPr lang="en-US" altLang="zh-CN" sz="2600" dirty="0"/>
              <a:t>length</a:t>
            </a:r>
            <a:r>
              <a:rPr lang="zh-CN" altLang="en-US" sz="2600" dirty="0"/>
              <a:t> </a:t>
            </a:r>
            <a:r>
              <a:rPr lang="en-US" altLang="zh-CN" sz="2600" dirty="0"/>
              <a:t>of</a:t>
            </a:r>
            <a:r>
              <a:rPr lang="zh-CN" altLang="en-US" sz="2600" dirty="0"/>
              <a:t> </a:t>
            </a:r>
            <a:r>
              <a:rPr lang="en-US" altLang="zh-CN" sz="2600" dirty="0"/>
              <a:t>4</a:t>
            </a:r>
            <a:r>
              <a:rPr lang="zh-CN" altLang="en-US" sz="2600" dirty="0"/>
              <a:t> </a:t>
            </a:r>
            <a:r>
              <a:rPr lang="en-US" altLang="zh-CN" sz="2600" dirty="0"/>
              <a:t>bytes</a:t>
            </a:r>
          </a:p>
          <a:p>
            <a:r>
              <a:rPr lang="en-US" altLang="zh-CN" sz="2600" dirty="0"/>
              <a:t>Length</a:t>
            </a:r>
            <a:r>
              <a:rPr lang="zh-CN" altLang="en-US" sz="2600" dirty="0"/>
              <a:t> </a:t>
            </a:r>
            <a:r>
              <a:rPr lang="en-US" altLang="zh-CN" sz="2600" dirty="0"/>
              <a:t>of</a:t>
            </a:r>
            <a:r>
              <a:rPr lang="zh-CN" altLang="en-US" sz="2600" dirty="0"/>
              <a:t> </a:t>
            </a:r>
            <a:r>
              <a:rPr lang="en-US" altLang="zh-CN" sz="2600" dirty="0"/>
              <a:t>one</a:t>
            </a:r>
            <a:r>
              <a:rPr lang="zh-CN" altLang="en-US" sz="2600" dirty="0"/>
              <a:t> </a:t>
            </a:r>
            <a:r>
              <a:rPr lang="en-US" altLang="zh-CN" sz="2600" dirty="0"/>
              <a:t>delimiter:</a:t>
            </a:r>
            <a:r>
              <a:rPr lang="zh-CN" altLang="en-US" sz="2600" dirty="0"/>
              <a:t> </a:t>
            </a:r>
            <a:r>
              <a:rPr lang="en-US" altLang="zh-CN" sz="2600" dirty="0"/>
              <a:t>m</a:t>
            </a:r>
          </a:p>
          <a:p>
            <a:r>
              <a:rPr lang="en-US" altLang="zh-CN" sz="2600" dirty="0"/>
              <a:t>Total</a:t>
            </a:r>
            <a:r>
              <a:rPr lang="zh-CN" altLang="en-US" sz="2600" dirty="0"/>
              <a:t> </a:t>
            </a:r>
            <a:r>
              <a:rPr lang="en-US" altLang="zh-CN" sz="2600" dirty="0"/>
              <a:t>length</a:t>
            </a:r>
            <a:r>
              <a:rPr lang="zh-CN" altLang="en-US" sz="2600" dirty="0"/>
              <a:t> </a:t>
            </a:r>
            <a:r>
              <a:rPr lang="en-US" altLang="zh-CN" sz="2600" dirty="0"/>
              <a:t>(besides</a:t>
            </a:r>
            <a:r>
              <a:rPr lang="zh-CN" altLang="en-US" sz="2600" dirty="0"/>
              <a:t> </a:t>
            </a:r>
            <a:r>
              <a:rPr lang="en-US" altLang="zh-CN" sz="2600" dirty="0" err="1"/>
              <a:t>msgtype</a:t>
            </a:r>
            <a:r>
              <a:rPr lang="en-US" altLang="zh-CN" sz="2600" dirty="0"/>
              <a:t>):</a:t>
            </a:r>
            <a:r>
              <a:rPr lang="zh-CN" altLang="en-US" sz="2600" dirty="0"/>
              <a:t>  </a:t>
            </a:r>
            <a:r>
              <a:rPr lang="en-US" altLang="zh-CN" sz="2600" dirty="0"/>
              <a:t>4n+m(n-1)</a:t>
            </a:r>
            <a:endParaRPr lang="en-US" sz="2600" dirty="0"/>
          </a:p>
        </p:txBody>
      </p:sp>
      <p:pic>
        <p:nvPicPr>
          <p:cNvPr id="4" name="Picture 3">
            <a:extLst>
              <a:ext uri="{FF2B5EF4-FFF2-40B4-BE49-F238E27FC236}">
                <a16:creationId xmlns:a16="http://schemas.microsoft.com/office/drawing/2014/main" id="{13979EF6-F9BD-9749-B782-21DF4425BA35}"/>
              </a:ext>
            </a:extLst>
          </p:cNvPr>
          <p:cNvPicPr>
            <a:picLocks noChangeAspect="1"/>
          </p:cNvPicPr>
          <p:nvPr/>
        </p:nvPicPr>
        <p:blipFill>
          <a:blip r:embed="rId2"/>
          <a:stretch>
            <a:fillRect/>
          </a:stretch>
        </p:blipFill>
        <p:spPr>
          <a:xfrm>
            <a:off x="2874623" y="4136389"/>
            <a:ext cx="6442754" cy="1846399"/>
          </a:xfrm>
          <a:prstGeom prst="rect">
            <a:avLst/>
          </a:prstGeom>
        </p:spPr>
      </p:pic>
    </p:spTree>
    <p:extLst>
      <p:ext uri="{BB962C8B-B14F-4D97-AF65-F5344CB8AC3E}">
        <p14:creationId xmlns:p14="http://schemas.microsoft.com/office/powerpoint/2010/main" val="4146093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8EC8C-D44A-AF44-908B-7D4E1C674613}"/>
              </a:ext>
            </a:extLst>
          </p:cNvPr>
          <p:cNvSpPr>
            <a:spLocks noGrp="1"/>
          </p:cNvSpPr>
          <p:nvPr>
            <p:ph type="title"/>
          </p:nvPr>
        </p:nvSpPr>
        <p:spPr/>
        <p:txBody>
          <a:bodyPr/>
          <a:lstStyle/>
          <a:p>
            <a:r>
              <a:rPr lang="en-US" altLang="zh-CN" dirty="0"/>
              <a:t>HW1</a:t>
            </a:r>
            <a:r>
              <a:rPr lang="zh-CN" altLang="en-US" dirty="0"/>
              <a:t> </a:t>
            </a:r>
            <a:r>
              <a:rPr lang="en-US" altLang="zh-CN" dirty="0"/>
              <a:t>-</a:t>
            </a:r>
            <a:r>
              <a:rPr lang="zh-CN" altLang="en-US" dirty="0"/>
              <a:t> </a:t>
            </a:r>
            <a:r>
              <a:rPr lang="en-US" altLang="zh-CN" dirty="0"/>
              <a:t>Socket</a:t>
            </a:r>
            <a:endParaRPr lang="en-US" dirty="0"/>
          </a:p>
        </p:txBody>
      </p:sp>
      <p:sp>
        <p:nvSpPr>
          <p:cNvPr id="3" name="Content Placeholder 2">
            <a:extLst>
              <a:ext uri="{FF2B5EF4-FFF2-40B4-BE49-F238E27FC236}">
                <a16:creationId xmlns:a16="http://schemas.microsoft.com/office/drawing/2014/main" id="{FC18DCFA-18C1-D244-8267-5268E8B59419}"/>
              </a:ext>
            </a:extLst>
          </p:cNvPr>
          <p:cNvSpPr>
            <a:spLocks noGrp="1"/>
          </p:cNvSpPr>
          <p:nvPr>
            <p:ph idx="1"/>
          </p:nvPr>
        </p:nvSpPr>
        <p:spPr/>
        <p:txBody>
          <a:bodyPr/>
          <a:lstStyle/>
          <a:p>
            <a:r>
              <a:rPr lang="en-US" altLang="zh-CN" dirty="0"/>
              <a:t>Cost</a:t>
            </a:r>
            <a:r>
              <a:rPr lang="zh-CN" altLang="en-US" dirty="0"/>
              <a:t> </a:t>
            </a:r>
            <a:r>
              <a:rPr lang="en-US" altLang="zh-CN" dirty="0"/>
              <a:t>for</a:t>
            </a:r>
            <a:r>
              <a:rPr lang="zh-CN" altLang="en-US" dirty="0"/>
              <a:t> </a:t>
            </a:r>
            <a:r>
              <a:rPr lang="en-US" altLang="zh-CN" dirty="0"/>
              <a:t>conversion</a:t>
            </a:r>
          </a:p>
          <a:p>
            <a:pPr lvl="1"/>
            <a:r>
              <a:rPr lang="en-US" altLang="zh-CN" dirty="0"/>
              <a:t>Pickle</a:t>
            </a:r>
            <a:r>
              <a:rPr lang="zh-CN" altLang="en-US" dirty="0"/>
              <a:t> </a:t>
            </a:r>
            <a:r>
              <a:rPr lang="en-US" altLang="zh-CN" dirty="0"/>
              <a:t>&gt;</a:t>
            </a:r>
            <a:r>
              <a:rPr lang="zh-CN" altLang="en-US" dirty="0"/>
              <a:t> </a:t>
            </a:r>
            <a:r>
              <a:rPr lang="en-US" altLang="zh-CN" dirty="0" err="1"/>
              <a:t>json</a:t>
            </a:r>
            <a:r>
              <a:rPr lang="zh-CN" altLang="en-US" dirty="0"/>
              <a:t> </a:t>
            </a:r>
            <a:r>
              <a:rPr lang="en-US" altLang="zh-CN" dirty="0"/>
              <a:t>&gt;</a:t>
            </a:r>
            <a:r>
              <a:rPr lang="zh-CN" altLang="en-US" dirty="0"/>
              <a:t> </a:t>
            </a:r>
            <a:r>
              <a:rPr lang="en-US" altLang="zh-CN" dirty="0"/>
              <a:t>(?)</a:t>
            </a:r>
            <a:r>
              <a:rPr lang="zh-CN" altLang="en-US" dirty="0"/>
              <a:t> </a:t>
            </a:r>
            <a:r>
              <a:rPr lang="en-US" altLang="zh-CN" dirty="0"/>
              <a:t>string</a:t>
            </a:r>
          </a:p>
          <a:p>
            <a:pPr lvl="1"/>
            <a:r>
              <a:rPr lang="en-US" altLang="zh-CN" dirty="0"/>
              <a:t>For</a:t>
            </a:r>
            <a:r>
              <a:rPr lang="zh-CN" altLang="en-US" dirty="0"/>
              <a:t> </a:t>
            </a:r>
            <a:r>
              <a:rPr lang="en-US" altLang="zh-CN" dirty="0" err="1"/>
              <a:t>json</a:t>
            </a:r>
            <a:r>
              <a:rPr lang="zh-CN" altLang="en-US" dirty="0"/>
              <a:t> </a:t>
            </a:r>
            <a:r>
              <a:rPr lang="en-US" altLang="zh-CN" dirty="0"/>
              <a:t>and</a:t>
            </a:r>
            <a:r>
              <a:rPr lang="zh-CN" altLang="en-US" dirty="0"/>
              <a:t> </a:t>
            </a:r>
            <a:r>
              <a:rPr lang="en-US" altLang="zh-CN" dirty="0"/>
              <a:t>string,</a:t>
            </a:r>
            <a:r>
              <a:rPr lang="zh-CN" altLang="en-US" dirty="0"/>
              <a:t> </a:t>
            </a:r>
            <a:r>
              <a:rPr lang="en-US" altLang="zh-CN" dirty="0"/>
              <a:t>we</a:t>
            </a:r>
            <a:r>
              <a:rPr lang="zh-CN" altLang="en-US" dirty="0"/>
              <a:t> </a:t>
            </a:r>
            <a:r>
              <a:rPr lang="en-US" altLang="zh-CN" dirty="0"/>
              <a:t>are</a:t>
            </a:r>
            <a:r>
              <a:rPr lang="zh-CN" altLang="en-US" dirty="0"/>
              <a:t> </a:t>
            </a:r>
            <a:r>
              <a:rPr lang="en-US" altLang="zh-CN" dirty="0"/>
              <a:t>converting</a:t>
            </a:r>
            <a:r>
              <a:rPr lang="zh-CN" altLang="en-US" dirty="0"/>
              <a:t> </a:t>
            </a:r>
            <a:r>
              <a:rPr lang="en-US" altLang="zh-CN" dirty="0"/>
              <a:t>inputs</a:t>
            </a:r>
            <a:r>
              <a:rPr lang="zh-CN" altLang="en-US" dirty="0"/>
              <a:t> </a:t>
            </a:r>
            <a:r>
              <a:rPr lang="en-US" altLang="zh-CN" dirty="0"/>
              <a:t>-&gt;</a:t>
            </a:r>
            <a:r>
              <a:rPr lang="zh-CN" altLang="en-US" dirty="0"/>
              <a:t> </a:t>
            </a:r>
            <a:r>
              <a:rPr lang="en-US" altLang="zh-CN" dirty="0"/>
              <a:t>string</a:t>
            </a:r>
            <a:r>
              <a:rPr lang="zh-CN" altLang="en-US" dirty="0"/>
              <a:t> </a:t>
            </a:r>
            <a:r>
              <a:rPr lang="en-US" altLang="zh-CN" dirty="0"/>
              <a:t>-&gt;</a:t>
            </a:r>
            <a:r>
              <a:rPr lang="zh-CN" altLang="en-US" dirty="0"/>
              <a:t> </a:t>
            </a:r>
            <a:r>
              <a:rPr lang="en-US" altLang="zh-CN" dirty="0"/>
              <a:t>bytes</a:t>
            </a:r>
          </a:p>
          <a:p>
            <a:r>
              <a:rPr lang="en-US" altLang="zh-CN" dirty="0"/>
              <a:t>Message</a:t>
            </a:r>
            <a:r>
              <a:rPr lang="zh-CN" altLang="en-US" dirty="0"/>
              <a:t> </a:t>
            </a:r>
            <a:r>
              <a:rPr lang="en-US" altLang="zh-CN" dirty="0"/>
              <a:t>length</a:t>
            </a:r>
            <a:r>
              <a:rPr lang="zh-CN" altLang="en-US" dirty="0"/>
              <a:t> </a:t>
            </a:r>
            <a:r>
              <a:rPr lang="en-US" altLang="zh-CN" dirty="0"/>
              <a:t>(The</a:t>
            </a:r>
            <a:r>
              <a:rPr lang="zh-CN" altLang="en-US" dirty="0"/>
              <a:t> </a:t>
            </a:r>
            <a:r>
              <a:rPr lang="en-US" altLang="zh-CN" dirty="0"/>
              <a:t>shorter,</a:t>
            </a:r>
            <a:r>
              <a:rPr lang="zh-CN" altLang="en-US" dirty="0"/>
              <a:t> </a:t>
            </a:r>
            <a:r>
              <a:rPr lang="en-US" altLang="zh-CN" dirty="0"/>
              <a:t>the</a:t>
            </a:r>
            <a:r>
              <a:rPr lang="zh-CN" altLang="en-US" dirty="0"/>
              <a:t> </a:t>
            </a:r>
            <a:r>
              <a:rPr lang="en-US" altLang="zh-CN" dirty="0"/>
              <a:t>better)</a:t>
            </a:r>
          </a:p>
          <a:p>
            <a:pPr lvl="1"/>
            <a:r>
              <a:rPr lang="en-US" altLang="zh-CN" dirty="0" err="1"/>
              <a:t>Json</a:t>
            </a:r>
            <a:r>
              <a:rPr lang="zh-CN" altLang="en-US" dirty="0"/>
              <a:t> </a:t>
            </a:r>
            <a:r>
              <a:rPr lang="en-US" altLang="zh-CN" dirty="0"/>
              <a:t>&gt;</a:t>
            </a:r>
            <a:r>
              <a:rPr lang="zh-CN" altLang="en-US" dirty="0"/>
              <a:t> </a:t>
            </a:r>
            <a:r>
              <a:rPr lang="en-US" altLang="zh-CN" dirty="0"/>
              <a:t>string</a:t>
            </a:r>
            <a:r>
              <a:rPr lang="zh-CN" altLang="en-US" dirty="0"/>
              <a:t> </a:t>
            </a:r>
            <a:r>
              <a:rPr lang="en-US" altLang="zh-CN" dirty="0"/>
              <a:t>&gt;</a:t>
            </a:r>
            <a:r>
              <a:rPr lang="zh-CN" altLang="en-US" dirty="0"/>
              <a:t> </a:t>
            </a:r>
            <a:r>
              <a:rPr lang="en-US" altLang="zh-CN" dirty="0"/>
              <a:t>pickle</a:t>
            </a:r>
            <a:r>
              <a:rPr lang="zh-CN" altLang="en-US" dirty="0"/>
              <a:t> </a:t>
            </a:r>
            <a:endParaRPr lang="en-US" altLang="zh-CN" dirty="0"/>
          </a:p>
          <a:p>
            <a:r>
              <a:rPr lang="en-US" altLang="zh-CN" dirty="0"/>
              <a:t>G</a:t>
            </a:r>
            <a:r>
              <a:rPr lang="en-US" dirty="0"/>
              <a:t>enerality</a:t>
            </a:r>
          </a:p>
          <a:p>
            <a:pPr lvl="1"/>
            <a:r>
              <a:rPr lang="en-US" altLang="zh-CN" dirty="0" err="1"/>
              <a:t>Json</a:t>
            </a:r>
            <a:r>
              <a:rPr lang="zh-CN" altLang="en-US" dirty="0"/>
              <a:t> </a:t>
            </a:r>
            <a:r>
              <a:rPr lang="en-US" altLang="zh-CN" dirty="0"/>
              <a:t>&gt;</a:t>
            </a:r>
            <a:r>
              <a:rPr lang="zh-CN" altLang="en-US" dirty="0"/>
              <a:t> </a:t>
            </a:r>
            <a:r>
              <a:rPr lang="en-US" altLang="zh-CN" dirty="0"/>
              <a:t>pickle</a:t>
            </a:r>
            <a:r>
              <a:rPr lang="zh-CN" altLang="en-US" dirty="0"/>
              <a:t> </a:t>
            </a:r>
            <a:r>
              <a:rPr lang="en-US" altLang="zh-CN" dirty="0"/>
              <a:t>&gt;</a:t>
            </a:r>
            <a:r>
              <a:rPr lang="zh-CN" altLang="en-US" dirty="0"/>
              <a:t> </a:t>
            </a:r>
            <a:r>
              <a:rPr lang="en-US" altLang="zh-CN" dirty="0"/>
              <a:t>string</a:t>
            </a:r>
          </a:p>
          <a:p>
            <a:pPr lvl="1"/>
            <a:r>
              <a:rPr lang="en-US" altLang="zh-CN" dirty="0"/>
              <a:t>Pickle</a:t>
            </a:r>
            <a:r>
              <a:rPr lang="zh-CN" altLang="en-US" dirty="0"/>
              <a:t> </a:t>
            </a:r>
            <a:r>
              <a:rPr lang="en-US" altLang="zh-CN" dirty="0"/>
              <a:t>is</a:t>
            </a:r>
            <a:r>
              <a:rPr lang="zh-CN" altLang="en-US" dirty="0"/>
              <a:t> </a:t>
            </a:r>
            <a:r>
              <a:rPr lang="en-US" altLang="zh-CN" dirty="0"/>
              <a:t>limited</a:t>
            </a:r>
            <a:r>
              <a:rPr lang="zh-CN" altLang="en-US" dirty="0"/>
              <a:t> </a:t>
            </a:r>
            <a:r>
              <a:rPr lang="en-US" altLang="zh-CN" dirty="0"/>
              <a:t>to</a:t>
            </a:r>
            <a:r>
              <a:rPr lang="zh-CN" altLang="en-US" dirty="0"/>
              <a:t> </a:t>
            </a:r>
            <a:r>
              <a:rPr lang="en-US" altLang="zh-CN" dirty="0"/>
              <a:t>only</a:t>
            </a:r>
            <a:r>
              <a:rPr lang="zh-CN" altLang="en-US" dirty="0"/>
              <a:t> </a:t>
            </a:r>
            <a:r>
              <a:rPr lang="en-US" altLang="zh-CN" dirty="0"/>
              <a:t>python</a:t>
            </a:r>
            <a:endParaRPr lang="en-US" dirty="0"/>
          </a:p>
        </p:txBody>
      </p:sp>
    </p:spTree>
    <p:extLst>
      <p:ext uri="{BB962C8B-B14F-4D97-AF65-F5344CB8AC3E}">
        <p14:creationId xmlns:p14="http://schemas.microsoft.com/office/powerpoint/2010/main" val="22445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a:t>
            </a:r>
          </a:p>
        </p:txBody>
      </p:sp>
      <p:sp>
        <p:nvSpPr>
          <p:cNvPr id="3" name="Content Placeholder 2"/>
          <p:cNvSpPr>
            <a:spLocks noGrp="1"/>
          </p:cNvSpPr>
          <p:nvPr>
            <p:ph idx="1"/>
          </p:nvPr>
        </p:nvSpPr>
        <p:spPr/>
        <p:txBody>
          <a:bodyPr/>
          <a:lstStyle/>
          <a:p>
            <a:r>
              <a:rPr lang="en-US" dirty="0"/>
              <a:t>HW3 is available, due in two weeks</a:t>
            </a:r>
          </a:p>
          <a:p>
            <a:r>
              <a:rPr lang="en-US" dirty="0"/>
              <a:t>Answers will be posted online after the deadline</a:t>
            </a:r>
          </a:p>
          <a:p>
            <a:endParaRPr lang="en-US" dirty="0"/>
          </a:p>
          <a:p>
            <a:r>
              <a:rPr lang="en-US" dirty="0"/>
              <a:t>Midterm: Mar 27 in-class</a:t>
            </a:r>
          </a:p>
        </p:txBody>
      </p:sp>
    </p:spTree>
    <p:extLst>
      <p:ext uri="{BB962C8B-B14F-4D97-AF65-F5344CB8AC3E}">
        <p14:creationId xmlns:p14="http://schemas.microsoft.com/office/powerpoint/2010/main" val="35380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09D3F-0DBF-D04D-BEA4-7E5E4B4859E9}"/>
              </a:ext>
            </a:extLst>
          </p:cNvPr>
          <p:cNvSpPr>
            <a:spLocks noGrp="1"/>
          </p:cNvSpPr>
          <p:nvPr>
            <p:ph type="title"/>
          </p:nvPr>
        </p:nvSpPr>
        <p:spPr/>
        <p:txBody>
          <a:bodyPr/>
          <a:lstStyle/>
          <a:p>
            <a:r>
              <a:rPr lang="en-US" altLang="zh-CN" dirty="0"/>
              <a:t>HW1</a:t>
            </a:r>
            <a:r>
              <a:rPr lang="zh-CN" altLang="en-US" dirty="0"/>
              <a:t> </a:t>
            </a:r>
            <a:r>
              <a:rPr lang="en-US" altLang="zh-CN" dirty="0"/>
              <a:t>-</a:t>
            </a:r>
            <a:r>
              <a:rPr lang="zh-CN" altLang="en-US" dirty="0"/>
              <a:t> </a:t>
            </a:r>
            <a:r>
              <a:rPr lang="en-US" altLang="zh-CN" dirty="0"/>
              <a:t>Socket</a:t>
            </a:r>
            <a:endParaRPr lang="en-US" dirty="0"/>
          </a:p>
        </p:txBody>
      </p:sp>
      <p:sp>
        <p:nvSpPr>
          <p:cNvPr id="3" name="Content Placeholder 2">
            <a:extLst>
              <a:ext uri="{FF2B5EF4-FFF2-40B4-BE49-F238E27FC236}">
                <a16:creationId xmlns:a16="http://schemas.microsoft.com/office/drawing/2014/main" id="{FBAB249F-F349-8241-80FB-1F018C54DE21}"/>
              </a:ext>
            </a:extLst>
          </p:cNvPr>
          <p:cNvSpPr>
            <a:spLocks noGrp="1"/>
          </p:cNvSpPr>
          <p:nvPr>
            <p:ph idx="1"/>
          </p:nvPr>
        </p:nvSpPr>
        <p:spPr/>
        <p:txBody>
          <a:bodyPr/>
          <a:lstStyle/>
          <a:p>
            <a:r>
              <a:rPr lang="en-US" altLang="zh-CN" dirty="0"/>
              <a:t>A</a:t>
            </a:r>
            <a:r>
              <a:rPr lang="zh-CN" altLang="en-US" dirty="0"/>
              <a:t> </a:t>
            </a:r>
            <a:r>
              <a:rPr lang="en-US" altLang="zh-CN" dirty="0"/>
              <a:t>more</a:t>
            </a:r>
            <a:r>
              <a:rPr lang="zh-CN" altLang="en-US" dirty="0"/>
              <a:t> </a:t>
            </a:r>
            <a:r>
              <a:rPr lang="en-US" altLang="zh-CN" dirty="0"/>
              <a:t>efficient</a:t>
            </a:r>
            <a:r>
              <a:rPr lang="zh-CN" altLang="en-US" dirty="0"/>
              <a:t> </a:t>
            </a:r>
            <a:r>
              <a:rPr lang="en-US" altLang="zh-CN" dirty="0"/>
              <a:t>method</a:t>
            </a:r>
            <a:r>
              <a:rPr lang="zh-CN" altLang="en-US" dirty="0"/>
              <a:t> </a:t>
            </a:r>
            <a:endParaRPr lang="en-US" altLang="zh-CN" dirty="0"/>
          </a:p>
          <a:p>
            <a:r>
              <a:rPr lang="en-US" altLang="zh-CN" dirty="0"/>
              <a:t>Total</a:t>
            </a:r>
            <a:r>
              <a:rPr lang="zh-CN" altLang="en-US" dirty="0"/>
              <a:t> </a:t>
            </a:r>
            <a:r>
              <a:rPr lang="en-US" altLang="zh-CN" dirty="0"/>
              <a:t>message</a:t>
            </a:r>
            <a:r>
              <a:rPr lang="zh-CN" altLang="en-US" dirty="0"/>
              <a:t> </a:t>
            </a:r>
            <a:r>
              <a:rPr lang="en-US" altLang="zh-CN" dirty="0"/>
              <a:t>length:</a:t>
            </a:r>
            <a:r>
              <a:rPr lang="zh-CN" altLang="en-US" dirty="0"/>
              <a:t> </a:t>
            </a:r>
            <a:r>
              <a:rPr lang="en-US" altLang="zh-CN" dirty="0"/>
              <a:t>4n+4</a:t>
            </a:r>
            <a:r>
              <a:rPr lang="zh-CN" altLang="en-US" dirty="0"/>
              <a:t> </a:t>
            </a:r>
            <a:r>
              <a:rPr lang="en-US" altLang="zh-CN" dirty="0"/>
              <a:t>(</a:t>
            </a:r>
            <a:r>
              <a:rPr lang="en-US" altLang="zh-CN" dirty="0" err="1"/>
              <a:t>int</a:t>
            </a:r>
            <a:r>
              <a:rPr lang="zh-CN" altLang="en-US" dirty="0"/>
              <a:t> </a:t>
            </a:r>
            <a:r>
              <a:rPr lang="en-US" altLang="zh-CN" dirty="0"/>
              <a:t>has</a:t>
            </a:r>
            <a:r>
              <a:rPr lang="zh-CN" altLang="en-US" dirty="0"/>
              <a:t> </a:t>
            </a:r>
            <a:r>
              <a:rPr lang="en-US" altLang="zh-CN" dirty="0"/>
              <a:t>4</a:t>
            </a:r>
            <a:r>
              <a:rPr lang="zh-CN" altLang="en-US" dirty="0"/>
              <a:t> </a:t>
            </a:r>
            <a:r>
              <a:rPr lang="en-US" altLang="zh-CN" dirty="0"/>
              <a:t>bytes)</a:t>
            </a:r>
          </a:p>
          <a:p>
            <a:r>
              <a:rPr lang="en-US" altLang="zh-CN" dirty="0"/>
              <a:t>Have</a:t>
            </a:r>
            <a:r>
              <a:rPr lang="zh-CN" altLang="en-US" dirty="0"/>
              <a:t> </a:t>
            </a:r>
            <a:r>
              <a:rPr lang="en-US" altLang="zh-CN" dirty="0"/>
              <a:t>you</a:t>
            </a:r>
            <a:r>
              <a:rPr lang="zh-CN" altLang="en-US" dirty="0"/>
              <a:t> </a:t>
            </a:r>
            <a:r>
              <a:rPr lang="en-US" altLang="zh-CN" dirty="0"/>
              <a:t>tried</a:t>
            </a:r>
            <a:r>
              <a:rPr lang="zh-CN" altLang="en-US" dirty="0"/>
              <a:t> </a:t>
            </a:r>
            <a:r>
              <a:rPr lang="en-US" altLang="zh-CN" dirty="0" err="1"/>
              <a:t>sizeof</a:t>
            </a:r>
            <a:r>
              <a:rPr lang="en-US" altLang="zh-CN" dirty="0"/>
              <a:t>(</a:t>
            </a:r>
            <a:r>
              <a:rPr lang="en-US" altLang="zh-CN" dirty="0" err="1"/>
              <a:t>int</a:t>
            </a:r>
            <a:r>
              <a:rPr lang="en-US" altLang="zh-CN" dirty="0"/>
              <a:t>)?</a:t>
            </a:r>
            <a:r>
              <a:rPr lang="zh-CN" altLang="en-US" dirty="0"/>
              <a:t> </a:t>
            </a:r>
            <a:r>
              <a:rPr lang="en-US" altLang="zh-CN" dirty="0"/>
              <a:t>What</a:t>
            </a:r>
            <a:r>
              <a:rPr lang="zh-CN" altLang="en-US" dirty="0"/>
              <a:t> </a:t>
            </a:r>
            <a:r>
              <a:rPr lang="en-US" altLang="zh-CN" dirty="0"/>
              <a:t>does</a:t>
            </a:r>
            <a:r>
              <a:rPr lang="zh-CN" altLang="en-US" dirty="0"/>
              <a:t> </a:t>
            </a:r>
            <a:r>
              <a:rPr lang="en-US" altLang="zh-CN" dirty="0"/>
              <a:t>it</a:t>
            </a:r>
            <a:r>
              <a:rPr lang="zh-CN" altLang="en-US" dirty="0"/>
              <a:t> </a:t>
            </a:r>
            <a:r>
              <a:rPr lang="en-US" altLang="zh-CN" dirty="0"/>
              <a:t>mean?</a:t>
            </a:r>
          </a:p>
          <a:p>
            <a:pPr lvl="1"/>
            <a:r>
              <a:rPr lang="en-US" altLang="zh-CN" dirty="0"/>
              <a:t>In</a:t>
            </a:r>
            <a:r>
              <a:rPr lang="zh-CN" altLang="en-US" dirty="0"/>
              <a:t> </a:t>
            </a:r>
            <a:r>
              <a:rPr lang="en-US" altLang="zh-CN" dirty="0"/>
              <a:t>most</a:t>
            </a:r>
            <a:r>
              <a:rPr lang="zh-CN" altLang="en-US" dirty="0"/>
              <a:t> </a:t>
            </a:r>
            <a:r>
              <a:rPr lang="en-US" altLang="zh-CN" dirty="0"/>
              <a:t>today’s</a:t>
            </a:r>
            <a:r>
              <a:rPr lang="zh-CN" altLang="en-US" dirty="0"/>
              <a:t> </a:t>
            </a:r>
            <a:r>
              <a:rPr lang="en-US" altLang="zh-CN" dirty="0"/>
              <a:t>machines,</a:t>
            </a:r>
            <a:r>
              <a:rPr lang="zh-CN" altLang="en-US" dirty="0"/>
              <a:t> </a:t>
            </a:r>
            <a:r>
              <a:rPr lang="en-US" altLang="zh-CN" dirty="0" err="1"/>
              <a:t>sizeof</a:t>
            </a:r>
            <a:r>
              <a:rPr lang="en-US" altLang="zh-CN" dirty="0"/>
              <a:t>(</a:t>
            </a:r>
            <a:r>
              <a:rPr lang="en-US" altLang="zh-CN" dirty="0" err="1"/>
              <a:t>int</a:t>
            </a:r>
            <a:r>
              <a:rPr lang="en-US" altLang="zh-CN" dirty="0"/>
              <a:t>)=4</a:t>
            </a:r>
            <a:r>
              <a:rPr lang="zh-CN" altLang="en-US" dirty="0"/>
              <a:t> </a:t>
            </a:r>
            <a:r>
              <a:rPr lang="en-US" altLang="zh-CN" dirty="0"/>
              <a:t>bytes=32</a:t>
            </a:r>
            <a:r>
              <a:rPr lang="zh-CN" altLang="en-US" dirty="0"/>
              <a:t> </a:t>
            </a:r>
            <a:r>
              <a:rPr lang="en-US" altLang="zh-CN" dirty="0"/>
              <a:t>bits</a:t>
            </a:r>
            <a:r>
              <a:rPr lang="zh-CN" altLang="en-US" dirty="0"/>
              <a:t> </a:t>
            </a:r>
            <a:endParaRPr lang="en-US" dirty="0"/>
          </a:p>
        </p:txBody>
      </p:sp>
      <p:pic>
        <p:nvPicPr>
          <p:cNvPr id="4" name="Picture 3">
            <a:extLst>
              <a:ext uri="{FF2B5EF4-FFF2-40B4-BE49-F238E27FC236}">
                <a16:creationId xmlns:a16="http://schemas.microsoft.com/office/drawing/2014/main" id="{37762ABE-1222-4344-A5EC-EDB3AAEE0C3D}"/>
              </a:ext>
            </a:extLst>
          </p:cNvPr>
          <p:cNvPicPr/>
          <p:nvPr/>
        </p:nvPicPr>
        <p:blipFill>
          <a:blip r:embed="rId2"/>
          <a:stretch>
            <a:fillRect/>
          </a:stretch>
        </p:blipFill>
        <p:spPr>
          <a:xfrm>
            <a:off x="3435532" y="4203746"/>
            <a:ext cx="5033872" cy="1973217"/>
          </a:xfrm>
          <a:prstGeom prst="rect">
            <a:avLst/>
          </a:prstGeom>
        </p:spPr>
      </p:pic>
      <p:sp>
        <p:nvSpPr>
          <p:cNvPr id="5" name="TextBox 4">
            <a:extLst>
              <a:ext uri="{FF2B5EF4-FFF2-40B4-BE49-F238E27FC236}">
                <a16:creationId xmlns:a16="http://schemas.microsoft.com/office/drawing/2014/main" id="{F640292E-5DB3-3B4D-ABE8-A58FD590D4A8}"/>
              </a:ext>
            </a:extLst>
          </p:cNvPr>
          <p:cNvSpPr txBox="1"/>
          <p:nvPr/>
        </p:nvSpPr>
        <p:spPr>
          <a:xfrm>
            <a:off x="8630291" y="986319"/>
            <a:ext cx="2383605" cy="2308324"/>
          </a:xfrm>
          <a:prstGeom prst="rect">
            <a:avLst/>
          </a:prstGeom>
          <a:noFill/>
        </p:spPr>
        <p:txBody>
          <a:bodyPr wrap="square" rtlCol="0">
            <a:spAutoFit/>
          </a:bodyPr>
          <a:lstStyle/>
          <a:p>
            <a:pPr marL="342900" indent="-342900">
              <a:buAutoNum type="arabicPlain"/>
            </a:pPr>
            <a:r>
              <a:rPr lang="en-US" altLang="zh-CN" dirty="0"/>
              <a:t>0000000….…01</a:t>
            </a:r>
          </a:p>
          <a:p>
            <a:pPr marL="342900" indent="-342900">
              <a:buAutoNum type="arabicPlain"/>
            </a:pPr>
            <a:r>
              <a:rPr lang="en-US" altLang="zh-CN" dirty="0"/>
              <a:t>0000000…….10</a:t>
            </a:r>
          </a:p>
          <a:p>
            <a:pPr marL="342900" indent="-342900">
              <a:buAutoNum type="arabicPlain"/>
            </a:pPr>
            <a:r>
              <a:rPr lang="en-US" altLang="zh-CN" dirty="0"/>
              <a:t>0000000…….11</a:t>
            </a:r>
          </a:p>
          <a:p>
            <a:pPr marL="342900" indent="-342900">
              <a:buAutoNum type="arabicPlain"/>
            </a:pPr>
            <a:r>
              <a:rPr lang="en-US" altLang="zh-CN" dirty="0"/>
              <a:t>0000000…..100</a:t>
            </a:r>
          </a:p>
          <a:p>
            <a:pPr marL="342900" indent="-342900">
              <a:buAutoNum type="arabicPlain"/>
            </a:pPr>
            <a:r>
              <a:rPr lang="en-US" altLang="zh-CN" dirty="0"/>
              <a:t>0000000…..101</a:t>
            </a:r>
          </a:p>
          <a:p>
            <a:pPr marL="342900" indent="-342900">
              <a:buAutoNum type="arabicPlain"/>
            </a:pPr>
            <a:r>
              <a:rPr lang="en-US" altLang="zh-CN" dirty="0"/>
              <a:t>….</a:t>
            </a:r>
          </a:p>
          <a:p>
            <a:pPr marL="342900" indent="-342900">
              <a:buAutoNum type="arabicPlain"/>
            </a:pPr>
            <a:r>
              <a:rPr lang="en-US" altLang="zh-CN" dirty="0"/>
              <a:t>….</a:t>
            </a:r>
          </a:p>
          <a:p>
            <a:pPr marL="342900" indent="-342900">
              <a:buAutoNum type="arabicPlain"/>
            </a:pPr>
            <a:endParaRPr lang="en-US" dirty="0"/>
          </a:p>
        </p:txBody>
      </p:sp>
    </p:spTree>
    <p:extLst>
      <p:ext uri="{BB962C8B-B14F-4D97-AF65-F5344CB8AC3E}">
        <p14:creationId xmlns:p14="http://schemas.microsoft.com/office/powerpoint/2010/main" val="2969477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87D4-0AD2-C74D-96CE-1D1075B67EDC}"/>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E314B42F-96A0-BA4D-B2E4-A6D827B4CF7D}"/>
              </a:ext>
            </a:extLst>
          </p:cNvPr>
          <p:cNvSpPr>
            <a:spLocks noGrp="1"/>
          </p:cNvSpPr>
          <p:nvPr>
            <p:ph idx="1"/>
          </p:nvPr>
        </p:nvSpPr>
        <p:spPr/>
        <p:txBody>
          <a:bodyPr/>
          <a:lstStyle/>
          <a:p>
            <a:r>
              <a:rPr lang="en-US" dirty="0"/>
              <a:t>Strong consistency models</a:t>
            </a:r>
          </a:p>
          <a:p>
            <a:pPr lvl="1"/>
            <a:r>
              <a:rPr lang="en-US" dirty="0"/>
              <a:t>Strict consistency</a:t>
            </a:r>
          </a:p>
          <a:p>
            <a:pPr lvl="1"/>
            <a:r>
              <a:rPr lang="en-US" dirty="0"/>
              <a:t>Sequential consistency</a:t>
            </a:r>
          </a:p>
          <a:p>
            <a:pPr lvl="1"/>
            <a:r>
              <a:rPr lang="en-US" dirty="0"/>
              <a:t>Linearizability</a:t>
            </a:r>
          </a:p>
          <a:p>
            <a:r>
              <a:rPr lang="en-US" dirty="0"/>
              <a:t>Weaker consistency models</a:t>
            </a:r>
          </a:p>
          <a:p>
            <a:pPr lvl="1"/>
            <a:r>
              <a:rPr lang="en-US" dirty="0"/>
              <a:t>Causal consistency</a:t>
            </a:r>
          </a:p>
          <a:p>
            <a:pPr lvl="1"/>
            <a:r>
              <a:rPr lang="en-US" dirty="0"/>
              <a:t>Eventual consistency</a:t>
            </a:r>
          </a:p>
        </p:txBody>
      </p:sp>
    </p:spTree>
    <p:extLst>
      <p:ext uri="{BB962C8B-B14F-4D97-AF65-F5344CB8AC3E}">
        <p14:creationId xmlns:p14="http://schemas.microsoft.com/office/powerpoint/2010/main" val="1668012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5FF4-9C89-394C-937D-E45D51626DED}"/>
              </a:ext>
            </a:extLst>
          </p:cNvPr>
          <p:cNvSpPr>
            <a:spLocks noGrp="1"/>
          </p:cNvSpPr>
          <p:nvPr>
            <p:ph type="title"/>
          </p:nvPr>
        </p:nvSpPr>
        <p:spPr/>
        <p:txBody>
          <a:bodyPr/>
          <a:lstStyle/>
          <a:p>
            <a:r>
              <a:rPr lang="en-US" dirty="0"/>
              <a:t>What is Consistency</a:t>
            </a:r>
          </a:p>
        </p:txBody>
      </p:sp>
      <p:sp>
        <p:nvSpPr>
          <p:cNvPr id="3" name="Content Placeholder 2">
            <a:extLst>
              <a:ext uri="{FF2B5EF4-FFF2-40B4-BE49-F238E27FC236}">
                <a16:creationId xmlns:a16="http://schemas.microsoft.com/office/drawing/2014/main" id="{A8FECA7D-107F-7641-A43B-2D6C235FE789}"/>
              </a:ext>
            </a:extLst>
          </p:cNvPr>
          <p:cNvSpPr>
            <a:spLocks noGrp="1"/>
          </p:cNvSpPr>
          <p:nvPr>
            <p:ph idx="1"/>
          </p:nvPr>
        </p:nvSpPr>
        <p:spPr/>
        <p:txBody>
          <a:bodyPr/>
          <a:lstStyle/>
          <a:p>
            <a:r>
              <a:rPr lang="en-US" dirty="0"/>
              <a:t>Consistency	</a:t>
            </a:r>
          </a:p>
          <a:p>
            <a:pPr lvl="1"/>
            <a:r>
              <a:rPr lang="en-US" dirty="0"/>
              <a:t>Meaning of concurrent reads and writes on shared, possibly replicated, state</a:t>
            </a:r>
          </a:p>
          <a:p>
            <a:pPr lvl="1"/>
            <a:r>
              <a:rPr lang="en-US" dirty="0"/>
              <a:t>Important in many designs</a:t>
            </a:r>
          </a:p>
          <a:p>
            <a:r>
              <a:rPr lang="en-US" dirty="0"/>
              <a:t>Trade-offs between performance/scalability vs elegance of the design</a:t>
            </a:r>
          </a:p>
          <a:p>
            <a:r>
              <a:rPr lang="en-US" dirty="0"/>
              <a:t>We will look at shared memory today</a:t>
            </a:r>
          </a:p>
          <a:p>
            <a:pPr lvl="1"/>
            <a:r>
              <a:rPr lang="en-US" dirty="0"/>
              <a:t>Similar concepts in other systems (e.g., storage, </a:t>
            </a:r>
            <a:r>
              <a:rPr lang="en-US" dirty="0" err="1"/>
              <a:t>filesys</a:t>
            </a:r>
            <a:r>
              <a:rPr lang="en-US" dirty="0"/>
              <a:t>)</a:t>
            </a:r>
          </a:p>
        </p:txBody>
      </p:sp>
    </p:spTree>
    <p:extLst>
      <p:ext uri="{BB962C8B-B14F-4D97-AF65-F5344CB8AC3E}">
        <p14:creationId xmlns:p14="http://schemas.microsoft.com/office/powerpoint/2010/main" val="6807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4B27-1408-AB4E-AA41-53E504425C2E}"/>
              </a:ext>
            </a:extLst>
          </p:cNvPr>
          <p:cNvSpPr>
            <a:spLocks noGrp="1"/>
          </p:cNvSpPr>
          <p:nvPr>
            <p:ph type="title"/>
          </p:nvPr>
        </p:nvSpPr>
        <p:spPr/>
        <p:txBody>
          <a:bodyPr/>
          <a:lstStyle/>
          <a:p>
            <a:r>
              <a:rPr lang="en-US" dirty="0"/>
              <a:t>Distributed Shared Memory (DSM)</a:t>
            </a:r>
          </a:p>
        </p:txBody>
      </p:sp>
      <p:sp>
        <p:nvSpPr>
          <p:cNvPr id="3" name="Content Placeholder 2">
            <a:extLst>
              <a:ext uri="{FF2B5EF4-FFF2-40B4-BE49-F238E27FC236}">
                <a16:creationId xmlns:a16="http://schemas.microsoft.com/office/drawing/2014/main" id="{8C23EC6A-BEA5-7547-BFD1-321DD2CE196D}"/>
              </a:ext>
            </a:extLst>
          </p:cNvPr>
          <p:cNvSpPr>
            <a:spLocks noGrp="1"/>
          </p:cNvSpPr>
          <p:nvPr>
            <p:ph idx="1"/>
          </p:nvPr>
        </p:nvSpPr>
        <p:spPr/>
        <p:txBody>
          <a:bodyPr/>
          <a:lstStyle/>
          <a:p>
            <a:r>
              <a:rPr lang="en-US" dirty="0"/>
              <a:t>Two models for communication in distributed systems</a:t>
            </a:r>
          </a:p>
          <a:p>
            <a:pPr lvl="1"/>
            <a:r>
              <a:rPr lang="en-US" dirty="0"/>
              <a:t>Message passing</a:t>
            </a:r>
          </a:p>
          <a:p>
            <a:pPr lvl="1"/>
            <a:r>
              <a:rPr lang="en-US" dirty="0"/>
              <a:t>Shared memory</a:t>
            </a:r>
          </a:p>
          <a:p>
            <a:r>
              <a:rPr lang="en-US" dirty="0"/>
              <a:t>Shared memory is often thought more intuitive to write parallel programs than message passing</a:t>
            </a:r>
          </a:p>
          <a:p>
            <a:pPr lvl="1"/>
            <a:r>
              <a:rPr lang="en-US" dirty="0"/>
              <a:t>Each machine can access a common address space</a:t>
            </a:r>
          </a:p>
        </p:txBody>
      </p:sp>
      <p:pic>
        <p:nvPicPr>
          <p:cNvPr id="4" name="Picture 3">
            <a:extLst>
              <a:ext uri="{FF2B5EF4-FFF2-40B4-BE49-F238E27FC236}">
                <a16:creationId xmlns:a16="http://schemas.microsoft.com/office/drawing/2014/main" id="{8BEA8705-DA92-5D49-B80C-AE4252C02D02}"/>
              </a:ext>
            </a:extLst>
          </p:cNvPr>
          <p:cNvPicPr>
            <a:picLocks noChangeAspect="1"/>
          </p:cNvPicPr>
          <p:nvPr/>
        </p:nvPicPr>
        <p:blipFill>
          <a:blip r:embed="rId2"/>
          <a:stretch>
            <a:fillRect/>
          </a:stretch>
        </p:blipFill>
        <p:spPr>
          <a:xfrm>
            <a:off x="2730138" y="4420834"/>
            <a:ext cx="4917552" cy="2319600"/>
          </a:xfrm>
          <a:prstGeom prst="rect">
            <a:avLst/>
          </a:prstGeom>
        </p:spPr>
      </p:pic>
    </p:spTree>
    <p:extLst>
      <p:ext uri="{BB962C8B-B14F-4D97-AF65-F5344CB8AC3E}">
        <p14:creationId xmlns:p14="http://schemas.microsoft.com/office/powerpoint/2010/main" val="1441462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6E93-2C2F-F54C-A53D-94D3F90DA7B5}"/>
              </a:ext>
            </a:extLst>
          </p:cNvPr>
          <p:cNvSpPr>
            <a:spLocks noGrp="1"/>
          </p:cNvSpPr>
          <p:nvPr>
            <p:ph type="title"/>
          </p:nvPr>
        </p:nvSpPr>
        <p:spPr/>
        <p:txBody>
          <a:bodyPr/>
          <a:lstStyle/>
          <a:p>
            <a:r>
              <a:rPr lang="en-US" dirty="0"/>
              <a:t>Distributed Shared Memory (DSM)</a:t>
            </a:r>
          </a:p>
        </p:txBody>
      </p:sp>
      <p:sp>
        <p:nvSpPr>
          <p:cNvPr id="3" name="Content Placeholder 2">
            <a:extLst>
              <a:ext uri="{FF2B5EF4-FFF2-40B4-BE49-F238E27FC236}">
                <a16:creationId xmlns:a16="http://schemas.microsoft.com/office/drawing/2014/main" id="{CA6595A5-779A-524C-A5CB-1F291CD099C0}"/>
              </a:ext>
            </a:extLst>
          </p:cNvPr>
          <p:cNvSpPr>
            <a:spLocks noGrp="1"/>
          </p:cNvSpPr>
          <p:nvPr>
            <p:ph idx="1"/>
          </p:nvPr>
        </p:nvSpPr>
        <p:spPr>
          <a:xfrm>
            <a:off x="838200" y="3383279"/>
            <a:ext cx="10515600" cy="2793683"/>
          </a:xfrm>
        </p:spPr>
        <p:txBody>
          <a:bodyPr/>
          <a:lstStyle/>
          <a:p>
            <a:r>
              <a:rPr lang="en-US" dirty="0"/>
              <a:t>M0 writes a value v0 and sets a variable done0 = 1</a:t>
            </a:r>
          </a:p>
          <a:p>
            <a:r>
              <a:rPr lang="en-US" dirty="0"/>
              <a:t>After M0 finishes, M1 writes a value v1=f1(v0) and sets a variable done1 = 1</a:t>
            </a:r>
          </a:p>
          <a:p>
            <a:r>
              <a:rPr lang="en-US" dirty="0"/>
              <a:t>After M1 finishes, M2 writes a value v2=f2(v0,v1) </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3230C3EF-5ECE-A34F-9B34-2FEBDA0D5C26}"/>
              </a:ext>
            </a:extLst>
          </p:cNvPr>
          <p:cNvPicPr>
            <a:picLocks noChangeAspect="1"/>
          </p:cNvPicPr>
          <p:nvPr/>
        </p:nvPicPr>
        <p:blipFill>
          <a:blip r:embed="rId2"/>
          <a:stretch>
            <a:fillRect/>
          </a:stretch>
        </p:blipFill>
        <p:spPr>
          <a:xfrm>
            <a:off x="2455817" y="1190024"/>
            <a:ext cx="5943600" cy="2193255"/>
          </a:xfrm>
          <a:prstGeom prst="rect">
            <a:avLst/>
          </a:prstGeom>
        </p:spPr>
      </p:pic>
    </p:spTree>
    <p:extLst>
      <p:ext uri="{BB962C8B-B14F-4D97-AF65-F5344CB8AC3E}">
        <p14:creationId xmlns:p14="http://schemas.microsoft.com/office/powerpoint/2010/main" val="3599993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6E93-2C2F-F54C-A53D-94D3F90DA7B5}"/>
              </a:ext>
            </a:extLst>
          </p:cNvPr>
          <p:cNvSpPr>
            <a:spLocks noGrp="1"/>
          </p:cNvSpPr>
          <p:nvPr>
            <p:ph type="title"/>
          </p:nvPr>
        </p:nvSpPr>
        <p:spPr/>
        <p:txBody>
          <a:bodyPr/>
          <a:lstStyle/>
          <a:p>
            <a:r>
              <a:rPr lang="en-US" dirty="0"/>
              <a:t>Distributed Shared Memory (DSM)</a:t>
            </a:r>
          </a:p>
        </p:txBody>
      </p:sp>
      <p:sp>
        <p:nvSpPr>
          <p:cNvPr id="3" name="Content Placeholder 2">
            <a:extLst>
              <a:ext uri="{FF2B5EF4-FFF2-40B4-BE49-F238E27FC236}">
                <a16:creationId xmlns:a16="http://schemas.microsoft.com/office/drawing/2014/main" id="{CA6595A5-779A-524C-A5CB-1F291CD099C0}"/>
              </a:ext>
            </a:extLst>
          </p:cNvPr>
          <p:cNvSpPr>
            <a:spLocks noGrp="1"/>
          </p:cNvSpPr>
          <p:nvPr>
            <p:ph idx="1"/>
          </p:nvPr>
        </p:nvSpPr>
        <p:spPr>
          <a:xfrm>
            <a:off x="838200" y="3383279"/>
            <a:ext cx="10515600" cy="2793683"/>
          </a:xfrm>
        </p:spPr>
        <p:txBody>
          <a:bodyPr/>
          <a:lstStyle/>
          <a:p>
            <a:r>
              <a:rPr lang="en-US" dirty="0"/>
              <a:t>What’s the intuitive intent?</a:t>
            </a:r>
          </a:p>
          <a:p>
            <a:pPr lvl="1"/>
            <a:r>
              <a:rPr lang="en-US" dirty="0"/>
              <a:t>M2 should execute f2 based on v0 and v1, which are generated by M0 and M1</a:t>
            </a:r>
          </a:p>
          <a:p>
            <a:pPr lvl="1"/>
            <a:r>
              <a:rPr lang="en-US" dirty="0"/>
              <a:t>M2 needs to wait for M1 to finish</a:t>
            </a:r>
          </a:p>
          <a:p>
            <a:pPr lvl="1"/>
            <a:r>
              <a:rPr lang="en-US" dirty="0"/>
              <a:t>M1 needs to wait for M0 to finish</a:t>
            </a:r>
          </a:p>
          <a:p>
            <a:endParaRPr lang="en-US" dirty="0"/>
          </a:p>
          <a:p>
            <a:endParaRPr lang="en-US" dirty="0"/>
          </a:p>
        </p:txBody>
      </p:sp>
      <p:pic>
        <p:nvPicPr>
          <p:cNvPr id="6" name="Picture 5">
            <a:extLst>
              <a:ext uri="{FF2B5EF4-FFF2-40B4-BE49-F238E27FC236}">
                <a16:creationId xmlns:a16="http://schemas.microsoft.com/office/drawing/2014/main" id="{3230C3EF-5ECE-A34F-9B34-2FEBDA0D5C26}"/>
              </a:ext>
            </a:extLst>
          </p:cNvPr>
          <p:cNvPicPr>
            <a:picLocks noChangeAspect="1"/>
          </p:cNvPicPr>
          <p:nvPr/>
        </p:nvPicPr>
        <p:blipFill>
          <a:blip r:embed="rId2"/>
          <a:stretch>
            <a:fillRect/>
          </a:stretch>
        </p:blipFill>
        <p:spPr>
          <a:xfrm>
            <a:off x="2455817" y="1190024"/>
            <a:ext cx="5943600" cy="2193255"/>
          </a:xfrm>
          <a:prstGeom prst="rect">
            <a:avLst/>
          </a:prstGeom>
        </p:spPr>
      </p:pic>
    </p:spTree>
    <p:extLst>
      <p:ext uri="{BB962C8B-B14F-4D97-AF65-F5344CB8AC3E}">
        <p14:creationId xmlns:p14="http://schemas.microsoft.com/office/powerpoint/2010/main" val="3452097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3D654-2066-DF4E-99CE-0336135EAB5B}"/>
              </a:ext>
            </a:extLst>
          </p:cNvPr>
          <p:cNvSpPr>
            <a:spLocks noGrp="1"/>
          </p:cNvSpPr>
          <p:nvPr>
            <p:ph type="title"/>
          </p:nvPr>
        </p:nvSpPr>
        <p:spPr/>
        <p:txBody>
          <a:bodyPr/>
          <a:lstStyle/>
          <a:p>
            <a:r>
              <a:rPr lang="en-US" dirty="0"/>
              <a:t> A Naïve Solution</a:t>
            </a:r>
          </a:p>
        </p:txBody>
      </p:sp>
      <p:sp>
        <p:nvSpPr>
          <p:cNvPr id="3" name="Content Placeholder 2">
            <a:extLst>
              <a:ext uri="{FF2B5EF4-FFF2-40B4-BE49-F238E27FC236}">
                <a16:creationId xmlns:a16="http://schemas.microsoft.com/office/drawing/2014/main" id="{08313D74-8C0C-A043-A4C4-B0A897C37A8F}"/>
              </a:ext>
            </a:extLst>
          </p:cNvPr>
          <p:cNvSpPr>
            <a:spLocks noGrp="1"/>
          </p:cNvSpPr>
          <p:nvPr>
            <p:ph idx="1"/>
          </p:nvPr>
        </p:nvSpPr>
        <p:spPr/>
        <p:txBody>
          <a:bodyPr/>
          <a:lstStyle/>
          <a:p>
            <a:r>
              <a:rPr lang="en-US" dirty="0"/>
              <a:t>Each machine maintains a local copy of all of memory</a:t>
            </a:r>
          </a:p>
          <a:p>
            <a:r>
              <a:rPr lang="en-US" dirty="0"/>
              <a:t>Operations</a:t>
            </a:r>
          </a:p>
          <a:p>
            <a:pPr lvl="1"/>
            <a:r>
              <a:rPr lang="en-US" dirty="0"/>
              <a:t>Read: from local memory</a:t>
            </a:r>
          </a:p>
          <a:p>
            <a:pPr lvl="1"/>
            <a:r>
              <a:rPr lang="en-US" dirty="0"/>
              <a:t>Write: send updates to all other machines </a:t>
            </a:r>
          </a:p>
          <a:p>
            <a:r>
              <a:rPr lang="en-US" dirty="0"/>
              <a:t>Fast: never waits for communication</a:t>
            </a:r>
          </a:p>
          <a:p>
            <a:r>
              <a:rPr lang="en-US" dirty="0"/>
              <a:t>Discussion</a:t>
            </a:r>
          </a:p>
          <a:p>
            <a:pPr lvl="1"/>
            <a:r>
              <a:rPr lang="en-US" dirty="0"/>
              <a:t>What’s the issue?</a:t>
            </a:r>
          </a:p>
        </p:txBody>
      </p:sp>
    </p:spTree>
    <p:extLst>
      <p:ext uri="{BB962C8B-B14F-4D97-AF65-F5344CB8AC3E}">
        <p14:creationId xmlns:p14="http://schemas.microsoft.com/office/powerpoint/2010/main" val="1559933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D63C-8328-314C-AB70-B87A13C7491A}"/>
              </a:ext>
            </a:extLst>
          </p:cNvPr>
          <p:cNvSpPr>
            <a:spLocks noGrp="1"/>
          </p:cNvSpPr>
          <p:nvPr>
            <p:ph type="title"/>
          </p:nvPr>
        </p:nvSpPr>
        <p:spPr/>
        <p:txBody>
          <a:bodyPr/>
          <a:lstStyle/>
          <a:p>
            <a:r>
              <a:rPr lang="en-US" dirty="0"/>
              <a:t>Problem with the naïve solution</a:t>
            </a:r>
          </a:p>
        </p:txBody>
      </p:sp>
      <p:sp>
        <p:nvSpPr>
          <p:cNvPr id="3" name="Content Placeholder 2">
            <a:extLst>
              <a:ext uri="{FF2B5EF4-FFF2-40B4-BE49-F238E27FC236}">
                <a16:creationId xmlns:a16="http://schemas.microsoft.com/office/drawing/2014/main" id="{A1C25F8E-C769-E14A-ABA9-618D9B9408C8}"/>
              </a:ext>
            </a:extLst>
          </p:cNvPr>
          <p:cNvSpPr>
            <a:spLocks noGrp="1"/>
          </p:cNvSpPr>
          <p:nvPr>
            <p:ph idx="1"/>
          </p:nvPr>
        </p:nvSpPr>
        <p:spPr/>
        <p:txBody>
          <a:bodyPr/>
          <a:lstStyle/>
          <a:p>
            <a:r>
              <a:rPr lang="en-US" dirty="0"/>
              <a:t>M2 only needs to wait for done1 signal to start writing v2</a:t>
            </a:r>
          </a:p>
          <a:p>
            <a:r>
              <a:rPr lang="en-US" dirty="0"/>
              <a:t>But he doesn’t have the latest value of v0 yet!</a:t>
            </a:r>
          </a:p>
          <a:p>
            <a:r>
              <a:rPr lang="en-US" dirty="0"/>
              <a:t>M1 and M2 have inconsistent order of M0’s write and M1’s write</a:t>
            </a:r>
          </a:p>
        </p:txBody>
      </p:sp>
      <p:pic>
        <p:nvPicPr>
          <p:cNvPr id="4" name="Picture 3">
            <a:extLst>
              <a:ext uri="{FF2B5EF4-FFF2-40B4-BE49-F238E27FC236}">
                <a16:creationId xmlns:a16="http://schemas.microsoft.com/office/drawing/2014/main" id="{7D81EB89-A01E-7A44-ACA1-3827C087E9D9}"/>
              </a:ext>
            </a:extLst>
          </p:cNvPr>
          <p:cNvPicPr>
            <a:picLocks noChangeAspect="1"/>
          </p:cNvPicPr>
          <p:nvPr/>
        </p:nvPicPr>
        <p:blipFill>
          <a:blip r:embed="rId3"/>
          <a:stretch>
            <a:fillRect/>
          </a:stretch>
        </p:blipFill>
        <p:spPr>
          <a:xfrm>
            <a:off x="3187336" y="3254357"/>
            <a:ext cx="5425259" cy="3505853"/>
          </a:xfrm>
          <a:prstGeom prst="rect">
            <a:avLst/>
          </a:prstGeom>
        </p:spPr>
      </p:pic>
    </p:spTree>
    <p:extLst>
      <p:ext uri="{BB962C8B-B14F-4D97-AF65-F5344CB8AC3E}">
        <p14:creationId xmlns:p14="http://schemas.microsoft.com/office/powerpoint/2010/main" val="3760301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3527-66D5-7C4A-B727-EFACE3CB7838}"/>
              </a:ext>
            </a:extLst>
          </p:cNvPr>
          <p:cNvSpPr>
            <a:spLocks noGrp="1"/>
          </p:cNvSpPr>
          <p:nvPr>
            <p:ph type="title"/>
          </p:nvPr>
        </p:nvSpPr>
        <p:spPr/>
        <p:txBody>
          <a:bodyPr/>
          <a:lstStyle/>
          <a:p>
            <a:r>
              <a:rPr lang="en-US" dirty="0"/>
              <a:t>Naïve DSM</a:t>
            </a:r>
          </a:p>
        </p:txBody>
      </p:sp>
      <p:sp>
        <p:nvSpPr>
          <p:cNvPr id="3" name="Content Placeholder 2">
            <a:extLst>
              <a:ext uri="{FF2B5EF4-FFF2-40B4-BE49-F238E27FC236}">
                <a16:creationId xmlns:a16="http://schemas.microsoft.com/office/drawing/2014/main" id="{D3B8DD5F-2AD5-2647-BCCA-C0A82B52FF64}"/>
              </a:ext>
            </a:extLst>
          </p:cNvPr>
          <p:cNvSpPr>
            <a:spLocks noGrp="1"/>
          </p:cNvSpPr>
          <p:nvPr>
            <p:ph idx="1"/>
          </p:nvPr>
        </p:nvSpPr>
        <p:spPr/>
        <p:txBody>
          <a:bodyPr/>
          <a:lstStyle/>
          <a:p>
            <a:r>
              <a:rPr lang="en-US" dirty="0"/>
              <a:t>Fast but has unexpected behavior</a:t>
            </a:r>
          </a:p>
          <a:p>
            <a:endParaRPr lang="en-US" dirty="0"/>
          </a:p>
          <a:p>
            <a:r>
              <a:rPr lang="en-US" dirty="0"/>
              <a:t>A lot of consistency issues</a:t>
            </a:r>
          </a:p>
          <a:p>
            <a:endParaRPr lang="en-US" dirty="0"/>
          </a:p>
          <a:p>
            <a:r>
              <a:rPr lang="en-US" dirty="0"/>
              <a:t>And we need consistency models to build a distributed system!</a:t>
            </a:r>
          </a:p>
          <a:p>
            <a:pPr lvl="1"/>
            <a:r>
              <a:rPr lang="en-US" dirty="0"/>
              <a:t>Depending on what we want</a:t>
            </a:r>
          </a:p>
        </p:txBody>
      </p:sp>
    </p:spTree>
    <p:extLst>
      <p:ext uri="{BB962C8B-B14F-4D97-AF65-F5344CB8AC3E}">
        <p14:creationId xmlns:p14="http://schemas.microsoft.com/office/powerpoint/2010/main" val="431067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15412-B544-E545-A7A5-7DA9035C5EEF}"/>
              </a:ext>
            </a:extLst>
          </p:cNvPr>
          <p:cNvSpPr>
            <a:spLocks noGrp="1"/>
          </p:cNvSpPr>
          <p:nvPr>
            <p:ph type="title"/>
          </p:nvPr>
        </p:nvSpPr>
        <p:spPr/>
        <p:txBody>
          <a:bodyPr/>
          <a:lstStyle/>
          <a:p>
            <a:r>
              <a:rPr lang="en-US" dirty="0"/>
              <a:t>Consistency Models</a:t>
            </a:r>
          </a:p>
        </p:txBody>
      </p:sp>
      <p:sp>
        <p:nvSpPr>
          <p:cNvPr id="3" name="Content Placeholder 2">
            <a:extLst>
              <a:ext uri="{FF2B5EF4-FFF2-40B4-BE49-F238E27FC236}">
                <a16:creationId xmlns:a16="http://schemas.microsoft.com/office/drawing/2014/main" id="{EA43FF5B-65C9-2E44-8915-D9A5158A6BE9}"/>
              </a:ext>
            </a:extLst>
          </p:cNvPr>
          <p:cNvSpPr>
            <a:spLocks noGrp="1"/>
          </p:cNvSpPr>
          <p:nvPr>
            <p:ph idx="1"/>
          </p:nvPr>
        </p:nvSpPr>
        <p:spPr/>
        <p:txBody>
          <a:bodyPr/>
          <a:lstStyle/>
          <a:p>
            <a:r>
              <a:rPr lang="en-US" dirty="0"/>
              <a:t>Memory system promises to behave according to certain rules, which constitute the system’s “consistency model” </a:t>
            </a:r>
          </a:p>
          <a:p>
            <a:pPr lvl="1"/>
            <a:r>
              <a:rPr lang="en-US" dirty="0"/>
              <a:t>We write programs assuming those rules </a:t>
            </a:r>
          </a:p>
          <a:p>
            <a:endParaRPr lang="en-US" dirty="0"/>
          </a:p>
          <a:p>
            <a:r>
              <a:rPr lang="en-US" dirty="0"/>
              <a:t>The rules are a “contract” between memory system and programmer</a:t>
            </a:r>
          </a:p>
          <a:p>
            <a:endParaRPr lang="en-US" dirty="0"/>
          </a:p>
          <a:p>
            <a:endParaRPr lang="en-US" dirty="0"/>
          </a:p>
        </p:txBody>
      </p:sp>
    </p:spTree>
    <p:extLst>
      <p:ext uri="{BB962C8B-B14F-4D97-AF65-F5344CB8AC3E}">
        <p14:creationId xmlns:p14="http://schemas.microsoft.com/office/powerpoint/2010/main" val="126904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2741-6C66-B440-967F-0A9A2A44213D}"/>
              </a:ext>
            </a:extLst>
          </p:cNvPr>
          <p:cNvSpPr>
            <a:spLocks noGrp="1"/>
          </p:cNvSpPr>
          <p:nvPr>
            <p:ph type="title"/>
          </p:nvPr>
        </p:nvSpPr>
        <p:spPr/>
        <p:txBody>
          <a:bodyPr/>
          <a:lstStyle/>
          <a:p>
            <a:r>
              <a:rPr lang="en-US"/>
              <a:t>HW1-Q1</a:t>
            </a:r>
            <a:endParaRPr lang="en-US" dirty="0"/>
          </a:p>
        </p:txBody>
      </p:sp>
      <p:sp>
        <p:nvSpPr>
          <p:cNvPr id="3" name="Content Placeholder 2">
            <a:extLst>
              <a:ext uri="{FF2B5EF4-FFF2-40B4-BE49-F238E27FC236}">
                <a16:creationId xmlns:a16="http://schemas.microsoft.com/office/drawing/2014/main" id="{81C980DE-D343-7C4F-BBB3-02650DCCBD48}"/>
              </a:ext>
            </a:extLst>
          </p:cNvPr>
          <p:cNvSpPr>
            <a:spLocks noGrp="1"/>
          </p:cNvSpPr>
          <p:nvPr>
            <p:ph idx="1"/>
          </p:nvPr>
        </p:nvSpPr>
        <p:spPr/>
        <p:txBody>
          <a:bodyPr/>
          <a:lstStyle/>
          <a:p>
            <a:r>
              <a:rPr lang="en-US" dirty="0"/>
              <a:t>De-coupling</a:t>
            </a:r>
          </a:p>
          <a:p>
            <a:pPr lvl="1"/>
            <a:r>
              <a:rPr lang="en-US"/>
              <a:t>Separate the functions of the systems into different nodes so </a:t>
            </a:r>
            <a:r>
              <a:rPr lang="en-US" altLang="zh-CN"/>
              <a:t>different</a:t>
            </a:r>
            <a:r>
              <a:rPr lang="en-US"/>
              <a:t> group</a:t>
            </a:r>
            <a:r>
              <a:rPr lang="en-US" altLang="zh-CN"/>
              <a:t>s</a:t>
            </a:r>
            <a:r>
              <a:rPr lang="en-US"/>
              <a:t> of nodes are in charge of independent tasks</a:t>
            </a:r>
          </a:p>
          <a:p>
            <a:r>
              <a:rPr lang="en-US"/>
              <a:t>Benefits</a:t>
            </a:r>
            <a:endParaRPr lang="en-US" dirty="0"/>
          </a:p>
          <a:p>
            <a:pPr lvl="1"/>
            <a:r>
              <a:rPr lang="en-US" dirty="0"/>
              <a:t>Flexibility of design (each group can have its own needs and design accordingly)</a:t>
            </a:r>
          </a:p>
          <a:p>
            <a:pPr lvl="1"/>
            <a:r>
              <a:rPr lang="en-US" dirty="0"/>
              <a:t>Better system performance</a:t>
            </a:r>
          </a:p>
          <a:p>
            <a:pPr lvl="1"/>
            <a:r>
              <a:rPr lang="en-US" dirty="0"/>
              <a:t>Better scalability (different groups can be extended in different ways)</a:t>
            </a:r>
          </a:p>
          <a:p>
            <a:pPr lvl="1"/>
            <a:endParaRPr lang="en-US" dirty="0"/>
          </a:p>
        </p:txBody>
      </p:sp>
    </p:spTree>
    <p:extLst>
      <p:ext uri="{BB962C8B-B14F-4D97-AF65-F5344CB8AC3E}">
        <p14:creationId xmlns:p14="http://schemas.microsoft.com/office/powerpoint/2010/main" val="611436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B5B2-24E0-3043-89FE-30FE66DBEEEA}"/>
              </a:ext>
            </a:extLst>
          </p:cNvPr>
          <p:cNvSpPr>
            <a:spLocks noGrp="1"/>
          </p:cNvSpPr>
          <p:nvPr>
            <p:ph type="title"/>
          </p:nvPr>
        </p:nvSpPr>
        <p:spPr/>
        <p:txBody>
          <a:bodyPr/>
          <a:lstStyle/>
          <a:p>
            <a:r>
              <a:rPr lang="en-US" dirty="0"/>
              <a:t>Consistency Models</a:t>
            </a:r>
          </a:p>
        </p:txBody>
      </p:sp>
      <p:sp>
        <p:nvSpPr>
          <p:cNvPr id="3" name="Content Placeholder 2">
            <a:extLst>
              <a:ext uri="{FF2B5EF4-FFF2-40B4-BE49-F238E27FC236}">
                <a16:creationId xmlns:a16="http://schemas.microsoft.com/office/drawing/2014/main" id="{A4B31AA1-6A0B-6246-94AF-95063C60E11B}"/>
              </a:ext>
            </a:extLst>
          </p:cNvPr>
          <p:cNvSpPr>
            <a:spLocks noGrp="1"/>
          </p:cNvSpPr>
          <p:nvPr>
            <p:ph idx="1"/>
          </p:nvPr>
        </p:nvSpPr>
        <p:spPr/>
        <p:txBody>
          <a:bodyPr/>
          <a:lstStyle/>
          <a:p>
            <a:r>
              <a:rPr lang="en-US" dirty="0"/>
              <a:t>Discussion</a:t>
            </a:r>
          </a:p>
          <a:p>
            <a:pPr lvl="1"/>
            <a:r>
              <a:rPr lang="en-US" dirty="0"/>
              <a:t>What’s the consistency model for a webpage, e.g., shopping, shared doc? </a:t>
            </a:r>
          </a:p>
          <a:p>
            <a:endParaRPr lang="en-US" dirty="0"/>
          </a:p>
          <a:p>
            <a:r>
              <a:rPr lang="en-US" dirty="0"/>
              <a:t>Consistency is hard in (distributed) systems: </a:t>
            </a:r>
          </a:p>
          <a:p>
            <a:pPr lvl="1"/>
            <a:r>
              <a:rPr lang="en-US" dirty="0"/>
              <a:t>Data replication (caching)</a:t>
            </a:r>
          </a:p>
          <a:p>
            <a:pPr lvl="1"/>
            <a:r>
              <a:rPr lang="en-US" dirty="0"/>
              <a:t>Concurrency</a:t>
            </a:r>
          </a:p>
          <a:p>
            <a:pPr lvl="1"/>
            <a:r>
              <a:rPr lang="en-US" dirty="0"/>
              <a:t>Failures</a:t>
            </a:r>
          </a:p>
          <a:p>
            <a:pPr lvl="1"/>
            <a:endParaRPr lang="en-US" dirty="0"/>
          </a:p>
          <a:p>
            <a:pPr lvl="1"/>
            <a:endParaRPr lang="en-US" dirty="0"/>
          </a:p>
        </p:txBody>
      </p:sp>
    </p:spTree>
    <p:extLst>
      <p:ext uri="{BB962C8B-B14F-4D97-AF65-F5344CB8AC3E}">
        <p14:creationId xmlns:p14="http://schemas.microsoft.com/office/powerpoint/2010/main" val="3606461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949A-0675-F644-B345-F8CD926D1870}"/>
              </a:ext>
            </a:extLst>
          </p:cNvPr>
          <p:cNvSpPr>
            <a:spLocks noGrp="1"/>
          </p:cNvSpPr>
          <p:nvPr>
            <p:ph type="title"/>
          </p:nvPr>
        </p:nvSpPr>
        <p:spPr/>
        <p:txBody>
          <a:bodyPr/>
          <a:lstStyle/>
          <a:p>
            <a:r>
              <a:rPr lang="en-US" dirty="0"/>
              <a:t>Model 1: Strict Consistency</a:t>
            </a:r>
          </a:p>
        </p:txBody>
      </p:sp>
      <p:sp>
        <p:nvSpPr>
          <p:cNvPr id="3" name="Content Placeholder 2">
            <a:extLst>
              <a:ext uri="{FF2B5EF4-FFF2-40B4-BE49-F238E27FC236}">
                <a16:creationId xmlns:a16="http://schemas.microsoft.com/office/drawing/2014/main" id="{761D9048-948F-0B47-87BB-A3E72873C67E}"/>
              </a:ext>
            </a:extLst>
          </p:cNvPr>
          <p:cNvSpPr>
            <a:spLocks noGrp="1"/>
          </p:cNvSpPr>
          <p:nvPr>
            <p:ph idx="1"/>
          </p:nvPr>
        </p:nvSpPr>
        <p:spPr/>
        <p:txBody>
          <a:bodyPr/>
          <a:lstStyle/>
          <a:p>
            <a:r>
              <a:rPr lang="en-US" dirty="0"/>
              <a:t>Each operation is stamped with a global wall-clock time </a:t>
            </a:r>
          </a:p>
          <a:p>
            <a:r>
              <a:rPr lang="en-US" dirty="0"/>
              <a:t>Rules:</a:t>
            </a:r>
          </a:p>
          <a:p>
            <a:pPr lvl="1"/>
            <a:r>
              <a:rPr lang="en-US" dirty="0"/>
              <a:t>Rule 1: Each read gets the latest written value </a:t>
            </a:r>
          </a:p>
          <a:p>
            <a:pPr lvl="1"/>
            <a:r>
              <a:rPr lang="en-US" dirty="0"/>
              <a:t>Rule 2: All operations at one CPU are executed in order of their timestamps </a:t>
            </a:r>
          </a:p>
          <a:p>
            <a:endParaRPr lang="en-US" dirty="0"/>
          </a:p>
        </p:txBody>
      </p:sp>
      <p:pic>
        <p:nvPicPr>
          <p:cNvPr id="5" name="Picture 4">
            <a:extLst>
              <a:ext uri="{FF2B5EF4-FFF2-40B4-BE49-F238E27FC236}">
                <a16:creationId xmlns:a16="http://schemas.microsoft.com/office/drawing/2014/main" id="{C8E37E21-93F5-4548-AF53-840BBD24BB7F}"/>
              </a:ext>
            </a:extLst>
          </p:cNvPr>
          <p:cNvPicPr>
            <a:picLocks noChangeAspect="1"/>
          </p:cNvPicPr>
          <p:nvPr/>
        </p:nvPicPr>
        <p:blipFill>
          <a:blip r:embed="rId2"/>
          <a:stretch>
            <a:fillRect/>
          </a:stretch>
        </p:blipFill>
        <p:spPr>
          <a:xfrm>
            <a:off x="2704011" y="4001294"/>
            <a:ext cx="6783977" cy="2542292"/>
          </a:xfrm>
          <a:prstGeom prst="rect">
            <a:avLst/>
          </a:prstGeom>
        </p:spPr>
      </p:pic>
    </p:spTree>
    <p:extLst>
      <p:ext uri="{BB962C8B-B14F-4D97-AF65-F5344CB8AC3E}">
        <p14:creationId xmlns:p14="http://schemas.microsoft.com/office/powerpoint/2010/main" val="3099808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FFE65-EF67-3944-BFAC-EB4A18CED40A}"/>
              </a:ext>
            </a:extLst>
          </p:cNvPr>
          <p:cNvSpPr>
            <a:spLocks noGrp="1"/>
          </p:cNvSpPr>
          <p:nvPr>
            <p:ph type="title"/>
          </p:nvPr>
        </p:nvSpPr>
        <p:spPr/>
        <p:txBody>
          <a:bodyPr/>
          <a:lstStyle/>
          <a:p>
            <a:r>
              <a:rPr lang="en-US" dirty="0"/>
              <a:t>Model 1: Strict Consistency</a:t>
            </a:r>
          </a:p>
        </p:txBody>
      </p:sp>
      <p:sp>
        <p:nvSpPr>
          <p:cNvPr id="3" name="Content Placeholder 2">
            <a:extLst>
              <a:ext uri="{FF2B5EF4-FFF2-40B4-BE49-F238E27FC236}">
                <a16:creationId xmlns:a16="http://schemas.microsoft.com/office/drawing/2014/main" id="{B0D7C332-E073-0F47-948C-D724F253FB95}"/>
              </a:ext>
            </a:extLst>
          </p:cNvPr>
          <p:cNvSpPr>
            <a:spLocks noGrp="1"/>
          </p:cNvSpPr>
          <p:nvPr>
            <p:ph idx="1"/>
          </p:nvPr>
        </p:nvSpPr>
        <p:spPr/>
        <p:txBody>
          <a:bodyPr/>
          <a:lstStyle/>
          <a:p>
            <a:r>
              <a:rPr lang="en-US" dirty="0"/>
              <a:t>Suppose we already implement the rules</a:t>
            </a:r>
          </a:p>
          <a:p>
            <a:pPr lvl="1"/>
            <a:r>
              <a:rPr lang="en-US" dirty="0"/>
              <a:t>Rule 1: Each read gets the latest written value </a:t>
            </a:r>
          </a:p>
          <a:p>
            <a:pPr lvl="1"/>
            <a:r>
              <a:rPr lang="en-US" dirty="0"/>
              <a:t>Rule 2: All operations at one CPU are executed in order of their timestamps </a:t>
            </a:r>
          </a:p>
          <a:p>
            <a:r>
              <a:rPr lang="en-US" dirty="0"/>
              <a:t>Problem 1: Can M1 ever see v0 unset but done0=1? </a:t>
            </a:r>
          </a:p>
          <a:p>
            <a:r>
              <a:rPr lang="en-US" dirty="0"/>
              <a:t>Problem 2: Can M1 and M2 disagree on order of M0 and M1 writes?</a:t>
            </a:r>
          </a:p>
          <a:p>
            <a:endParaRPr lang="en-US" dirty="0"/>
          </a:p>
          <a:p>
            <a:r>
              <a:rPr lang="en-US" dirty="0"/>
              <a:t>So it essentially has the same semantics as a uniprocessor</a:t>
            </a:r>
          </a:p>
          <a:p>
            <a:endParaRPr lang="en-US" dirty="0"/>
          </a:p>
        </p:txBody>
      </p:sp>
    </p:spTree>
    <p:extLst>
      <p:ext uri="{BB962C8B-B14F-4D97-AF65-F5344CB8AC3E}">
        <p14:creationId xmlns:p14="http://schemas.microsoft.com/office/powerpoint/2010/main" val="406532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9646E-5E9C-214E-87BF-A0D77FCA9A9B}"/>
              </a:ext>
            </a:extLst>
          </p:cNvPr>
          <p:cNvSpPr>
            <a:spLocks noGrp="1"/>
          </p:cNvSpPr>
          <p:nvPr>
            <p:ph type="title"/>
          </p:nvPr>
        </p:nvSpPr>
        <p:spPr/>
        <p:txBody>
          <a:bodyPr/>
          <a:lstStyle/>
          <a:p>
            <a:r>
              <a:rPr lang="en-US" dirty="0"/>
              <a:t>Model 1: Strict Consistency</a:t>
            </a:r>
          </a:p>
        </p:txBody>
      </p:sp>
      <p:sp>
        <p:nvSpPr>
          <p:cNvPr id="3" name="Content Placeholder 2">
            <a:extLst>
              <a:ext uri="{FF2B5EF4-FFF2-40B4-BE49-F238E27FC236}">
                <a16:creationId xmlns:a16="http://schemas.microsoft.com/office/drawing/2014/main" id="{8C9C0DCF-1F91-BB48-9BF2-499CFD3CA170}"/>
              </a:ext>
            </a:extLst>
          </p:cNvPr>
          <p:cNvSpPr>
            <a:spLocks noGrp="1"/>
          </p:cNvSpPr>
          <p:nvPr>
            <p:ph idx="1"/>
          </p:nvPr>
        </p:nvSpPr>
        <p:spPr/>
        <p:txBody>
          <a:bodyPr/>
          <a:lstStyle/>
          <a:p>
            <a:r>
              <a:rPr lang="en-US" dirty="0"/>
              <a:t>We are just like reading and writing on a single processor</a:t>
            </a:r>
          </a:p>
          <a:p>
            <a:r>
              <a:rPr lang="en-US" dirty="0"/>
              <a:t>Any execution is the same as if all read/write ops were executed in order of wall-clock time at which they were issued</a:t>
            </a:r>
          </a:p>
        </p:txBody>
      </p:sp>
      <p:pic>
        <p:nvPicPr>
          <p:cNvPr id="5" name="Picture 4">
            <a:extLst>
              <a:ext uri="{FF2B5EF4-FFF2-40B4-BE49-F238E27FC236}">
                <a16:creationId xmlns:a16="http://schemas.microsoft.com/office/drawing/2014/main" id="{958302A5-9906-D14E-B07B-4B824C1BF148}"/>
              </a:ext>
            </a:extLst>
          </p:cNvPr>
          <p:cNvPicPr>
            <a:picLocks noChangeAspect="1"/>
          </p:cNvPicPr>
          <p:nvPr/>
        </p:nvPicPr>
        <p:blipFill>
          <a:blip r:embed="rId2"/>
          <a:stretch>
            <a:fillRect/>
          </a:stretch>
        </p:blipFill>
        <p:spPr>
          <a:xfrm>
            <a:off x="3702956" y="3297170"/>
            <a:ext cx="4855019" cy="2763996"/>
          </a:xfrm>
          <a:prstGeom prst="rect">
            <a:avLst/>
          </a:prstGeom>
        </p:spPr>
      </p:pic>
    </p:spTree>
    <p:extLst>
      <p:ext uri="{BB962C8B-B14F-4D97-AF65-F5344CB8AC3E}">
        <p14:creationId xmlns:p14="http://schemas.microsoft.com/office/powerpoint/2010/main" val="1429969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9646E-5E9C-214E-87BF-A0D77FCA9A9B}"/>
              </a:ext>
            </a:extLst>
          </p:cNvPr>
          <p:cNvSpPr>
            <a:spLocks noGrp="1"/>
          </p:cNvSpPr>
          <p:nvPr>
            <p:ph type="title"/>
          </p:nvPr>
        </p:nvSpPr>
        <p:spPr/>
        <p:txBody>
          <a:bodyPr/>
          <a:lstStyle/>
          <a:p>
            <a:r>
              <a:rPr lang="en-US" dirty="0"/>
              <a:t>Model 1: Strict Consistency</a:t>
            </a:r>
          </a:p>
        </p:txBody>
      </p:sp>
      <p:sp>
        <p:nvSpPr>
          <p:cNvPr id="3" name="Content Placeholder 2">
            <a:extLst>
              <a:ext uri="{FF2B5EF4-FFF2-40B4-BE49-F238E27FC236}">
                <a16:creationId xmlns:a16="http://schemas.microsoft.com/office/drawing/2014/main" id="{8C9C0DCF-1F91-BB48-9BF2-499CFD3CA170}"/>
              </a:ext>
            </a:extLst>
          </p:cNvPr>
          <p:cNvSpPr>
            <a:spLocks noGrp="1"/>
          </p:cNvSpPr>
          <p:nvPr>
            <p:ph idx="1"/>
          </p:nvPr>
        </p:nvSpPr>
        <p:spPr/>
        <p:txBody>
          <a:bodyPr/>
          <a:lstStyle/>
          <a:p>
            <a:r>
              <a:rPr lang="en-US" dirty="0"/>
              <a:t>We are just like reading and writing on a single processor</a:t>
            </a:r>
          </a:p>
          <a:p>
            <a:r>
              <a:rPr lang="en-US" dirty="0"/>
              <a:t>Any execution is the same as if all read/write ops were executed in order of wall-clock time at which they were issued</a:t>
            </a:r>
          </a:p>
        </p:txBody>
      </p:sp>
      <p:pic>
        <p:nvPicPr>
          <p:cNvPr id="4" name="Picture 3">
            <a:extLst>
              <a:ext uri="{FF2B5EF4-FFF2-40B4-BE49-F238E27FC236}">
                <a16:creationId xmlns:a16="http://schemas.microsoft.com/office/drawing/2014/main" id="{B6267D10-D7AE-1644-A7B7-2F9C3ED16BAB}"/>
              </a:ext>
            </a:extLst>
          </p:cNvPr>
          <p:cNvPicPr>
            <a:picLocks noChangeAspect="1"/>
          </p:cNvPicPr>
          <p:nvPr/>
        </p:nvPicPr>
        <p:blipFill>
          <a:blip r:embed="rId2"/>
          <a:stretch>
            <a:fillRect/>
          </a:stretch>
        </p:blipFill>
        <p:spPr>
          <a:xfrm>
            <a:off x="3594462" y="3328678"/>
            <a:ext cx="5003075" cy="2848285"/>
          </a:xfrm>
          <a:prstGeom prst="rect">
            <a:avLst/>
          </a:prstGeom>
        </p:spPr>
      </p:pic>
    </p:spTree>
    <p:extLst>
      <p:ext uri="{BB962C8B-B14F-4D97-AF65-F5344CB8AC3E}">
        <p14:creationId xmlns:p14="http://schemas.microsoft.com/office/powerpoint/2010/main" val="3004436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2FF0-FB79-AD46-A489-83DEE940C56A}"/>
              </a:ext>
            </a:extLst>
          </p:cNvPr>
          <p:cNvSpPr>
            <a:spLocks noGrp="1"/>
          </p:cNvSpPr>
          <p:nvPr>
            <p:ph type="title"/>
          </p:nvPr>
        </p:nvSpPr>
        <p:spPr/>
        <p:txBody>
          <a:bodyPr/>
          <a:lstStyle/>
          <a:p>
            <a:r>
              <a:rPr lang="en-US" dirty="0"/>
              <a:t>How to implement Strict Consistency?</a:t>
            </a:r>
          </a:p>
        </p:txBody>
      </p:sp>
      <p:sp>
        <p:nvSpPr>
          <p:cNvPr id="3" name="Content Placeholder 2">
            <a:extLst>
              <a:ext uri="{FF2B5EF4-FFF2-40B4-BE49-F238E27FC236}">
                <a16:creationId xmlns:a16="http://schemas.microsoft.com/office/drawing/2014/main" id="{BF38DFE3-9606-7048-85DD-2A8851FDCCE4}"/>
              </a:ext>
            </a:extLst>
          </p:cNvPr>
          <p:cNvSpPr>
            <a:spLocks noGrp="1"/>
          </p:cNvSpPr>
          <p:nvPr>
            <p:ph idx="1"/>
          </p:nvPr>
        </p:nvSpPr>
        <p:spPr>
          <a:xfrm>
            <a:off x="838200" y="2876763"/>
            <a:ext cx="10515600" cy="3300199"/>
          </a:xfrm>
        </p:spPr>
        <p:txBody>
          <a:bodyPr>
            <a:normAutofit lnSpcReduction="10000"/>
          </a:bodyPr>
          <a:lstStyle/>
          <a:p>
            <a:r>
              <a:rPr lang="en-US" dirty="0"/>
              <a:t>We need to ensure…</a:t>
            </a:r>
          </a:p>
          <a:p>
            <a:pPr lvl="1"/>
            <a:r>
              <a:rPr lang="en-US" dirty="0"/>
              <a:t>Each read must be aware of, and wait for, each write</a:t>
            </a:r>
          </a:p>
          <a:p>
            <a:pPr lvl="2"/>
            <a:r>
              <a:rPr lang="en-US" dirty="0"/>
              <a:t>RD@2 aware of WR@1; WR@4 must know how long to wait</a:t>
            </a:r>
          </a:p>
          <a:p>
            <a:pPr lvl="1"/>
            <a:r>
              <a:rPr lang="en-US" dirty="0"/>
              <a:t>Real-time clocks are strictly synchronized</a:t>
            </a:r>
          </a:p>
          <a:p>
            <a:r>
              <a:rPr lang="en-US" dirty="0"/>
              <a:t>Unfortunately</a:t>
            </a:r>
          </a:p>
          <a:p>
            <a:pPr lvl="1"/>
            <a:r>
              <a:rPr lang="en-US" dirty="0"/>
              <a:t>Time between instructions &lt;&lt; speed-of-light</a:t>
            </a:r>
          </a:p>
          <a:p>
            <a:pPr lvl="1"/>
            <a:r>
              <a:rPr lang="en-US" dirty="0"/>
              <a:t>Real-clock synchronization can be tough (even now)</a:t>
            </a:r>
          </a:p>
          <a:p>
            <a:r>
              <a:rPr lang="en-US" dirty="0"/>
              <a:t>So, strict consistency is tough to implement efficiently</a:t>
            </a:r>
          </a:p>
        </p:txBody>
      </p:sp>
      <p:pic>
        <p:nvPicPr>
          <p:cNvPr id="4" name="Picture 3">
            <a:extLst>
              <a:ext uri="{FF2B5EF4-FFF2-40B4-BE49-F238E27FC236}">
                <a16:creationId xmlns:a16="http://schemas.microsoft.com/office/drawing/2014/main" id="{95E6FA6B-FFDF-074D-9E12-1FEB7F32000A}"/>
              </a:ext>
            </a:extLst>
          </p:cNvPr>
          <p:cNvPicPr>
            <a:picLocks noChangeAspect="1"/>
          </p:cNvPicPr>
          <p:nvPr/>
        </p:nvPicPr>
        <p:blipFill>
          <a:blip r:embed="rId2"/>
          <a:stretch>
            <a:fillRect/>
          </a:stretch>
        </p:blipFill>
        <p:spPr>
          <a:xfrm>
            <a:off x="2272716" y="1254035"/>
            <a:ext cx="6090960" cy="1428024"/>
          </a:xfrm>
          <a:prstGeom prst="rect">
            <a:avLst/>
          </a:prstGeom>
        </p:spPr>
      </p:pic>
    </p:spTree>
    <p:extLst>
      <p:ext uri="{BB962C8B-B14F-4D97-AF65-F5344CB8AC3E}">
        <p14:creationId xmlns:p14="http://schemas.microsoft.com/office/powerpoint/2010/main" val="4130078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58B2-65AF-FA4C-A88A-7B2320FD99A0}"/>
              </a:ext>
            </a:extLst>
          </p:cNvPr>
          <p:cNvSpPr>
            <a:spLocks noGrp="1"/>
          </p:cNvSpPr>
          <p:nvPr>
            <p:ph type="title"/>
          </p:nvPr>
        </p:nvSpPr>
        <p:spPr/>
        <p:txBody>
          <a:bodyPr/>
          <a:lstStyle/>
          <a:p>
            <a:r>
              <a:rPr lang="en-US" dirty="0"/>
              <a:t>Model 2: Sequential Consistency</a:t>
            </a:r>
          </a:p>
        </p:txBody>
      </p:sp>
      <p:sp>
        <p:nvSpPr>
          <p:cNvPr id="3" name="Content Placeholder 2">
            <a:extLst>
              <a:ext uri="{FF2B5EF4-FFF2-40B4-BE49-F238E27FC236}">
                <a16:creationId xmlns:a16="http://schemas.microsoft.com/office/drawing/2014/main" id="{70093DBD-BC23-164B-BDF7-BED2693EA26A}"/>
              </a:ext>
            </a:extLst>
          </p:cNvPr>
          <p:cNvSpPr>
            <a:spLocks noGrp="1"/>
          </p:cNvSpPr>
          <p:nvPr>
            <p:ph idx="1"/>
          </p:nvPr>
        </p:nvSpPr>
        <p:spPr/>
        <p:txBody>
          <a:bodyPr>
            <a:normAutofit/>
          </a:bodyPr>
          <a:lstStyle/>
          <a:p>
            <a:r>
              <a:rPr lang="en-US" dirty="0"/>
              <a:t>Slightly weaker model than strict consistency and linearizability</a:t>
            </a:r>
          </a:p>
          <a:p>
            <a:pPr lvl="1"/>
            <a:r>
              <a:rPr lang="en-US" dirty="0"/>
              <a:t>Doesn’t assume real time</a:t>
            </a:r>
          </a:p>
          <a:p>
            <a:pPr lvl="1"/>
            <a:endParaRPr lang="en-US" dirty="0"/>
          </a:p>
          <a:p>
            <a:r>
              <a:rPr lang="en-US" dirty="0"/>
              <a:t>Total order</a:t>
            </a:r>
          </a:p>
          <a:p>
            <a:pPr lvl="1"/>
            <a:r>
              <a:rPr lang="en-US" dirty="0"/>
              <a:t>All the machines maintain the same order of operations</a:t>
            </a:r>
          </a:p>
        </p:txBody>
      </p:sp>
    </p:spTree>
    <p:extLst>
      <p:ext uri="{BB962C8B-B14F-4D97-AF65-F5344CB8AC3E}">
        <p14:creationId xmlns:p14="http://schemas.microsoft.com/office/powerpoint/2010/main" val="1848992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58B2-65AF-FA4C-A88A-7B2320FD99A0}"/>
              </a:ext>
            </a:extLst>
          </p:cNvPr>
          <p:cNvSpPr>
            <a:spLocks noGrp="1"/>
          </p:cNvSpPr>
          <p:nvPr>
            <p:ph type="title"/>
          </p:nvPr>
        </p:nvSpPr>
        <p:spPr/>
        <p:txBody>
          <a:bodyPr/>
          <a:lstStyle/>
          <a:p>
            <a:r>
              <a:rPr lang="en-US" dirty="0"/>
              <a:t>Model 2: Sequential Consistency</a:t>
            </a:r>
          </a:p>
        </p:txBody>
      </p:sp>
      <p:sp>
        <p:nvSpPr>
          <p:cNvPr id="3" name="Content Placeholder 2">
            <a:extLst>
              <a:ext uri="{FF2B5EF4-FFF2-40B4-BE49-F238E27FC236}">
                <a16:creationId xmlns:a16="http://schemas.microsoft.com/office/drawing/2014/main" id="{70093DBD-BC23-164B-BDF7-BED2693EA26A}"/>
              </a:ext>
            </a:extLst>
          </p:cNvPr>
          <p:cNvSpPr>
            <a:spLocks noGrp="1"/>
          </p:cNvSpPr>
          <p:nvPr>
            <p:ph idx="1"/>
          </p:nvPr>
        </p:nvSpPr>
        <p:spPr/>
        <p:txBody>
          <a:bodyPr>
            <a:normAutofit/>
          </a:bodyPr>
          <a:lstStyle/>
          <a:p>
            <a:endParaRPr lang="en-US" dirty="0"/>
          </a:p>
          <a:p>
            <a:r>
              <a:rPr lang="en-US" dirty="0"/>
              <a:t>Rules: There exists a total ordering of ops</a:t>
            </a:r>
          </a:p>
          <a:p>
            <a:pPr lvl="1"/>
            <a:r>
              <a:rPr lang="en-US" dirty="0"/>
              <a:t>Rule 1: Each machine’s own ops appear in order</a:t>
            </a:r>
          </a:p>
          <a:p>
            <a:pPr lvl="1"/>
            <a:r>
              <a:rPr lang="en-US" dirty="0"/>
              <a:t>Rule 2: All machines see results according to total order (i.e., reads see most recent writes)</a:t>
            </a:r>
          </a:p>
          <a:p>
            <a:r>
              <a:rPr lang="en-US" dirty="0"/>
              <a:t>We say that any runtime ordering of operations (also called a history) can be “explained” by a sequential ordering of operations that follows the rules</a:t>
            </a:r>
          </a:p>
        </p:txBody>
      </p:sp>
    </p:spTree>
    <p:extLst>
      <p:ext uri="{BB962C8B-B14F-4D97-AF65-F5344CB8AC3E}">
        <p14:creationId xmlns:p14="http://schemas.microsoft.com/office/powerpoint/2010/main" val="4105901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06C7-A7CA-D345-93CA-1D12C3C7C8EE}"/>
              </a:ext>
            </a:extLst>
          </p:cNvPr>
          <p:cNvSpPr>
            <a:spLocks noGrp="1"/>
          </p:cNvSpPr>
          <p:nvPr>
            <p:ph type="title"/>
          </p:nvPr>
        </p:nvSpPr>
        <p:spPr/>
        <p:txBody>
          <a:bodyPr/>
          <a:lstStyle/>
          <a:p>
            <a:r>
              <a:rPr lang="en-US" dirty="0"/>
              <a:t>Does sequential order avoid problems?</a:t>
            </a:r>
          </a:p>
        </p:txBody>
      </p:sp>
      <p:sp>
        <p:nvSpPr>
          <p:cNvPr id="3" name="Content Placeholder 2">
            <a:extLst>
              <a:ext uri="{FF2B5EF4-FFF2-40B4-BE49-F238E27FC236}">
                <a16:creationId xmlns:a16="http://schemas.microsoft.com/office/drawing/2014/main" id="{C687F6FB-7045-D540-81FB-508643A13871}"/>
              </a:ext>
            </a:extLst>
          </p:cNvPr>
          <p:cNvSpPr>
            <a:spLocks noGrp="1"/>
          </p:cNvSpPr>
          <p:nvPr>
            <p:ph idx="1"/>
          </p:nvPr>
        </p:nvSpPr>
        <p:spPr/>
        <p:txBody>
          <a:bodyPr>
            <a:normAutofit fontScale="92500" lnSpcReduction="20000"/>
          </a:bodyPr>
          <a:lstStyle/>
          <a:p>
            <a:r>
              <a:rPr lang="en-US" dirty="0"/>
              <a:t>There exists a total ordering of ops</a:t>
            </a:r>
          </a:p>
          <a:p>
            <a:pPr lvl="1"/>
            <a:r>
              <a:rPr lang="en-US" dirty="0"/>
              <a:t>Rule 1: Each machine’s own ops appear in order</a:t>
            </a:r>
          </a:p>
          <a:p>
            <a:pPr lvl="1"/>
            <a:r>
              <a:rPr lang="en-US" dirty="0"/>
              <a:t>Rule 2: All machines see results according to total order (i.e., reads see most recent writes)</a:t>
            </a:r>
          </a:p>
          <a:p>
            <a:r>
              <a:rPr lang="en-US" dirty="0"/>
              <a:t>Problem 1: Can M1 ever see v0 unset but done0=1? </a:t>
            </a:r>
          </a:p>
          <a:p>
            <a:pPr lvl="1"/>
            <a:r>
              <a:rPr lang="en-US" dirty="0"/>
              <a:t>M0's execution order was v0=... done0=... </a:t>
            </a:r>
          </a:p>
          <a:p>
            <a:pPr lvl="1"/>
            <a:r>
              <a:rPr lang="en-US" dirty="0"/>
              <a:t>M1 saw done0=... v0=... </a:t>
            </a:r>
          </a:p>
          <a:p>
            <a:pPr lvl="1"/>
            <a:r>
              <a:rPr lang="en-US" dirty="0"/>
              <a:t>Each machine's operations must appear in execution order so cannot happen w/ sequential consistency </a:t>
            </a:r>
          </a:p>
          <a:p>
            <a:r>
              <a:rPr lang="en-US" dirty="0"/>
              <a:t>Problem 2: Can M1 and M2 disagree on ops’ order? </a:t>
            </a:r>
          </a:p>
          <a:p>
            <a:pPr lvl="1"/>
            <a:r>
              <a:rPr lang="en-US" dirty="0"/>
              <a:t>M1 saw v0=... done0=... done1=...</a:t>
            </a:r>
          </a:p>
          <a:p>
            <a:pPr lvl="1"/>
            <a:r>
              <a:rPr lang="en-US" dirty="0"/>
              <a:t>M2 saw done1=... v0=...</a:t>
            </a:r>
          </a:p>
          <a:p>
            <a:pPr lvl="1"/>
            <a:r>
              <a:rPr lang="en-US" dirty="0"/>
              <a:t>This cannot occur given a single total ordering </a:t>
            </a:r>
            <a:br>
              <a:rPr lang="en-US" dirty="0"/>
            </a:br>
            <a:endParaRPr lang="en-US" dirty="0"/>
          </a:p>
          <a:p>
            <a:endParaRPr lang="en-US" dirty="0"/>
          </a:p>
          <a:p>
            <a:endParaRPr lang="en-US" dirty="0"/>
          </a:p>
        </p:txBody>
      </p:sp>
    </p:spTree>
    <p:extLst>
      <p:ext uri="{BB962C8B-B14F-4D97-AF65-F5344CB8AC3E}">
        <p14:creationId xmlns:p14="http://schemas.microsoft.com/office/powerpoint/2010/main" val="73323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DA47-645C-174B-97DF-7543ED32F4AF}"/>
              </a:ext>
            </a:extLst>
          </p:cNvPr>
          <p:cNvSpPr>
            <a:spLocks noGrp="1"/>
          </p:cNvSpPr>
          <p:nvPr>
            <p:ph type="title"/>
          </p:nvPr>
        </p:nvSpPr>
        <p:spPr/>
        <p:txBody>
          <a:bodyPr/>
          <a:lstStyle/>
          <a:p>
            <a:r>
              <a:rPr lang="en-US" dirty="0"/>
              <a:t>Sequential Consistency Requirements</a:t>
            </a:r>
          </a:p>
        </p:txBody>
      </p:sp>
      <p:sp>
        <p:nvSpPr>
          <p:cNvPr id="3" name="Content Placeholder 2">
            <a:extLst>
              <a:ext uri="{FF2B5EF4-FFF2-40B4-BE49-F238E27FC236}">
                <a16:creationId xmlns:a16="http://schemas.microsoft.com/office/drawing/2014/main" id="{915D8AFD-7BF3-0440-A88A-DEA23A4BA407}"/>
              </a:ext>
            </a:extLst>
          </p:cNvPr>
          <p:cNvSpPr>
            <a:spLocks noGrp="1"/>
          </p:cNvSpPr>
          <p:nvPr>
            <p:ph idx="1"/>
          </p:nvPr>
        </p:nvSpPr>
        <p:spPr/>
        <p:txBody>
          <a:bodyPr/>
          <a:lstStyle/>
          <a:p>
            <a:r>
              <a:rPr lang="en-US" dirty="0"/>
              <a:t>Each processor issues requests in the order specified by the program </a:t>
            </a:r>
          </a:p>
          <a:p>
            <a:pPr lvl="1"/>
            <a:r>
              <a:rPr lang="en-US" dirty="0"/>
              <a:t>Do not issue a new one unless last one has finished</a:t>
            </a:r>
          </a:p>
          <a:p>
            <a:r>
              <a:rPr lang="en-US" dirty="0"/>
              <a:t>Requests to an individual memory location (storage object) are served from a single FIFO queue. </a:t>
            </a:r>
          </a:p>
          <a:p>
            <a:pPr lvl="1"/>
            <a:r>
              <a:rPr lang="en-US" dirty="0"/>
              <a:t>Writes occur in a single order</a:t>
            </a:r>
          </a:p>
          <a:p>
            <a:pPr lvl="1"/>
            <a:r>
              <a:rPr lang="en-US" dirty="0"/>
              <a:t>Once a read observes the effect of a write, it’s ordered behind that write</a:t>
            </a:r>
          </a:p>
        </p:txBody>
      </p:sp>
    </p:spTree>
    <p:extLst>
      <p:ext uri="{BB962C8B-B14F-4D97-AF65-F5344CB8AC3E}">
        <p14:creationId xmlns:p14="http://schemas.microsoft.com/office/powerpoint/2010/main" val="133807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HW1</a:t>
            </a:r>
          </a:p>
        </p:txBody>
      </p:sp>
      <p:sp>
        <p:nvSpPr>
          <p:cNvPr id="3" name="Content Placeholder 2"/>
          <p:cNvSpPr>
            <a:spLocks noGrp="1"/>
          </p:cNvSpPr>
          <p:nvPr>
            <p:ph idx="1"/>
          </p:nvPr>
        </p:nvSpPr>
        <p:spPr/>
        <p:txBody>
          <a:bodyPr/>
          <a:lstStyle/>
          <a:p>
            <a:r>
              <a:rPr lang="en-US" dirty="0"/>
              <a:t>What’s the main difference between distributed computing and single-server computing?</a:t>
            </a:r>
          </a:p>
          <a:p>
            <a:endParaRPr lang="en-US" dirty="0"/>
          </a:p>
          <a:p>
            <a:r>
              <a:rPr lang="en-US" dirty="0"/>
              <a:t>Client inputs: any format, any length</a:t>
            </a:r>
          </a:p>
          <a:p>
            <a:r>
              <a:rPr lang="en-US" dirty="0"/>
              <a:t>Send through the network (What format?)</a:t>
            </a:r>
          </a:p>
          <a:p>
            <a:r>
              <a:rPr lang="en-US" dirty="0"/>
              <a:t>Server needs to understand the network packet and extract the client inputs</a:t>
            </a:r>
          </a:p>
        </p:txBody>
      </p:sp>
    </p:spTree>
    <p:extLst>
      <p:ext uri="{BB962C8B-B14F-4D97-AF65-F5344CB8AC3E}">
        <p14:creationId xmlns:p14="http://schemas.microsoft.com/office/powerpoint/2010/main" val="1252159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14DF-BDA1-F249-912D-9AEA24EA9BFD}"/>
              </a:ext>
            </a:extLst>
          </p:cNvPr>
          <p:cNvSpPr>
            <a:spLocks noGrp="1"/>
          </p:cNvSpPr>
          <p:nvPr>
            <p:ph type="title"/>
          </p:nvPr>
        </p:nvSpPr>
        <p:spPr/>
        <p:txBody>
          <a:bodyPr/>
          <a:lstStyle/>
          <a:p>
            <a:r>
              <a:rPr lang="en-US" dirty="0"/>
              <a:t>Model 2: Sequential Consistency</a:t>
            </a:r>
          </a:p>
        </p:txBody>
      </p:sp>
      <p:sp>
        <p:nvSpPr>
          <p:cNvPr id="3" name="Content Placeholder 2">
            <a:extLst>
              <a:ext uri="{FF2B5EF4-FFF2-40B4-BE49-F238E27FC236}">
                <a16:creationId xmlns:a16="http://schemas.microsoft.com/office/drawing/2014/main" id="{81A295BC-50B8-5941-8B1C-ABA02C163DC0}"/>
              </a:ext>
            </a:extLst>
          </p:cNvPr>
          <p:cNvSpPr>
            <a:spLocks noGrp="1"/>
          </p:cNvSpPr>
          <p:nvPr>
            <p:ph idx="1"/>
          </p:nvPr>
        </p:nvSpPr>
        <p:spPr/>
        <p:txBody>
          <a:bodyPr/>
          <a:lstStyle/>
          <a:p>
            <a:r>
              <a:rPr lang="en-US" dirty="0"/>
              <a:t>Any execution is the same as if all read/write ops were executed in some global ordering, and the ops of each client process appear in the order specified by its program</a:t>
            </a:r>
          </a:p>
          <a:p>
            <a:pPr lvl="1"/>
            <a:r>
              <a:rPr lang="en-US" dirty="0"/>
              <a:t>Reads may be stale in terms of real time, but not in logical time</a:t>
            </a:r>
          </a:p>
          <a:p>
            <a:pPr lvl="1"/>
            <a:r>
              <a:rPr lang="en-US" dirty="0"/>
              <a:t>Writes are totally ordered according to logical time across all replicas</a:t>
            </a:r>
          </a:p>
        </p:txBody>
      </p:sp>
      <p:pic>
        <p:nvPicPr>
          <p:cNvPr id="4" name="Picture 3">
            <a:extLst>
              <a:ext uri="{FF2B5EF4-FFF2-40B4-BE49-F238E27FC236}">
                <a16:creationId xmlns:a16="http://schemas.microsoft.com/office/drawing/2014/main" id="{101F89BD-657F-824A-A77E-E6469AB1B964}"/>
              </a:ext>
            </a:extLst>
          </p:cNvPr>
          <p:cNvPicPr>
            <a:picLocks noChangeAspect="1"/>
          </p:cNvPicPr>
          <p:nvPr/>
        </p:nvPicPr>
        <p:blipFill>
          <a:blip r:embed="rId2"/>
          <a:stretch>
            <a:fillRect/>
          </a:stretch>
        </p:blipFill>
        <p:spPr>
          <a:xfrm>
            <a:off x="3344092" y="3904195"/>
            <a:ext cx="4596311" cy="2616712"/>
          </a:xfrm>
          <a:prstGeom prst="rect">
            <a:avLst/>
          </a:prstGeom>
        </p:spPr>
      </p:pic>
    </p:spTree>
    <p:extLst>
      <p:ext uri="{BB962C8B-B14F-4D97-AF65-F5344CB8AC3E}">
        <p14:creationId xmlns:p14="http://schemas.microsoft.com/office/powerpoint/2010/main" val="2998028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14DF-BDA1-F249-912D-9AEA24EA9BFD}"/>
              </a:ext>
            </a:extLst>
          </p:cNvPr>
          <p:cNvSpPr>
            <a:spLocks noGrp="1"/>
          </p:cNvSpPr>
          <p:nvPr>
            <p:ph type="title"/>
          </p:nvPr>
        </p:nvSpPr>
        <p:spPr/>
        <p:txBody>
          <a:bodyPr/>
          <a:lstStyle/>
          <a:p>
            <a:r>
              <a:rPr lang="en-US" dirty="0"/>
              <a:t>Model 2: Sequential Consistency</a:t>
            </a:r>
          </a:p>
        </p:txBody>
      </p:sp>
      <p:sp>
        <p:nvSpPr>
          <p:cNvPr id="3" name="Content Placeholder 2">
            <a:extLst>
              <a:ext uri="{FF2B5EF4-FFF2-40B4-BE49-F238E27FC236}">
                <a16:creationId xmlns:a16="http://schemas.microsoft.com/office/drawing/2014/main" id="{81A295BC-50B8-5941-8B1C-ABA02C163DC0}"/>
              </a:ext>
            </a:extLst>
          </p:cNvPr>
          <p:cNvSpPr>
            <a:spLocks noGrp="1"/>
          </p:cNvSpPr>
          <p:nvPr>
            <p:ph idx="1"/>
          </p:nvPr>
        </p:nvSpPr>
        <p:spPr/>
        <p:txBody>
          <a:bodyPr/>
          <a:lstStyle/>
          <a:p>
            <a:r>
              <a:rPr lang="en-US" dirty="0"/>
              <a:t>Any execution is the same as if all read/write ops were executed in some global ordering, and the ops of each client process appear in the order specified by its program</a:t>
            </a:r>
          </a:p>
          <a:p>
            <a:pPr lvl="1"/>
            <a:r>
              <a:rPr lang="en-US" dirty="0"/>
              <a:t>Reads may be stale in terms of real time, but not in logical time</a:t>
            </a:r>
          </a:p>
          <a:p>
            <a:pPr lvl="1"/>
            <a:r>
              <a:rPr lang="en-US" dirty="0"/>
              <a:t>Writes are totally ordered according to logical time across all replicas</a:t>
            </a:r>
          </a:p>
        </p:txBody>
      </p:sp>
      <p:pic>
        <p:nvPicPr>
          <p:cNvPr id="5" name="Picture 4">
            <a:extLst>
              <a:ext uri="{FF2B5EF4-FFF2-40B4-BE49-F238E27FC236}">
                <a16:creationId xmlns:a16="http://schemas.microsoft.com/office/drawing/2014/main" id="{156B4105-AB26-784E-9408-3419CB120076}"/>
              </a:ext>
            </a:extLst>
          </p:cNvPr>
          <p:cNvPicPr>
            <a:picLocks noChangeAspect="1"/>
          </p:cNvPicPr>
          <p:nvPr/>
        </p:nvPicPr>
        <p:blipFill>
          <a:blip r:embed="rId2"/>
          <a:stretch>
            <a:fillRect/>
          </a:stretch>
        </p:blipFill>
        <p:spPr>
          <a:xfrm>
            <a:off x="979714" y="3969015"/>
            <a:ext cx="4635500" cy="2639022"/>
          </a:xfrm>
          <a:prstGeom prst="rect">
            <a:avLst/>
          </a:prstGeom>
        </p:spPr>
      </p:pic>
      <p:pic>
        <p:nvPicPr>
          <p:cNvPr id="6" name="Picture 5">
            <a:extLst>
              <a:ext uri="{FF2B5EF4-FFF2-40B4-BE49-F238E27FC236}">
                <a16:creationId xmlns:a16="http://schemas.microsoft.com/office/drawing/2014/main" id="{3D692D12-427F-1945-B782-EF94202B22E2}"/>
              </a:ext>
            </a:extLst>
          </p:cNvPr>
          <p:cNvPicPr>
            <a:picLocks noChangeAspect="1"/>
          </p:cNvPicPr>
          <p:nvPr/>
        </p:nvPicPr>
        <p:blipFill>
          <a:blip r:embed="rId3"/>
          <a:stretch>
            <a:fillRect/>
          </a:stretch>
        </p:blipFill>
        <p:spPr>
          <a:xfrm>
            <a:off x="6104708" y="4001293"/>
            <a:ext cx="4578801" cy="2606743"/>
          </a:xfrm>
          <a:prstGeom prst="rect">
            <a:avLst/>
          </a:prstGeom>
        </p:spPr>
      </p:pic>
    </p:spTree>
    <p:extLst>
      <p:ext uri="{BB962C8B-B14F-4D97-AF65-F5344CB8AC3E}">
        <p14:creationId xmlns:p14="http://schemas.microsoft.com/office/powerpoint/2010/main" val="3341677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14DF-BDA1-F249-912D-9AEA24EA9BFD}"/>
              </a:ext>
            </a:extLst>
          </p:cNvPr>
          <p:cNvSpPr>
            <a:spLocks noGrp="1"/>
          </p:cNvSpPr>
          <p:nvPr>
            <p:ph type="title"/>
          </p:nvPr>
        </p:nvSpPr>
        <p:spPr/>
        <p:txBody>
          <a:bodyPr/>
          <a:lstStyle/>
          <a:p>
            <a:r>
              <a:rPr lang="en-US" dirty="0"/>
              <a:t>Model 2: Sequential Consistency</a:t>
            </a:r>
          </a:p>
        </p:txBody>
      </p:sp>
      <p:sp>
        <p:nvSpPr>
          <p:cNvPr id="3" name="Content Placeholder 2">
            <a:extLst>
              <a:ext uri="{FF2B5EF4-FFF2-40B4-BE49-F238E27FC236}">
                <a16:creationId xmlns:a16="http://schemas.microsoft.com/office/drawing/2014/main" id="{81A295BC-50B8-5941-8B1C-ABA02C163DC0}"/>
              </a:ext>
            </a:extLst>
          </p:cNvPr>
          <p:cNvSpPr>
            <a:spLocks noGrp="1"/>
          </p:cNvSpPr>
          <p:nvPr>
            <p:ph idx="1"/>
          </p:nvPr>
        </p:nvSpPr>
        <p:spPr>
          <a:xfrm>
            <a:off x="838200" y="1407614"/>
            <a:ext cx="10515600" cy="4351338"/>
          </a:xfrm>
        </p:spPr>
        <p:txBody>
          <a:bodyPr/>
          <a:lstStyle/>
          <a:p>
            <a:r>
              <a:rPr lang="en-US" dirty="0"/>
              <a:t>Any execution is the same as if all read/write ops were executed in some global ordering, and the ops of each client process appear in the order specified by its program</a:t>
            </a:r>
          </a:p>
          <a:p>
            <a:pPr lvl="1"/>
            <a:r>
              <a:rPr lang="en-US" dirty="0"/>
              <a:t>Reads may be stale in terms of real time, but not in logical time</a:t>
            </a:r>
          </a:p>
          <a:p>
            <a:pPr lvl="1"/>
            <a:r>
              <a:rPr lang="en-US" dirty="0"/>
              <a:t>Writes are totally ordered according to logical time across all replicas</a:t>
            </a:r>
          </a:p>
        </p:txBody>
      </p:sp>
      <p:pic>
        <p:nvPicPr>
          <p:cNvPr id="5" name="Picture 4">
            <a:extLst>
              <a:ext uri="{FF2B5EF4-FFF2-40B4-BE49-F238E27FC236}">
                <a16:creationId xmlns:a16="http://schemas.microsoft.com/office/drawing/2014/main" id="{156B4105-AB26-784E-9408-3419CB120076}"/>
              </a:ext>
            </a:extLst>
          </p:cNvPr>
          <p:cNvPicPr>
            <a:picLocks noChangeAspect="1"/>
          </p:cNvPicPr>
          <p:nvPr/>
        </p:nvPicPr>
        <p:blipFill>
          <a:blip r:embed="rId2"/>
          <a:stretch>
            <a:fillRect/>
          </a:stretch>
        </p:blipFill>
        <p:spPr>
          <a:xfrm>
            <a:off x="966651" y="3554746"/>
            <a:ext cx="4371704" cy="2488841"/>
          </a:xfrm>
          <a:prstGeom prst="rect">
            <a:avLst/>
          </a:prstGeom>
        </p:spPr>
      </p:pic>
      <p:pic>
        <p:nvPicPr>
          <p:cNvPr id="6" name="Picture 5">
            <a:extLst>
              <a:ext uri="{FF2B5EF4-FFF2-40B4-BE49-F238E27FC236}">
                <a16:creationId xmlns:a16="http://schemas.microsoft.com/office/drawing/2014/main" id="{3D692D12-427F-1945-B782-EF94202B22E2}"/>
              </a:ext>
            </a:extLst>
          </p:cNvPr>
          <p:cNvPicPr>
            <a:picLocks noChangeAspect="1"/>
          </p:cNvPicPr>
          <p:nvPr/>
        </p:nvPicPr>
        <p:blipFill>
          <a:blip r:embed="rId3"/>
          <a:stretch>
            <a:fillRect/>
          </a:stretch>
        </p:blipFill>
        <p:spPr>
          <a:xfrm>
            <a:off x="6156960" y="3554746"/>
            <a:ext cx="4371703" cy="2488841"/>
          </a:xfrm>
          <a:prstGeom prst="rect">
            <a:avLst/>
          </a:prstGeom>
        </p:spPr>
      </p:pic>
      <p:sp>
        <p:nvSpPr>
          <p:cNvPr id="4" name="TextBox 3">
            <a:extLst>
              <a:ext uri="{FF2B5EF4-FFF2-40B4-BE49-F238E27FC236}">
                <a16:creationId xmlns:a16="http://schemas.microsoft.com/office/drawing/2014/main" id="{D7CB95FF-8B4B-CD4A-96F6-054BD211E7AB}"/>
              </a:ext>
            </a:extLst>
          </p:cNvPr>
          <p:cNvSpPr txBox="1"/>
          <p:nvPr/>
        </p:nvSpPr>
        <p:spPr>
          <a:xfrm>
            <a:off x="1867988" y="6155110"/>
            <a:ext cx="2343911" cy="646331"/>
          </a:xfrm>
          <a:prstGeom prst="rect">
            <a:avLst/>
          </a:prstGeom>
          <a:noFill/>
        </p:spPr>
        <p:txBody>
          <a:bodyPr wrap="none" rtlCol="0">
            <a:spAutoFit/>
          </a:bodyPr>
          <a:lstStyle/>
          <a:p>
            <a:r>
              <a:rPr lang="en-US" dirty="0"/>
              <a:t>Strictly consistent</a:t>
            </a:r>
          </a:p>
          <a:p>
            <a:r>
              <a:rPr lang="en-US" dirty="0"/>
              <a:t>Sequentially consistent</a:t>
            </a:r>
          </a:p>
        </p:txBody>
      </p:sp>
      <p:sp>
        <p:nvSpPr>
          <p:cNvPr id="7" name="TextBox 6">
            <a:extLst>
              <a:ext uri="{FF2B5EF4-FFF2-40B4-BE49-F238E27FC236}">
                <a16:creationId xmlns:a16="http://schemas.microsoft.com/office/drawing/2014/main" id="{EF2930C6-24DA-4E47-98D5-6CEB869E0B01}"/>
              </a:ext>
            </a:extLst>
          </p:cNvPr>
          <p:cNvSpPr txBox="1"/>
          <p:nvPr/>
        </p:nvSpPr>
        <p:spPr>
          <a:xfrm>
            <a:off x="7467599" y="6155109"/>
            <a:ext cx="2343911" cy="646331"/>
          </a:xfrm>
          <a:prstGeom prst="rect">
            <a:avLst/>
          </a:prstGeom>
          <a:noFill/>
        </p:spPr>
        <p:txBody>
          <a:bodyPr wrap="none" rtlCol="0">
            <a:spAutoFit/>
          </a:bodyPr>
          <a:lstStyle/>
          <a:p>
            <a:r>
              <a:rPr lang="en-US" dirty="0"/>
              <a:t>Not Strictly consistent</a:t>
            </a:r>
          </a:p>
          <a:p>
            <a:r>
              <a:rPr lang="en-US" dirty="0"/>
              <a:t>Sequentially consistent</a:t>
            </a:r>
          </a:p>
        </p:txBody>
      </p:sp>
    </p:spTree>
    <p:extLst>
      <p:ext uri="{BB962C8B-B14F-4D97-AF65-F5344CB8AC3E}">
        <p14:creationId xmlns:p14="http://schemas.microsoft.com/office/powerpoint/2010/main" val="4026199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14DF-BDA1-F249-912D-9AEA24EA9BFD}"/>
              </a:ext>
            </a:extLst>
          </p:cNvPr>
          <p:cNvSpPr>
            <a:spLocks noGrp="1"/>
          </p:cNvSpPr>
          <p:nvPr>
            <p:ph type="title"/>
          </p:nvPr>
        </p:nvSpPr>
        <p:spPr/>
        <p:txBody>
          <a:bodyPr/>
          <a:lstStyle/>
          <a:p>
            <a:r>
              <a:rPr lang="en-US" dirty="0"/>
              <a:t>Model 2: Sequential Consistency</a:t>
            </a:r>
          </a:p>
        </p:txBody>
      </p:sp>
      <p:sp>
        <p:nvSpPr>
          <p:cNvPr id="3" name="Content Placeholder 2">
            <a:extLst>
              <a:ext uri="{FF2B5EF4-FFF2-40B4-BE49-F238E27FC236}">
                <a16:creationId xmlns:a16="http://schemas.microsoft.com/office/drawing/2014/main" id="{81A295BC-50B8-5941-8B1C-ABA02C163DC0}"/>
              </a:ext>
            </a:extLst>
          </p:cNvPr>
          <p:cNvSpPr>
            <a:spLocks noGrp="1"/>
          </p:cNvSpPr>
          <p:nvPr>
            <p:ph idx="1"/>
          </p:nvPr>
        </p:nvSpPr>
        <p:spPr>
          <a:xfrm>
            <a:off x="838200" y="1407614"/>
            <a:ext cx="10515600" cy="4351338"/>
          </a:xfrm>
        </p:spPr>
        <p:txBody>
          <a:bodyPr/>
          <a:lstStyle/>
          <a:p>
            <a:r>
              <a:rPr lang="en-US" dirty="0"/>
              <a:t>Any execution is the same as if all read/write ops were executed in some global ordering, and the ops of each client process appear in the order specified by its program</a:t>
            </a:r>
          </a:p>
          <a:p>
            <a:pPr lvl="1"/>
            <a:r>
              <a:rPr lang="en-US" dirty="0"/>
              <a:t>Reads may be stale in terms of real time, but not in logical time</a:t>
            </a:r>
          </a:p>
          <a:p>
            <a:pPr lvl="1"/>
            <a:r>
              <a:rPr lang="en-US" dirty="0"/>
              <a:t>Writes are totally ordered according to logical time across all replicas</a:t>
            </a:r>
          </a:p>
        </p:txBody>
      </p:sp>
      <p:pic>
        <p:nvPicPr>
          <p:cNvPr id="6" name="Picture 5">
            <a:extLst>
              <a:ext uri="{FF2B5EF4-FFF2-40B4-BE49-F238E27FC236}">
                <a16:creationId xmlns:a16="http://schemas.microsoft.com/office/drawing/2014/main" id="{3D692D12-427F-1945-B782-EF94202B22E2}"/>
              </a:ext>
            </a:extLst>
          </p:cNvPr>
          <p:cNvPicPr>
            <a:picLocks noChangeAspect="1"/>
          </p:cNvPicPr>
          <p:nvPr/>
        </p:nvPicPr>
        <p:blipFill>
          <a:blip r:embed="rId2"/>
          <a:stretch>
            <a:fillRect/>
          </a:stretch>
        </p:blipFill>
        <p:spPr>
          <a:xfrm>
            <a:off x="3910148" y="3468189"/>
            <a:ext cx="4371703" cy="2488841"/>
          </a:xfrm>
          <a:prstGeom prst="rect">
            <a:avLst/>
          </a:prstGeom>
        </p:spPr>
      </p:pic>
      <p:sp>
        <p:nvSpPr>
          <p:cNvPr id="7" name="TextBox 6">
            <a:extLst>
              <a:ext uri="{FF2B5EF4-FFF2-40B4-BE49-F238E27FC236}">
                <a16:creationId xmlns:a16="http://schemas.microsoft.com/office/drawing/2014/main" id="{EF2930C6-24DA-4E47-98D5-6CEB869E0B01}"/>
              </a:ext>
            </a:extLst>
          </p:cNvPr>
          <p:cNvSpPr txBox="1"/>
          <p:nvPr/>
        </p:nvSpPr>
        <p:spPr>
          <a:xfrm>
            <a:off x="8281851" y="4260994"/>
            <a:ext cx="2343911" cy="646331"/>
          </a:xfrm>
          <a:prstGeom prst="rect">
            <a:avLst/>
          </a:prstGeom>
          <a:noFill/>
        </p:spPr>
        <p:txBody>
          <a:bodyPr wrap="none" rtlCol="0">
            <a:spAutoFit/>
          </a:bodyPr>
          <a:lstStyle/>
          <a:p>
            <a:r>
              <a:rPr lang="en-US" dirty="0"/>
              <a:t>Not Strictly consistent</a:t>
            </a:r>
          </a:p>
          <a:p>
            <a:r>
              <a:rPr lang="en-US" dirty="0"/>
              <a:t>Sequentially consistent</a:t>
            </a:r>
          </a:p>
        </p:txBody>
      </p:sp>
      <p:sp>
        <p:nvSpPr>
          <p:cNvPr id="8" name="TextBox 7">
            <a:extLst>
              <a:ext uri="{FF2B5EF4-FFF2-40B4-BE49-F238E27FC236}">
                <a16:creationId xmlns:a16="http://schemas.microsoft.com/office/drawing/2014/main" id="{B83861D5-72B7-FE4E-88AF-6EECA44C90A7}"/>
              </a:ext>
            </a:extLst>
          </p:cNvPr>
          <p:cNvSpPr txBox="1"/>
          <p:nvPr/>
        </p:nvSpPr>
        <p:spPr>
          <a:xfrm>
            <a:off x="4358639" y="6054915"/>
            <a:ext cx="2986715" cy="646331"/>
          </a:xfrm>
          <a:prstGeom prst="rect">
            <a:avLst/>
          </a:prstGeom>
          <a:noFill/>
        </p:spPr>
        <p:txBody>
          <a:bodyPr wrap="none" rtlCol="0">
            <a:spAutoFit/>
          </a:bodyPr>
          <a:lstStyle/>
          <a:p>
            <a:r>
              <a:rPr lang="en-US" dirty="0"/>
              <a:t>The global sequence</a:t>
            </a:r>
          </a:p>
          <a:p>
            <a:r>
              <a:rPr lang="en-US" dirty="0"/>
              <a:t>w(x)a, r(x)a, w(x)b, r(x)b, r(x)b</a:t>
            </a:r>
          </a:p>
        </p:txBody>
      </p:sp>
    </p:spTree>
    <p:extLst>
      <p:ext uri="{BB962C8B-B14F-4D97-AF65-F5344CB8AC3E}">
        <p14:creationId xmlns:p14="http://schemas.microsoft.com/office/powerpoint/2010/main" val="2127879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5FA5-089F-D14F-A24D-59AA323DE391}"/>
              </a:ext>
            </a:extLst>
          </p:cNvPr>
          <p:cNvSpPr>
            <a:spLocks noGrp="1"/>
          </p:cNvSpPr>
          <p:nvPr>
            <p:ph type="title"/>
          </p:nvPr>
        </p:nvSpPr>
        <p:spPr/>
        <p:txBody>
          <a:bodyPr/>
          <a:lstStyle/>
          <a:p>
            <a:r>
              <a:rPr lang="en-US" dirty="0"/>
              <a:t>Model 2: Sequential Consistency</a:t>
            </a:r>
          </a:p>
        </p:txBody>
      </p:sp>
      <p:sp>
        <p:nvSpPr>
          <p:cNvPr id="3" name="Content Placeholder 2">
            <a:extLst>
              <a:ext uri="{FF2B5EF4-FFF2-40B4-BE49-F238E27FC236}">
                <a16:creationId xmlns:a16="http://schemas.microsoft.com/office/drawing/2014/main" id="{32D9FEFC-72D7-AA4B-BBBD-084CC6F34D49}"/>
              </a:ext>
            </a:extLst>
          </p:cNvPr>
          <p:cNvSpPr>
            <a:spLocks noGrp="1"/>
          </p:cNvSpPr>
          <p:nvPr>
            <p:ph idx="1"/>
          </p:nvPr>
        </p:nvSpPr>
        <p:spPr/>
        <p:txBody>
          <a:bodyPr/>
          <a:lstStyle/>
          <a:p>
            <a:r>
              <a:rPr lang="en-US" dirty="0"/>
              <a:t>No notion of real time</a:t>
            </a:r>
          </a:p>
          <a:p>
            <a:r>
              <a:rPr lang="en-US" dirty="0"/>
              <a:t>Easier to implement efficiently</a:t>
            </a:r>
          </a:p>
          <a:p>
            <a:r>
              <a:rPr lang="en-US" dirty="0"/>
              <a:t>Performance is still not great</a:t>
            </a:r>
          </a:p>
          <a:p>
            <a:pPr lvl="1"/>
            <a:r>
              <a:rPr lang="en-US" dirty="0"/>
              <a:t>Once a machine's write completes, other machines' reads must see new data</a:t>
            </a:r>
          </a:p>
          <a:p>
            <a:pPr lvl="1"/>
            <a:r>
              <a:rPr lang="en-US" dirty="0"/>
              <a:t>Thus communication cannot be omitted or much delayed </a:t>
            </a:r>
          </a:p>
          <a:p>
            <a:pPr lvl="1"/>
            <a:r>
              <a:rPr lang="en-US" dirty="0"/>
              <a:t>Thus either reads or writes (or both) will be expensive </a:t>
            </a:r>
            <a:br>
              <a:rPr lang="en-US" dirty="0"/>
            </a:br>
            <a:endParaRPr lang="en-US" dirty="0"/>
          </a:p>
          <a:p>
            <a:pPr lvl="1"/>
            <a:endParaRPr lang="en-US" dirty="0"/>
          </a:p>
        </p:txBody>
      </p:sp>
    </p:spTree>
    <p:extLst>
      <p:ext uri="{BB962C8B-B14F-4D97-AF65-F5344CB8AC3E}">
        <p14:creationId xmlns:p14="http://schemas.microsoft.com/office/powerpoint/2010/main" val="4240533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ECA3-3064-1041-BEA3-E9F1BE1FB187}"/>
              </a:ext>
            </a:extLst>
          </p:cNvPr>
          <p:cNvSpPr>
            <a:spLocks noGrp="1"/>
          </p:cNvSpPr>
          <p:nvPr>
            <p:ph type="title"/>
          </p:nvPr>
        </p:nvSpPr>
        <p:spPr/>
        <p:txBody>
          <a:bodyPr/>
          <a:lstStyle/>
          <a:p>
            <a:r>
              <a:rPr lang="en-US" dirty="0"/>
              <a:t>Linearizability</a:t>
            </a:r>
          </a:p>
        </p:txBody>
      </p:sp>
      <p:sp>
        <p:nvSpPr>
          <p:cNvPr id="3" name="Content Placeholder 2">
            <a:extLst>
              <a:ext uri="{FF2B5EF4-FFF2-40B4-BE49-F238E27FC236}">
                <a16:creationId xmlns:a16="http://schemas.microsoft.com/office/drawing/2014/main" id="{B424559F-77AF-3642-9CDC-BA77181807E0}"/>
              </a:ext>
            </a:extLst>
          </p:cNvPr>
          <p:cNvSpPr>
            <a:spLocks noGrp="1"/>
          </p:cNvSpPr>
          <p:nvPr>
            <p:ph idx="1"/>
          </p:nvPr>
        </p:nvSpPr>
        <p:spPr/>
        <p:txBody>
          <a:bodyPr/>
          <a:lstStyle/>
          <a:p>
            <a:r>
              <a:rPr lang="en-US" dirty="0"/>
              <a:t>A slightly stronger model than sequential consistency</a:t>
            </a:r>
          </a:p>
          <a:p>
            <a:r>
              <a:rPr lang="en-US" dirty="0"/>
              <a:t>Also called atomic</a:t>
            </a:r>
          </a:p>
          <a:p>
            <a:r>
              <a:rPr lang="en-US" dirty="0"/>
              <a:t>Both sequential consistency and linearizability provide the behavior of a single copy</a:t>
            </a:r>
          </a:p>
          <a:p>
            <a:r>
              <a:rPr lang="en-US" dirty="0"/>
              <a:t>Linearizability</a:t>
            </a:r>
          </a:p>
          <a:p>
            <a:pPr lvl="1"/>
            <a:r>
              <a:rPr lang="en-US" dirty="0"/>
              <a:t>A read operation returns the most recent write, regardless of the clients</a:t>
            </a:r>
          </a:p>
          <a:p>
            <a:pPr lvl="1"/>
            <a:r>
              <a:rPr lang="en-US" dirty="0"/>
              <a:t>All subsequent read ops should return the same result until the next write, regardless of the clients</a:t>
            </a:r>
          </a:p>
          <a:p>
            <a:pPr lvl="1"/>
            <a:r>
              <a:rPr lang="en-US" dirty="0"/>
              <a:t>So we care about the completion time of an operation!</a:t>
            </a:r>
          </a:p>
        </p:txBody>
      </p:sp>
    </p:spTree>
    <p:extLst>
      <p:ext uri="{BB962C8B-B14F-4D97-AF65-F5344CB8AC3E}">
        <p14:creationId xmlns:p14="http://schemas.microsoft.com/office/powerpoint/2010/main" val="3777044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3C2F-0B78-8F44-86F6-58D3695E26AB}"/>
              </a:ext>
            </a:extLst>
          </p:cNvPr>
          <p:cNvSpPr>
            <a:spLocks noGrp="1"/>
          </p:cNvSpPr>
          <p:nvPr>
            <p:ph type="title"/>
          </p:nvPr>
        </p:nvSpPr>
        <p:spPr/>
        <p:txBody>
          <a:bodyPr/>
          <a:lstStyle/>
          <a:p>
            <a:r>
              <a:rPr lang="en-US" dirty="0"/>
              <a:t>Linearizability</a:t>
            </a:r>
          </a:p>
        </p:txBody>
      </p:sp>
      <p:sp>
        <p:nvSpPr>
          <p:cNvPr id="3" name="Content Placeholder 2">
            <a:extLst>
              <a:ext uri="{FF2B5EF4-FFF2-40B4-BE49-F238E27FC236}">
                <a16:creationId xmlns:a16="http://schemas.microsoft.com/office/drawing/2014/main" id="{55C46814-C517-3D4D-8022-BA648B3EDC49}"/>
              </a:ext>
            </a:extLst>
          </p:cNvPr>
          <p:cNvSpPr>
            <a:spLocks noGrp="1"/>
          </p:cNvSpPr>
          <p:nvPr>
            <p:ph idx="1"/>
          </p:nvPr>
        </p:nvSpPr>
        <p:spPr/>
        <p:txBody>
          <a:bodyPr/>
          <a:lstStyle/>
          <a:p>
            <a:r>
              <a:rPr lang="en-US" dirty="0"/>
              <a:t>Sequential consistency example we just saw</a:t>
            </a:r>
          </a:p>
          <a:p>
            <a:r>
              <a:rPr lang="en-US" dirty="0"/>
              <a:t>With start and complete time… </a:t>
            </a:r>
          </a:p>
        </p:txBody>
      </p:sp>
      <p:pic>
        <p:nvPicPr>
          <p:cNvPr id="4" name="Picture 3">
            <a:extLst>
              <a:ext uri="{FF2B5EF4-FFF2-40B4-BE49-F238E27FC236}">
                <a16:creationId xmlns:a16="http://schemas.microsoft.com/office/drawing/2014/main" id="{D38B9936-EAD1-2041-B233-B1C1B7C08787}"/>
              </a:ext>
            </a:extLst>
          </p:cNvPr>
          <p:cNvPicPr>
            <a:picLocks noChangeAspect="1"/>
          </p:cNvPicPr>
          <p:nvPr/>
        </p:nvPicPr>
        <p:blipFill>
          <a:blip r:embed="rId2"/>
          <a:stretch>
            <a:fillRect/>
          </a:stretch>
        </p:blipFill>
        <p:spPr>
          <a:xfrm>
            <a:off x="944879" y="3115491"/>
            <a:ext cx="4371703" cy="2488841"/>
          </a:xfrm>
          <a:prstGeom prst="rect">
            <a:avLst/>
          </a:prstGeom>
        </p:spPr>
      </p:pic>
      <p:pic>
        <p:nvPicPr>
          <p:cNvPr id="5" name="Picture 4">
            <a:extLst>
              <a:ext uri="{FF2B5EF4-FFF2-40B4-BE49-F238E27FC236}">
                <a16:creationId xmlns:a16="http://schemas.microsoft.com/office/drawing/2014/main" id="{20DFFD5B-BDB8-7749-A9AD-005056CAF34E}"/>
              </a:ext>
            </a:extLst>
          </p:cNvPr>
          <p:cNvPicPr>
            <a:picLocks noChangeAspect="1"/>
          </p:cNvPicPr>
          <p:nvPr/>
        </p:nvPicPr>
        <p:blipFill>
          <a:blip r:embed="rId3"/>
          <a:stretch>
            <a:fillRect/>
          </a:stretch>
        </p:blipFill>
        <p:spPr>
          <a:xfrm>
            <a:off x="6318067" y="3115491"/>
            <a:ext cx="4217235" cy="2389074"/>
          </a:xfrm>
          <a:prstGeom prst="rect">
            <a:avLst/>
          </a:prstGeom>
        </p:spPr>
      </p:pic>
    </p:spTree>
    <p:extLst>
      <p:ext uri="{BB962C8B-B14F-4D97-AF65-F5344CB8AC3E}">
        <p14:creationId xmlns:p14="http://schemas.microsoft.com/office/powerpoint/2010/main" val="2066928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3C2F-0B78-8F44-86F6-58D3695E26AB}"/>
              </a:ext>
            </a:extLst>
          </p:cNvPr>
          <p:cNvSpPr>
            <a:spLocks noGrp="1"/>
          </p:cNvSpPr>
          <p:nvPr>
            <p:ph type="title"/>
          </p:nvPr>
        </p:nvSpPr>
        <p:spPr/>
        <p:txBody>
          <a:bodyPr/>
          <a:lstStyle/>
          <a:p>
            <a:r>
              <a:rPr lang="en-US" dirty="0"/>
              <a:t>Linearizability</a:t>
            </a:r>
          </a:p>
        </p:txBody>
      </p:sp>
      <p:sp>
        <p:nvSpPr>
          <p:cNvPr id="3" name="Content Placeholder 2">
            <a:extLst>
              <a:ext uri="{FF2B5EF4-FFF2-40B4-BE49-F238E27FC236}">
                <a16:creationId xmlns:a16="http://schemas.microsoft.com/office/drawing/2014/main" id="{55C46814-C517-3D4D-8022-BA648B3EDC49}"/>
              </a:ext>
            </a:extLst>
          </p:cNvPr>
          <p:cNvSpPr>
            <a:spLocks noGrp="1"/>
          </p:cNvSpPr>
          <p:nvPr>
            <p:ph idx="1"/>
          </p:nvPr>
        </p:nvSpPr>
        <p:spPr>
          <a:xfrm>
            <a:off x="707572" y="1314231"/>
            <a:ext cx="10515600" cy="4351338"/>
          </a:xfrm>
        </p:spPr>
        <p:txBody>
          <a:bodyPr/>
          <a:lstStyle/>
          <a:p>
            <a:r>
              <a:rPr lang="en-US" dirty="0"/>
              <a:t>With sequential consistency, as long as we have a global sequence, it’s fine</a:t>
            </a:r>
          </a:p>
          <a:p>
            <a:r>
              <a:rPr lang="en-US" dirty="0"/>
              <a:t>But in linearizability, every operation must be atomic, which means that the result is effective only after the operation has completed</a:t>
            </a:r>
          </a:p>
        </p:txBody>
      </p:sp>
      <p:pic>
        <p:nvPicPr>
          <p:cNvPr id="4" name="Picture 3">
            <a:extLst>
              <a:ext uri="{FF2B5EF4-FFF2-40B4-BE49-F238E27FC236}">
                <a16:creationId xmlns:a16="http://schemas.microsoft.com/office/drawing/2014/main" id="{D38B9936-EAD1-2041-B233-B1C1B7C08787}"/>
              </a:ext>
            </a:extLst>
          </p:cNvPr>
          <p:cNvPicPr>
            <a:picLocks noChangeAspect="1"/>
          </p:cNvPicPr>
          <p:nvPr/>
        </p:nvPicPr>
        <p:blipFill>
          <a:blip r:embed="rId2"/>
          <a:stretch>
            <a:fillRect/>
          </a:stretch>
        </p:blipFill>
        <p:spPr>
          <a:xfrm>
            <a:off x="944879" y="3115491"/>
            <a:ext cx="4371703" cy="2488841"/>
          </a:xfrm>
          <a:prstGeom prst="rect">
            <a:avLst/>
          </a:prstGeom>
        </p:spPr>
      </p:pic>
      <p:sp>
        <p:nvSpPr>
          <p:cNvPr id="6" name="Rectangle 5">
            <a:extLst>
              <a:ext uri="{FF2B5EF4-FFF2-40B4-BE49-F238E27FC236}">
                <a16:creationId xmlns:a16="http://schemas.microsoft.com/office/drawing/2014/main" id="{E1972750-9D7D-5441-8E80-65AE6951FE66}"/>
              </a:ext>
            </a:extLst>
          </p:cNvPr>
          <p:cNvSpPr/>
          <p:nvPr/>
        </p:nvSpPr>
        <p:spPr>
          <a:xfrm>
            <a:off x="1389017" y="5665569"/>
            <a:ext cx="6096000" cy="646331"/>
          </a:xfrm>
          <a:prstGeom prst="rect">
            <a:avLst/>
          </a:prstGeom>
        </p:spPr>
        <p:txBody>
          <a:bodyPr>
            <a:spAutoFit/>
          </a:bodyPr>
          <a:lstStyle/>
          <a:p>
            <a:r>
              <a:rPr lang="en-US" dirty="0"/>
              <a:t>The global sequence</a:t>
            </a:r>
          </a:p>
          <a:p>
            <a:r>
              <a:rPr lang="en-US" dirty="0"/>
              <a:t>w(x)a, r(x)a, w(x)b, r(x)b, r(x)b</a:t>
            </a:r>
          </a:p>
        </p:txBody>
      </p:sp>
      <p:sp>
        <p:nvSpPr>
          <p:cNvPr id="7" name="Rectangle 6">
            <a:extLst>
              <a:ext uri="{FF2B5EF4-FFF2-40B4-BE49-F238E27FC236}">
                <a16:creationId xmlns:a16="http://schemas.microsoft.com/office/drawing/2014/main" id="{D05E11B1-1AAF-F149-AF35-524D73D41166}"/>
              </a:ext>
            </a:extLst>
          </p:cNvPr>
          <p:cNvSpPr/>
          <p:nvPr/>
        </p:nvSpPr>
        <p:spPr>
          <a:xfrm>
            <a:off x="6740434" y="5665568"/>
            <a:ext cx="6096000" cy="646331"/>
          </a:xfrm>
          <a:prstGeom prst="rect">
            <a:avLst/>
          </a:prstGeom>
        </p:spPr>
        <p:txBody>
          <a:bodyPr>
            <a:spAutoFit/>
          </a:bodyPr>
          <a:lstStyle/>
          <a:p>
            <a:r>
              <a:rPr lang="en-US" dirty="0"/>
              <a:t>The global sequence</a:t>
            </a:r>
          </a:p>
          <a:p>
            <a:r>
              <a:rPr lang="en-US" dirty="0"/>
              <a:t>w(x)a, w(x)b, r(x)b, r(x)b, r(x)b</a:t>
            </a:r>
          </a:p>
        </p:txBody>
      </p:sp>
      <p:pic>
        <p:nvPicPr>
          <p:cNvPr id="9" name="Picture 8">
            <a:extLst>
              <a:ext uri="{FF2B5EF4-FFF2-40B4-BE49-F238E27FC236}">
                <a16:creationId xmlns:a16="http://schemas.microsoft.com/office/drawing/2014/main" id="{2D706DA8-BFF1-0544-A2D6-F006C2E4739A}"/>
              </a:ext>
            </a:extLst>
          </p:cNvPr>
          <p:cNvPicPr>
            <a:picLocks noChangeAspect="1"/>
          </p:cNvPicPr>
          <p:nvPr/>
        </p:nvPicPr>
        <p:blipFill>
          <a:blip r:embed="rId3"/>
          <a:stretch>
            <a:fillRect/>
          </a:stretch>
        </p:blipFill>
        <p:spPr>
          <a:xfrm>
            <a:off x="5977164" y="3115491"/>
            <a:ext cx="4410052" cy="2488841"/>
          </a:xfrm>
          <a:prstGeom prst="rect">
            <a:avLst/>
          </a:prstGeom>
        </p:spPr>
      </p:pic>
    </p:spTree>
    <p:extLst>
      <p:ext uri="{BB962C8B-B14F-4D97-AF65-F5344CB8AC3E}">
        <p14:creationId xmlns:p14="http://schemas.microsoft.com/office/powerpoint/2010/main" val="3552765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F4DC-3195-8F42-8892-0804736E2C0F}"/>
              </a:ext>
            </a:extLst>
          </p:cNvPr>
          <p:cNvSpPr>
            <a:spLocks noGrp="1"/>
          </p:cNvSpPr>
          <p:nvPr>
            <p:ph type="title"/>
          </p:nvPr>
        </p:nvSpPr>
        <p:spPr/>
        <p:txBody>
          <a:bodyPr/>
          <a:lstStyle/>
          <a:p>
            <a:r>
              <a:rPr lang="en-US" dirty="0"/>
              <a:t>Linearizability</a:t>
            </a:r>
          </a:p>
        </p:txBody>
      </p:sp>
      <p:sp>
        <p:nvSpPr>
          <p:cNvPr id="3" name="Content Placeholder 2">
            <a:extLst>
              <a:ext uri="{FF2B5EF4-FFF2-40B4-BE49-F238E27FC236}">
                <a16:creationId xmlns:a16="http://schemas.microsoft.com/office/drawing/2014/main" id="{F014CF48-EE7C-5341-98E0-AA520C4D1676}"/>
              </a:ext>
            </a:extLst>
          </p:cNvPr>
          <p:cNvSpPr>
            <a:spLocks noGrp="1"/>
          </p:cNvSpPr>
          <p:nvPr>
            <p:ph idx="1"/>
          </p:nvPr>
        </p:nvSpPr>
        <p:spPr/>
        <p:txBody>
          <a:bodyPr/>
          <a:lstStyle/>
          <a:p>
            <a:r>
              <a:rPr lang="en-US" dirty="0"/>
              <a:t>It’s quite close to strict consistency</a:t>
            </a:r>
          </a:p>
          <a:p>
            <a:pPr lvl="1"/>
            <a:r>
              <a:rPr lang="en-US" dirty="0"/>
              <a:t>Strongest possible practical model</a:t>
            </a:r>
          </a:p>
          <a:p>
            <a:r>
              <a:rPr lang="en-US" dirty="0"/>
              <a:t>A lot of details are ignored in the figure. The actual protocol can be more complicated…</a:t>
            </a:r>
          </a:p>
          <a:p>
            <a:pPr lvl="1"/>
            <a:endParaRPr lang="en-US" dirty="0"/>
          </a:p>
        </p:txBody>
      </p:sp>
      <p:sp>
        <p:nvSpPr>
          <p:cNvPr id="5" name="Rectangle 4">
            <a:extLst>
              <a:ext uri="{FF2B5EF4-FFF2-40B4-BE49-F238E27FC236}">
                <a16:creationId xmlns:a16="http://schemas.microsoft.com/office/drawing/2014/main" id="{08B4946C-B00A-3044-AAEC-63B296307A7D}"/>
              </a:ext>
            </a:extLst>
          </p:cNvPr>
          <p:cNvSpPr/>
          <p:nvPr/>
        </p:nvSpPr>
        <p:spPr>
          <a:xfrm>
            <a:off x="4032265" y="5988734"/>
            <a:ext cx="6096000" cy="646331"/>
          </a:xfrm>
          <a:prstGeom prst="rect">
            <a:avLst/>
          </a:prstGeom>
        </p:spPr>
        <p:txBody>
          <a:bodyPr>
            <a:spAutoFit/>
          </a:bodyPr>
          <a:lstStyle/>
          <a:p>
            <a:r>
              <a:rPr lang="en-US" dirty="0"/>
              <a:t>The global sequence</a:t>
            </a:r>
          </a:p>
          <a:p>
            <a:r>
              <a:rPr lang="en-US" dirty="0"/>
              <a:t>w(x)a, w(x)b, r(x)b, r(x)b, r(x)b</a:t>
            </a:r>
          </a:p>
        </p:txBody>
      </p:sp>
      <p:pic>
        <p:nvPicPr>
          <p:cNvPr id="7" name="Picture 6">
            <a:extLst>
              <a:ext uri="{FF2B5EF4-FFF2-40B4-BE49-F238E27FC236}">
                <a16:creationId xmlns:a16="http://schemas.microsoft.com/office/drawing/2014/main" id="{DF17F0EB-F0C4-6743-A18A-7ADFF5E90FFC}"/>
              </a:ext>
            </a:extLst>
          </p:cNvPr>
          <p:cNvPicPr>
            <a:picLocks noChangeAspect="1"/>
          </p:cNvPicPr>
          <p:nvPr/>
        </p:nvPicPr>
        <p:blipFill>
          <a:blip r:embed="rId2"/>
          <a:stretch>
            <a:fillRect/>
          </a:stretch>
        </p:blipFill>
        <p:spPr>
          <a:xfrm>
            <a:off x="3338663" y="3529638"/>
            <a:ext cx="4237795" cy="2391627"/>
          </a:xfrm>
          <a:prstGeom prst="rect">
            <a:avLst/>
          </a:prstGeom>
        </p:spPr>
      </p:pic>
    </p:spTree>
    <p:extLst>
      <p:ext uri="{BB962C8B-B14F-4D97-AF65-F5344CB8AC3E}">
        <p14:creationId xmlns:p14="http://schemas.microsoft.com/office/powerpoint/2010/main" val="3491089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ECB1-CB5B-2B46-8BE6-5DDD26A3C7F6}"/>
              </a:ext>
            </a:extLst>
          </p:cNvPr>
          <p:cNvSpPr>
            <a:spLocks noGrp="1"/>
          </p:cNvSpPr>
          <p:nvPr>
            <p:ph type="title"/>
          </p:nvPr>
        </p:nvSpPr>
        <p:spPr/>
        <p:txBody>
          <a:bodyPr/>
          <a:lstStyle/>
          <a:p>
            <a:r>
              <a:rPr lang="en-US" altLang="zh-CN" dirty="0"/>
              <a:t>Distributed</a:t>
            </a:r>
            <a:r>
              <a:rPr lang="zh-CN" altLang="en-US" dirty="0"/>
              <a:t> </a:t>
            </a:r>
            <a:r>
              <a:rPr lang="en-US" altLang="zh-CN" dirty="0"/>
              <a:t>Shared</a:t>
            </a:r>
            <a:r>
              <a:rPr lang="zh-CN" altLang="en-US" dirty="0"/>
              <a:t> </a:t>
            </a:r>
            <a:r>
              <a:rPr lang="en-US" altLang="zh-CN" dirty="0"/>
              <a:t>Memory</a:t>
            </a:r>
            <a:endParaRPr lang="en-US" dirty="0"/>
          </a:p>
        </p:txBody>
      </p:sp>
      <p:sp>
        <p:nvSpPr>
          <p:cNvPr id="3" name="Content Placeholder 2">
            <a:extLst>
              <a:ext uri="{FF2B5EF4-FFF2-40B4-BE49-F238E27FC236}">
                <a16:creationId xmlns:a16="http://schemas.microsoft.com/office/drawing/2014/main" id="{A0BAA240-73F0-A04E-8738-91DD3411C53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8EADA2C-83CC-3149-ACC8-5BD1DA1C4002}"/>
              </a:ext>
            </a:extLst>
          </p:cNvPr>
          <p:cNvPicPr>
            <a:picLocks noChangeAspect="1"/>
          </p:cNvPicPr>
          <p:nvPr/>
        </p:nvPicPr>
        <p:blipFill>
          <a:blip r:embed="rId2"/>
          <a:stretch>
            <a:fillRect/>
          </a:stretch>
        </p:blipFill>
        <p:spPr>
          <a:xfrm>
            <a:off x="2560320" y="2470184"/>
            <a:ext cx="5943600" cy="2193255"/>
          </a:xfrm>
          <a:prstGeom prst="rect">
            <a:avLst/>
          </a:prstGeom>
        </p:spPr>
      </p:pic>
    </p:spTree>
    <p:extLst>
      <p:ext uri="{BB962C8B-B14F-4D97-AF65-F5344CB8AC3E}">
        <p14:creationId xmlns:p14="http://schemas.microsoft.com/office/powerpoint/2010/main" val="382659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73EA-E9EF-C64E-BE3E-1D8CAC10AC09}"/>
              </a:ext>
            </a:extLst>
          </p:cNvPr>
          <p:cNvSpPr>
            <a:spLocks noGrp="1"/>
          </p:cNvSpPr>
          <p:nvPr>
            <p:ph type="title"/>
          </p:nvPr>
        </p:nvSpPr>
        <p:spPr/>
        <p:txBody>
          <a:bodyPr/>
          <a:lstStyle/>
          <a:p>
            <a:r>
              <a:rPr lang="en-US" altLang="zh-CN" dirty="0"/>
              <a:t>HW1 - RPC</a:t>
            </a:r>
            <a:endParaRPr lang="en-US" dirty="0"/>
          </a:p>
        </p:txBody>
      </p:sp>
      <p:sp>
        <p:nvSpPr>
          <p:cNvPr id="3" name="Content Placeholder 2">
            <a:extLst>
              <a:ext uri="{FF2B5EF4-FFF2-40B4-BE49-F238E27FC236}">
                <a16:creationId xmlns:a16="http://schemas.microsoft.com/office/drawing/2014/main" id="{46B9DB0E-369C-8245-9209-A802979079DF}"/>
              </a:ext>
            </a:extLst>
          </p:cNvPr>
          <p:cNvSpPr>
            <a:spLocks noGrp="1"/>
          </p:cNvSpPr>
          <p:nvPr>
            <p:ph idx="1"/>
          </p:nvPr>
        </p:nvSpPr>
        <p:spPr/>
        <p:txBody>
          <a:bodyPr/>
          <a:lstStyle/>
          <a:p>
            <a:r>
              <a:rPr lang="en-US" altLang="zh-CN" dirty="0"/>
              <a:t>RPC</a:t>
            </a:r>
            <a:r>
              <a:rPr lang="zh-CN" altLang="en-US" dirty="0"/>
              <a:t> </a:t>
            </a:r>
            <a:r>
              <a:rPr lang="en-US" altLang="zh-CN" dirty="0"/>
              <a:t>is</a:t>
            </a:r>
            <a:r>
              <a:rPr lang="zh-CN" altLang="en-US" dirty="0"/>
              <a:t> </a:t>
            </a:r>
            <a:r>
              <a:rPr lang="en-US" altLang="zh-CN" dirty="0"/>
              <a:t>straightforward</a:t>
            </a:r>
          </a:p>
          <a:p>
            <a:r>
              <a:rPr lang="en-US" altLang="zh-CN" dirty="0"/>
              <a:t>Client</a:t>
            </a:r>
            <a:r>
              <a:rPr lang="zh-CN" altLang="en-US" dirty="0"/>
              <a:t> </a:t>
            </a:r>
            <a:r>
              <a:rPr lang="en-US" altLang="zh-CN" dirty="0"/>
              <a:t>inputs:</a:t>
            </a:r>
            <a:r>
              <a:rPr lang="zh-CN" altLang="en-US" dirty="0"/>
              <a:t> </a:t>
            </a:r>
            <a:r>
              <a:rPr lang="en-US" altLang="zh-CN" dirty="0" err="1"/>
              <a:t>function_name</a:t>
            </a:r>
            <a:r>
              <a:rPr lang="en-US" altLang="zh-CN" dirty="0"/>
              <a:t>,</a:t>
            </a:r>
            <a:r>
              <a:rPr lang="zh-CN" altLang="en-US" dirty="0"/>
              <a:t> </a:t>
            </a:r>
            <a:r>
              <a:rPr lang="en-US" altLang="zh-CN" dirty="0"/>
              <a:t>input1,</a:t>
            </a:r>
            <a:r>
              <a:rPr lang="zh-CN" altLang="en-US" dirty="0"/>
              <a:t> </a:t>
            </a:r>
            <a:r>
              <a:rPr lang="en-US" altLang="zh-CN" dirty="0"/>
              <a:t>input2</a:t>
            </a:r>
          </a:p>
          <a:p>
            <a:r>
              <a:rPr lang="en-US" altLang="zh-CN" dirty="0"/>
              <a:t>Convert</a:t>
            </a:r>
            <a:r>
              <a:rPr lang="zh-CN" altLang="en-US" dirty="0"/>
              <a:t> </a:t>
            </a:r>
            <a:r>
              <a:rPr lang="en-US" altLang="zh-CN" dirty="0"/>
              <a:t>the</a:t>
            </a:r>
            <a:r>
              <a:rPr lang="zh-CN" altLang="en-US" dirty="0"/>
              <a:t> </a:t>
            </a:r>
            <a:r>
              <a:rPr lang="en-US" altLang="zh-CN" dirty="0"/>
              <a:t>inputs</a:t>
            </a:r>
            <a:r>
              <a:rPr lang="zh-CN" altLang="en-US" dirty="0"/>
              <a:t> </a:t>
            </a:r>
            <a:r>
              <a:rPr lang="en-US" altLang="zh-CN" dirty="0"/>
              <a:t>into</a:t>
            </a:r>
            <a:r>
              <a:rPr lang="zh-CN" altLang="en-US" dirty="0"/>
              <a:t> </a:t>
            </a:r>
            <a:r>
              <a:rPr lang="en-US" altLang="zh-CN" dirty="0"/>
              <a:t>XML (the </a:t>
            </a:r>
            <a:r>
              <a:rPr lang="en-US" altLang="zh-CN" dirty="0" err="1"/>
              <a:t>xml_rpc</a:t>
            </a:r>
            <a:r>
              <a:rPr lang="en-US" altLang="zh-CN" dirty="0"/>
              <a:t> library/stub does this)</a:t>
            </a:r>
          </a:p>
          <a:p>
            <a:r>
              <a:rPr lang="en-US" altLang="zh-CN" dirty="0"/>
              <a:t>Send</a:t>
            </a:r>
            <a:r>
              <a:rPr lang="zh-CN" altLang="en-US" dirty="0"/>
              <a:t> </a:t>
            </a:r>
            <a:r>
              <a:rPr lang="en-US" altLang="zh-CN" dirty="0"/>
              <a:t>through</a:t>
            </a:r>
            <a:r>
              <a:rPr lang="zh-CN" altLang="en-US" dirty="0"/>
              <a:t> </a:t>
            </a:r>
            <a:r>
              <a:rPr lang="en-US" altLang="zh-CN" dirty="0"/>
              <a:t>the</a:t>
            </a:r>
            <a:r>
              <a:rPr lang="zh-CN" altLang="en-US" dirty="0"/>
              <a:t> </a:t>
            </a:r>
            <a:r>
              <a:rPr lang="en-US" altLang="zh-CN" dirty="0"/>
              <a:t>network</a:t>
            </a:r>
            <a:r>
              <a:rPr lang="zh-CN" altLang="en-US" dirty="0"/>
              <a:t> </a:t>
            </a:r>
            <a:r>
              <a:rPr lang="en-US" altLang="zh-CN" dirty="0"/>
              <a:t>(01010100011)</a:t>
            </a:r>
          </a:p>
          <a:p>
            <a:r>
              <a:rPr lang="en-US" altLang="zh-CN" dirty="0"/>
              <a:t>Convert</a:t>
            </a:r>
            <a:r>
              <a:rPr lang="zh-CN" altLang="en-US" dirty="0"/>
              <a:t> </a:t>
            </a:r>
            <a:r>
              <a:rPr lang="en-US" altLang="zh-CN" dirty="0"/>
              <a:t>the</a:t>
            </a:r>
            <a:r>
              <a:rPr lang="zh-CN" altLang="en-US" dirty="0"/>
              <a:t> </a:t>
            </a:r>
            <a:r>
              <a:rPr lang="en-US" altLang="zh-CN" dirty="0"/>
              <a:t>packet</a:t>
            </a:r>
            <a:r>
              <a:rPr lang="zh-CN" altLang="en-US" dirty="0"/>
              <a:t> </a:t>
            </a:r>
            <a:r>
              <a:rPr lang="en-US" altLang="zh-CN" dirty="0"/>
              <a:t>into</a:t>
            </a:r>
            <a:r>
              <a:rPr lang="zh-CN" altLang="en-US" dirty="0"/>
              <a:t> </a:t>
            </a:r>
            <a:r>
              <a:rPr lang="en-US" altLang="zh-CN" dirty="0"/>
              <a:t>XML (the </a:t>
            </a:r>
            <a:r>
              <a:rPr lang="en-US" altLang="zh-CN" dirty="0" err="1"/>
              <a:t>xml_rpc</a:t>
            </a:r>
            <a:r>
              <a:rPr lang="en-US" altLang="zh-CN" dirty="0"/>
              <a:t> library/stub does this)</a:t>
            </a:r>
          </a:p>
          <a:p>
            <a:r>
              <a:rPr lang="en-US" altLang="zh-CN" dirty="0"/>
              <a:t>Parse</a:t>
            </a:r>
            <a:r>
              <a:rPr lang="zh-CN" altLang="en-US" dirty="0"/>
              <a:t> </a:t>
            </a:r>
            <a:endParaRPr lang="en-US" altLang="zh-CN" dirty="0"/>
          </a:p>
        </p:txBody>
      </p:sp>
    </p:spTree>
    <p:extLst>
      <p:ext uri="{BB962C8B-B14F-4D97-AF65-F5344CB8AC3E}">
        <p14:creationId xmlns:p14="http://schemas.microsoft.com/office/powerpoint/2010/main" val="2619448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30204-379F-A345-87B1-6B7041568A27}"/>
              </a:ext>
            </a:extLst>
          </p:cNvPr>
          <p:cNvSpPr>
            <a:spLocks noGrp="1"/>
          </p:cNvSpPr>
          <p:nvPr>
            <p:ph type="title"/>
          </p:nvPr>
        </p:nvSpPr>
        <p:spPr/>
        <p:txBody>
          <a:bodyPr/>
          <a:lstStyle/>
          <a:p>
            <a:r>
              <a:rPr lang="en-US" dirty="0"/>
              <a:t>Model 3: Causal Consistency</a:t>
            </a:r>
          </a:p>
        </p:txBody>
      </p:sp>
      <p:sp>
        <p:nvSpPr>
          <p:cNvPr id="3" name="Content Placeholder 2">
            <a:extLst>
              <a:ext uri="{FF2B5EF4-FFF2-40B4-BE49-F238E27FC236}">
                <a16:creationId xmlns:a16="http://schemas.microsoft.com/office/drawing/2014/main" id="{27BEED10-25FC-6C46-9E4F-ED42B09AEF0D}"/>
              </a:ext>
            </a:extLst>
          </p:cNvPr>
          <p:cNvSpPr>
            <a:spLocks noGrp="1"/>
          </p:cNvSpPr>
          <p:nvPr>
            <p:ph idx="1"/>
          </p:nvPr>
        </p:nvSpPr>
        <p:spPr/>
        <p:txBody>
          <a:bodyPr>
            <a:normAutofit/>
          </a:bodyPr>
          <a:lstStyle/>
          <a:p>
            <a:r>
              <a:rPr lang="en-US" dirty="0"/>
              <a:t>Causal consistency</a:t>
            </a:r>
          </a:p>
          <a:p>
            <a:pPr lvl="1"/>
            <a:r>
              <a:rPr lang="en-US" dirty="0"/>
              <a:t>Any execution is the same as if all causally-related read/write ops were executed in an order that reflects their causality</a:t>
            </a:r>
          </a:p>
          <a:p>
            <a:pPr lvl="1"/>
            <a:r>
              <a:rPr lang="en-US" dirty="0"/>
              <a:t>All concurrent ops may be seen in different orders</a:t>
            </a:r>
          </a:p>
          <a:p>
            <a:r>
              <a:rPr lang="en-US" dirty="0" err="1"/>
              <a:t>Lamport</a:t>
            </a:r>
            <a:r>
              <a:rPr lang="en-US" dirty="0"/>
              <a:t> (logical) clock enforces causal consistency </a:t>
            </a:r>
          </a:p>
        </p:txBody>
      </p:sp>
    </p:spTree>
    <p:extLst>
      <p:ext uri="{BB962C8B-B14F-4D97-AF65-F5344CB8AC3E}">
        <p14:creationId xmlns:p14="http://schemas.microsoft.com/office/powerpoint/2010/main" val="96917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693F-D3F5-CA43-B8FE-149D412D4E4A}"/>
              </a:ext>
            </a:extLst>
          </p:cNvPr>
          <p:cNvSpPr>
            <a:spLocks noGrp="1"/>
          </p:cNvSpPr>
          <p:nvPr>
            <p:ph type="title"/>
          </p:nvPr>
        </p:nvSpPr>
        <p:spPr/>
        <p:txBody>
          <a:bodyPr/>
          <a:lstStyle/>
          <a:p>
            <a:r>
              <a:rPr lang="en-US" dirty="0"/>
              <a:t>Model 3: Causal Consistency</a:t>
            </a:r>
          </a:p>
        </p:txBody>
      </p:sp>
      <p:sp>
        <p:nvSpPr>
          <p:cNvPr id="3" name="Content Placeholder 2">
            <a:extLst>
              <a:ext uri="{FF2B5EF4-FFF2-40B4-BE49-F238E27FC236}">
                <a16:creationId xmlns:a16="http://schemas.microsoft.com/office/drawing/2014/main" id="{A48356DC-8DE3-0144-9EDF-D47005302B15}"/>
              </a:ext>
            </a:extLst>
          </p:cNvPr>
          <p:cNvSpPr>
            <a:spLocks noGrp="1"/>
          </p:cNvSpPr>
          <p:nvPr>
            <p:ph idx="1"/>
          </p:nvPr>
        </p:nvSpPr>
        <p:spPr/>
        <p:txBody>
          <a:bodyPr/>
          <a:lstStyle/>
          <a:p>
            <a:r>
              <a:rPr lang="en-US" dirty="0"/>
              <a:t>Reads are fresh only </a:t>
            </a:r>
            <a:r>
              <a:rPr lang="en-US" dirty="0" err="1"/>
              <a:t>w.r.t</a:t>
            </a:r>
            <a:r>
              <a:rPr lang="en-US" dirty="0"/>
              <a:t>. the writes that they are causally dependent on</a:t>
            </a:r>
          </a:p>
          <a:p>
            <a:r>
              <a:rPr lang="en-US" dirty="0"/>
              <a:t>Only causally-related writes are ordered by all replicas in the same way, but concurrent writes may be committed in different orders by different replicas, and hence read in different orders by different applications</a:t>
            </a:r>
          </a:p>
          <a:p>
            <a:endParaRPr lang="en-US" dirty="0"/>
          </a:p>
        </p:txBody>
      </p:sp>
    </p:spTree>
    <p:extLst>
      <p:ext uri="{BB962C8B-B14F-4D97-AF65-F5344CB8AC3E}">
        <p14:creationId xmlns:p14="http://schemas.microsoft.com/office/powerpoint/2010/main" val="2346986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02FFA-E2E0-6E45-A68E-EBC8D09D85EF}"/>
              </a:ext>
            </a:extLst>
          </p:cNvPr>
          <p:cNvSpPr>
            <a:spLocks noGrp="1"/>
          </p:cNvSpPr>
          <p:nvPr>
            <p:ph type="title"/>
          </p:nvPr>
        </p:nvSpPr>
        <p:spPr/>
        <p:txBody>
          <a:bodyPr/>
          <a:lstStyle/>
          <a:p>
            <a:r>
              <a:rPr lang="en-US" dirty="0"/>
              <a:t>Model 3: Causal Consistency</a:t>
            </a:r>
          </a:p>
        </p:txBody>
      </p:sp>
      <p:sp>
        <p:nvSpPr>
          <p:cNvPr id="3" name="Content Placeholder 2">
            <a:extLst>
              <a:ext uri="{FF2B5EF4-FFF2-40B4-BE49-F238E27FC236}">
                <a16:creationId xmlns:a16="http://schemas.microsoft.com/office/drawing/2014/main" id="{646C87D5-BB82-3B49-A827-074665483740}"/>
              </a:ext>
            </a:extLst>
          </p:cNvPr>
          <p:cNvSpPr>
            <a:spLocks noGrp="1"/>
          </p:cNvSpPr>
          <p:nvPr>
            <p:ph idx="1"/>
          </p:nvPr>
        </p:nvSpPr>
        <p:spPr/>
        <p:txBody>
          <a:bodyPr/>
          <a:lstStyle/>
          <a:p>
            <a:r>
              <a:rPr lang="en-US" dirty="0"/>
              <a:t>Any execution is the same as if all causally-related read/write ops were executed in an order that reflects their causality</a:t>
            </a:r>
          </a:p>
          <a:p>
            <a:pPr lvl="1"/>
            <a:r>
              <a:rPr lang="en-US" dirty="0"/>
              <a:t>All concurrent ops may be seen in different orders</a:t>
            </a:r>
          </a:p>
        </p:txBody>
      </p:sp>
      <p:pic>
        <p:nvPicPr>
          <p:cNvPr id="4" name="Picture 3">
            <a:extLst>
              <a:ext uri="{FF2B5EF4-FFF2-40B4-BE49-F238E27FC236}">
                <a16:creationId xmlns:a16="http://schemas.microsoft.com/office/drawing/2014/main" id="{B6ECE681-77FC-F644-A1E3-3C2EFCDDD707}"/>
              </a:ext>
            </a:extLst>
          </p:cNvPr>
          <p:cNvPicPr>
            <a:picLocks noChangeAspect="1"/>
          </p:cNvPicPr>
          <p:nvPr/>
        </p:nvPicPr>
        <p:blipFill>
          <a:blip r:embed="rId2"/>
          <a:stretch>
            <a:fillRect/>
          </a:stretch>
        </p:blipFill>
        <p:spPr>
          <a:xfrm>
            <a:off x="3422469" y="3376308"/>
            <a:ext cx="4493623" cy="2317339"/>
          </a:xfrm>
          <a:prstGeom prst="rect">
            <a:avLst/>
          </a:prstGeom>
        </p:spPr>
      </p:pic>
    </p:spTree>
    <p:extLst>
      <p:ext uri="{BB962C8B-B14F-4D97-AF65-F5344CB8AC3E}">
        <p14:creationId xmlns:p14="http://schemas.microsoft.com/office/powerpoint/2010/main" val="3705619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02FFA-E2E0-6E45-A68E-EBC8D09D85EF}"/>
              </a:ext>
            </a:extLst>
          </p:cNvPr>
          <p:cNvSpPr>
            <a:spLocks noGrp="1"/>
          </p:cNvSpPr>
          <p:nvPr>
            <p:ph type="title"/>
          </p:nvPr>
        </p:nvSpPr>
        <p:spPr/>
        <p:txBody>
          <a:bodyPr/>
          <a:lstStyle/>
          <a:p>
            <a:r>
              <a:rPr lang="en-US" dirty="0"/>
              <a:t>Model 3: Causal Consistency</a:t>
            </a:r>
          </a:p>
        </p:txBody>
      </p:sp>
      <p:sp>
        <p:nvSpPr>
          <p:cNvPr id="3" name="Content Placeholder 2">
            <a:extLst>
              <a:ext uri="{FF2B5EF4-FFF2-40B4-BE49-F238E27FC236}">
                <a16:creationId xmlns:a16="http://schemas.microsoft.com/office/drawing/2014/main" id="{646C87D5-BB82-3B49-A827-074665483740}"/>
              </a:ext>
            </a:extLst>
          </p:cNvPr>
          <p:cNvSpPr>
            <a:spLocks noGrp="1"/>
          </p:cNvSpPr>
          <p:nvPr>
            <p:ph idx="1"/>
          </p:nvPr>
        </p:nvSpPr>
        <p:spPr/>
        <p:txBody>
          <a:bodyPr/>
          <a:lstStyle/>
          <a:p>
            <a:r>
              <a:rPr lang="en-US" sz="2500" dirty="0"/>
              <a:t>Reads are fresh only </a:t>
            </a:r>
            <a:r>
              <a:rPr lang="en-US" sz="2500" dirty="0" err="1"/>
              <a:t>w.r.t</a:t>
            </a:r>
            <a:r>
              <a:rPr lang="en-US" sz="2500" dirty="0"/>
              <a:t>. the writes that they are causally dependent on</a:t>
            </a:r>
          </a:p>
          <a:p>
            <a:r>
              <a:rPr lang="en-US" sz="2500" dirty="0"/>
              <a:t>Only causally-related writes are ordered by all replicas in the same way, but concurrent writes may be committed in different orders by different replicas, and hence read in different orders by different applications</a:t>
            </a:r>
          </a:p>
          <a:p>
            <a:endParaRPr lang="en-US" dirty="0"/>
          </a:p>
        </p:txBody>
      </p:sp>
      <p:pic>
        <p:nvPicPr>
          <p:cNvPr id="4" name="Picture 3">
            <a:extLst>
              <a:ext uri="{FF2B5EF4-FFF2-40B4-BE49-F238E27FC236}">
                <a16:creationId xmlns:a16="http://schemas.microsoft.com/office/drawing/2014/main" id="{B6ECE681-77FC-F644-A1E3-3C2EFCDDD707}"/>
              </a:ext>
            </a:extLst>
          </p:cNvPr>
          <p:cNvPicPr>
            <a:picLocks noChangeAspect="1"/>
          </p:cNvPicPr>
          <p:nvPr/>
        </p:nvPicPr>
        <p:blipFill>
          <a:blip r:embed="rId2"/>
          <a:stretch>
            <a:fillRect/>
          </a:stretch>
        </p:blipFill>
        <p:spPr>
          <a:xfrm>
            <a:off x="1347088" y="3592065"/>
            <a:ext cx="4493623" cy="2317339"/>
          </a:xfrm>
          <a:prstGeom prst="rect">
            <a:avLst/>
          </a:prstGeom>
        </p:spPr>
      </p:pic>
      <p:sp>
        <p:nvSpPr>
          <p:cNvPr id="5" name="TextBox 4">
            <a:extLst>
              <a:ext uri="{FF2B5EF4-FFF2-40B4-BE49-F238E27FC236}">
                <a16:creationId xmlns:a16="http://schemas.microsoft.com/office/drawing/2014/main" id="{C4DFCAA6-72CC-344E-AE6A-896B582BEAC5}"/>
              </a:ext>
            </a:extLst>
          </p:cNvPr>
          <p:cNvSpPr txBox="1"/>
          <p:nvPr/>
        </p:nvSpPr>
        <p:spPr>
          <a:xfrm>
            <a:off x="6842588" y="4001294"/>
            <a:ext cx="2358338" cy="1477328"/>
          </a:xfrm>
          <a:prstGeom prst="rect">
            <a:avLst/>
          </a:prstGeom>
          <a:noFill/>
        </p:spPr>
        <p:txBody>
          <a:bodyPr wrap="none" rtlCol="0">
            <a:spAutoFit/>
          </a:bodyPr>
          <a:lstStyle/>
          <a:p>
            <a:r>
              <a:rPr lang="en-US" dirty="0"/>
              <a:t>w(x)a and w(x)b?</a:t>
            </a:r>
          </a:p>
          <a:p>
            <a:r>
              <a:rPr lang="en-US" dirty="0"/>
              <a:t>r(x)b (@P3) and w(x)b?</a:t>
            </a:r>
          </a:p>
          <a:p>
            <a:r>
              <a:rPr lang="en-US" dirty="0"/>
              <a:t>r(x)a (@P3) and w(x)a?</a:t>
            </a:r>
          </a:p>
          <a:p>
            <a:r>
              <a:rPr lang="en-US" dirty="0"/>
              <a:t>r(x)a (@P4) and w(x)a?</a:t>
            </a:r>
          </a:p>
          <a:p>
            <a:r>
              <a:rPr lang="en-US" dirty="0"/>
              <a:t>r(x)b (@P4) and w(x)b?</a:t>
            </a:r>
          </a:p>
        </p:txBody>
      </p:sp>
    </p:spTree>
    <p:extLst>
      <p:ext uri="{BB962C8B-B14F-4D97-AF65-F5344CB8AC3E}">
        <p14:creationId xmlns:p14="http://schemas.microsoft.com/office/powerpoint/2010/main" val="2455649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02FFA-E2E0-6E45-A68E-EBC8D09D85EF}"/>
              </a:ext>
            </a:extLst>
          </p:cNvPr>
          <p:cNvSpPr>
            <a:spLocks noGrp="1"/>
          </p:cNvSpPr>
          <p:nvPr>
            <p:ph type="title"/>
          </p:nvPr>
        </p:nvSpPr>
        <p:spPr/>
        <p:txBody>
          <a:bodyPr/>
          <a:lstStyle/>
          <a:p>
            <a:r>
              <a:rPr lang="en-US" dirty="0"/>
              <a:t>Model 3: Causal Consistency</a:t>
            </a:r>
          </a:p>
        </p:txBody>
      </p:sp>
      <p:sp>
        <p:nvSpPr>
          <p:cNvPr id="3" name="Content Placeholder 2">
            <a:extLst>
              <a:ext uri="{FF2B5EF4-FFF2-40B4-BE49-F238E27FC236}">
                <a16:creationId xmlns:a16="http://schemas.microsoft.com/office/drawing/2014/main" id="{646C87D5-BB82-3B49-A827-074665483740}"/>
              </a:ext>
            </a:extLst>
          </p:cNvPr>
          <p:cNvSpPr>
            <a:spLocks noGrp="1"/>
          </p:cNvSpPr>
          <p:nvPr>
            <p:ph idx="1"/>
          </p:nvPr>
        </p:nvSpPr>
        <p:spPr/>
        <p:txBody>
          <a:bodyPr/>
          <a:lstStyle/>
          <a:p>
            <a:r>
              <a:rPr lang="en-US" sz="2500" dirty="0"/>
              <a:t>Reads are fresh only </a:t>
            </a:r>
            <a:r>
              <a:rPr lang="en-US" sz="2500" dirty="0" err="1"/>
              <a:t>w.r.t</a:t>
            </a:r>
            <a:r>
              <a:rPr lang="en-US" sz="2500" dirty="0"/>
              <a:t>. the writes that they are causally dependent on</a:t>
            </a:r>
          </a:p>
          <a:p>
            <a:r>
              <a:rPr lang="en-US" sz="2500" dirty="0"/>
              <a:t>Only causally-related writes are ordered by all replicas in the same way, but concurrent writes may be committed in different orders by different replicas, and hence read in different orders by different applications</a:t>
            </a:r>
          </a:p>
          <a:p>
            <a:endParaRPr lang="en-US" dirty="0"/>
          </a:p>
        </p:txBody>
      </p:sp>
      <p:pic>
        <p:nvPicPr>
          <p:cNvPr id="4" name="Picture 3">
            <a:extLst>
              <a:ext uri="{FF2B5EF4-FFF2-40B4-BE49-F238E27FC236}">
                <a16:creationId xmlns:a16="http://schemas.microsoft.com/office/drawing/2014/main" id="{B6ECE681-77FC-F644-A1E3-3C2EFCDDD707}"/>
              </a:ext>
            </a:extLst>
          </p:cNvPr>
          <p:cNvPicPr>
            <a:picLocks noChangeAspect="1"/>
          </p:cNvPicPr>
          <p:nvPr/>
        </p:nvPicPr>
        <p:blipFill>
          <a:blip r:embed="rId2"/>
          <a:stretch>
            <a:fillRect/>
          </a:stretch>
        </p:blipFill>
        <p:spPr>
          <a:xfrm>
            <a:off x="1347088" y="3592065"/>
            <a:ext cx="4493623" cy="2317339"/>
          </a:xfrm>
          <a:prstGeom prst="rect">
            <a:avLst/>
          </a:prstGeom>
        </p:spPr>
      </p:pic>
      <p:sp>
        <p:nvSpPr>
          <p:cNvPr id="5" name="TextBox 4">
            <a:extLst>
              <a:ext uri="{FF2B5EF4-FFF2-40B4-BE49-F238E27FC236}">
                <a16:creationId xmlns:a16="http://schemas.microsoft.com/office/drawing/2014/main" id="{C4DFCAA6-72CC-344E-AE6A-896B582BEAC5}"/>
              </a:ext>
            </a:extLst>
          </p:cNvPr>
          <p:cNvSpPr txBox="1"/>
          <p:nvPr/>
        </p:nvSpPr>
        <p:spPr>
          <a:xfrm>
            <a:off x="6750121" y="3592065"/>
            <a:ext cx="3763210" cy="2031325"/>
          </a:xfrm>
          <a:prstGeom prst="rect">
            <a:avLst/>
          </a:prstGeom>
          <a:noFill/>
        </p:spPr>
        <p:txBody>
          <a:bodyPr wrap="none" rtlCol="0">
            <a:spAutoFit/>
          </a:bodyPr>
          <a:lstStyle/>
          <a:p>
            <a:r>
              <a:rPr lang="en-US" dirty="0"/>
              <a:t>Only per-process ordering restrictions</a:t>
            </a:r>
          </a:p>
          <a:p>
            <a:r>
              <a:rPr lang="en-US" dirty="0"/>
              <a:t>w(x)a || w(x)b</a:t>
            </a:r>
          </a:p>
          <a:p>
            <a:r>
              <a:rPr lang="en-US" dirty="0"/>
              <a:t>w(x)b -&gt; r(x)b</a:t>
            </a:r>
          </a:p>
          <a:p>
            <a:r>
              <a:rPr lang="en-US" dirty="0"/>
              <a:t>r(x)b -&gt; r(x)a</a:t>
            </a:r>
          </a:p>
          <a:p>
            <a:endParaRPr lang="en-US" dirty="0"/>
          </a:p>
          <a:p>
            <a:r>
              <a:rPr lang="en-US" dirty="0"/>
              <a:t>Writes can be seen in different orders </a:t>
            </a:r>
          </a:p>
          <a:p>
            <a:r>
              <a:rPr lang="en-US" dirty="0"/>
              <a:t>by different processes</a:t>
            </a:r>
          </a:p>
        </p:txBody>
      </p:sp>
    </p:spTree>
    <p:extLst>
      <p:ext uri="{BB962C8B-B14F-4D97-AF65-F5344CB8AC3E}">
        <p14:creationId xmlns:p14="http://schemas.microsoft.com/office/powerpoint/2010/main" val="1898938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C2D7-AB7E-8342-9C22-382B0486B0EA}"/>
              </a:ext>
            </a:extLst>
          </p:cNvPr>
          <p:cNvSpPr>
            <a:spLocks noGrp="1"/>
          </p:cNvSpPr>
          <p:nvPr>
            <p:ph type="title"/>
          </p:nvPr>
        </p:nvSpPr>
        <p:spPr/>
        <p:txBody>
          <a:bodyPr/>
          <a:lstStyle/>
          <a:p>
            <a:r>
              <a:rPr lang="en-US" dirty="0"/>
              <a:t>Model 3: Causal Consistency</a:t>
            </a:r>
          </a:p>
        </p:txBody>
      </p:sp>
      <p:sp>
        <p:nvSpPr>
          <p:cNvPr id="3" name="Content Placeholder 2">
            <a:extLst>
              <a:ext uri="{FF2B5EF4-FFF2-40B4-BE49-F238E27FC236}">
                <a16:creationId xmlns:a16="http://schemas.microsoft.com/office/drawing/2014/main" id="{4389C3E4-C5F9-D44F-AD2F-C2744FA77312}"/>
              </a:ext>
            </a:extLst>
          </p:cNvPr>
          <p:cNvSpPr>
            <a:spLocks noGrp="1"/>
          </p:cNvSpPr>
          <p:nvPr>
            <p:ph idx="1"/>
          </p:nvPr>
        </p:nvSpPr>
        <p:spPr/>
        <p:txBody>
          <a:bodyPr/>
          <a:lstStyle/>
          <a:p>
            <a:r>
              <a:rPr lang="en-US" dirty="0"/>
              <a:t>Any execution is the same as if all causally-related read/write ops were executed in an order that reflects their causality</a:t>
            </a:r>
          </a:p>
          <a:p>
            <a:pPr lvl="1"/>
            <a:r>
              <a:rPr lang="en-US" dirty="0"/>
              <a:t>All concurrent ops may be seen in different orders</a:t>
            </a:r>
          </a:p>
          <a:p>
            <a:endParaRPr lang="en-US" dirty="0"/>
          </a:p>
        </p:txBody>
      </p:sp>
      <p:pic>
        <p:nvPicPr>
          <p:cNvPr id="4" name="Picture 3">
            <a:extLst>
              <a:ext uri="{FF2B5EF4-FFF2-40B4-BE49-F238E27FC236}">
                <a16:creationId xmlns:a16="http://schemas.microsoft.com/office/drawing/2014/main" id="{1AE1A458-F5D2-8049-9702-0286892B3089}"/>
              </a:ext>
            </a:extLst>
          </p:cNvPr>
          <p:cNvPicPr>
            <a:picLocks noChangeAspect="1"/>
          </p:cNvPicPr>
          <p:nvPr/>
        </p:nvPicPr>
        <p:blipFill>
          <a:blip r:embed="rId2"/>
          <a:stretch>
            <a:fillRect/>
          </a:stretch>
        </p:blipFill>
        <p:spPr>
          <a:xfrm>
            <a:off x="3200400" y="3330726"/>
            <a:ext cx="4560093" cy="2351617"/>
          </a:xfrm>
          <a:prstGeom prst="rect">
            <a:avLst/>
          </a:prstGeom>
        </p:spPr>
      </p:pic>
      <p:sp>
        <p:nvSpPr>
          <p:cNvPr id="5" name="TextBox 4">
            <a:extLst>
              <a:ext uri="{FF2B5EF4-FFF2-40B4-BE49-F238E27FC236}">
                <a16:creationId xmlns:a16="http://schemas.microsoft.com/office/drawing/2014/main" id="{0A92DCD6-7FED-EB41-89F1-BF6AF2F85F16}"/>
              </a:ext>
            </a:extLst>
          </p:cNvPr>
          <p:cNvSpPr txBox="1"/>
          <p:nvPr/>
        </p:nvSpPr>
        <p:spPr>
          <a:xfrm>
            <a:off x="3200400" y="5774398"/>
            <a:ext cx="5226815" cy="1200329"/>
          </a:xfrm>
          <a:prstGeom prst="rect">
            <a:avLst/>
          </a:prstGeom>
          <a:noFill/>
        </p:spPr>
        <p:txBody>
          <a:bodyPr wrap="none" rtlCol="0">
            <a:spAutoFit/>
          </a:bodyPr>
          <a:lstStyle/>
          <a:p>
            <a:r>
              <a:rPr lang="en-US" dirty="0"/>
              <a:t>Not causally consistent</a:t>
            </a:r>
          </a:p>
          <a:p>
            <a:r>
              <a:rPr lang="en-US" dirty="0"/>
              <a:t>W(x)a -&gt; w(x)c since they happen at the same process</a:t>
            </a:r>
          </a:p>
          <a:p>
            <a:r>
              <a:rPr lang="en-US" dirty="0"/>
              <a:t>P3 has read r(x)c so it cannot read r(x)a</a:t>
            </a:r>
          </a:p>
          <a:p>
            <a:endParaRPr lang="en-US" dirty="0"/>
          </a:p>
        </p:txBody>
      </p:sp>
    </p:spTree>
    <p:extLst>
      <p:ext uri="{BB962C8B-B14F-4D97-AF65-F5344CB8AC3E}">
        <p14:creationId xmlns:p14="http://schemas.microsoft.com/office/powerpoint/2010/main" val="65388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20796-DC83-BE46-B136-7CEC1C3FA55F}"/>
              </a:ext>
            </a:extLst>
          </p:cNvPr>
          <p:cNvSpPr>
            <a:spLocks noGrp="1"/>
          </p:cNvSpPr>
          <p:nvPr>
            <p:ph type="title"/>
          </p:nvPr>
        </p:nvSpPr>
        <p:spPr/>
        <p:txBody>
          <a:bodyPr/>
          <a:lstStyle/>
          <a:p>
            <a:r>
              <a:rPr lang="en-US" dirty="0"/>
              <a:t>Why Causal Consistency?</a:t>
            </a:r>
          </a:p>
        </p:txBody>
      </p:sp>
      <p:sp>
        <p:nvSpPr>
          <p:cNvPr id="3" name="Content Placeholder 2">
            <a:extLst>
              <a:ext uri="{FF2B5EF4-FFF2-40B4-BE49-F238E27FC236}">
                <a16:creationId xmlns:a16="http://schemas.microsoft.com/office/drawing/2014/main" id="{7E743368-B0C2-B84E-9F08-5D2A044EC8D3}"/>
              </a:ext>
            </a:extLst>
          </p:cNvPr>
          <p:cNvSpPr>
            <a:spLocks noGrp="1"/>
          </p:cNvSpPr>
          <p:nvPr>
            <p:ph idx="1"/>
          </p:nvPr>
        </p:nvSpPr>
        <p:spPr/>
        <p:txBody>
          <a:bodyPr/>
          <a:lstStyle/>
          <a:p>
            <a:r>
              <a:rPr lang="en-US" dirty="0"/>
              <a:t>Causal consistency is strictly weaker than sequential consistency and can give weird results, as you’ve seen </a:t>
            </a:r>
          </a:p>
          <a:p>
            <a:pPr lvl="1"/>
            <a:r>
              <a:rPr lang="en-US" dirty="0"/>
              <a:t>If system is sequentially consistent -&gt; it is also causally consistent</a:t>
            </a:r>
            <a:r>
              <a:rPr lang="zh-CN" altLang="en-US" dirty="0"/>
              <a:t> </a:t>
            </a:r>
            <a:r>
              <a:rPr lang="en-US" altLang="zh-CN" dirty="0"/>
              <a:t>(in</a:t>
            </a:r>
            <a:r>
              <a:rPr lang="zh-CN" altLang="en-US" dirty="0"/>
              <a:t> </a:t>
            </a:r>
            <a:r>
              <a:rPr lang="en-US" altLang="zh-CN" dirty="0"/>
              <a:t>the</a:t>
            </a:r>
            <a:r>
              <a:rPr lang="zh-CN" altLang="en-US" dirty="0"/>
              <a:t> </a:t>
            </a:r>
            <a:r>
              <a:rPr lang="en-US" altLang="zh-CN" dirty="0"/>
              <a:t>shared</a:t>
            </a:r>
            <a:r>
              <a:rPr lang="zh-CN" altLang="en-US" dirty="0"/>
              <a:t> </a:t>
            </a:r>
            <a:r>
              <a:rPr lang="en-US" altLang="zh-CN" dirty="0"/>
              <a:t>memory</a:t>
            </a:r>
            <a:r>
              <a:rPr lang="zh-CN" altLang="en-US" dirty="0"/>
              <a:t> </a:t>
            </a:r>
            <a:r>
              <a:rPr lang="en-US" altLang="zh-CN" dirty="0"/>
              <a:t>scenario)</a:t>
            </a:r>
            <a:endParaRPr lang="en-US" dirty="0"/>
          </a:p>
          <a:p>
            <a:r>
              <a:rPr lang="en-US" dirty="0"/>
              <a:t>BUT: it also offers more possibilities for concurrency</a:t>
            </a:r>
          </a:p>
          <a:p>
            <a:pPr lvl="1"/>
            <a:r>
              <a:rPr lang="en-US" dirty="0"/>
              <a:t>Concurrent operations (which are not causally-dependent) can be executed in different orders by different people</a:t>
            </a:r>
          </a:p>
          <a:p>
            <a:pPr lvl="1"/>
            <a:r>
              <a:rPr lang="en-US" dirty="0"/>
              <a:t>In contrast, with sequential consistency, you need to enforce a global ordering of all operations</a:t>
            </a:r>
          </a:p>
          <a:p>
            <a:pPr lvl="1"/>
            <a:r>
              <a:rPr lang="en-US" dirty="0"/>
              <a:t>Hence, one can get better performance than sequential</a:t>
            </a:r>
          </a:p>
        </p:txBody>
      </p:sp>
    </p:spTree>
    <p:extLst>
      <p:ext uri="{BB962C8B-B14F-4D97-AF65-F5344CB8AC3E}">
        <p14:creationId xmlns:p14="http://schemas.microsoft.com/office/powerpoint/2010/main" val="2842311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E4983-DDB0-E449-8872-A6B292E3FB04}"/>
              </a:ext>
            </a:extLst>
          </p:cNvPr>
          <p:cNvSpPr>
            <a:spLocks noGrp="1"/>
          </p:cNvSpPr>
          <p:nvPr>
            <p:ph type="title"/>
          </p:nvPr>
        </p:nvSpPr>
        <p:spPr/>
        <p:txBody>
          <a:bodyPr/>
          <a:lstStyle/>
          <a:p>
            <a:r>
              <a:rPr lang="en-US" dirty="0"/>
              <a:t>Model 4: Eventually Consistency</a:t>
            </a:r>
          </a:p>
        </p:txBody>
      </p:sp>
      <p:sp>
        <p:nvSpPr>
          <p:cNvPr id="3" name="Content Placeholder 2">
            <a:extLst>
              <a:ext uri="{FF2B5EF4-FFF2-40B4-BE49-F238E27FC236}">
                <a16:creationId xmlns:a16="http://schemas.microsoft.com/office/drawing/2014/main" id="{C67AC405-35FE-BD49-97DB-AAD2BFA62BA4}"/>
              </a:ext>
            </a:extLst>
          </p:cNvPr>
          <p:cNvSpPr>
            <a:spLocks noGrp="1"/>
          </p:cNvSpPr>
          <p:nvPr>
            <p:ph idx="1"/>
          </p:nvPr>
        </p:nvSpPr>
        <p:spPr/>
        <p:txBody>
          <a:bodyPr/>
          <a:lstStyle/>
          <a:p>
            <a:r>
              <a:rPr lang="en-US" dirty="0"/>
              <a:t>Allow stale reads, but ensure that reads will eventually reflect previously written values</a:t>
            </a:r>
          </a:p>
          <a:p>
            <a:pPr lvl="1"/>
            <a:r>
              <a:rPr lang="en-US" dirty="0"/>
              <a:t>Even after a very long time</a:t>
            </a:r>
          </a:p>
          <a:p>
            <a:endParaRPr lang="en-US" dirty="0"/>
          </a:p>
          <a:p>
            <a:r>
              <a:rPr lang="en-US" dirty="0"/>
              <a:t>Doesn’t order concurrent writes as they are executed, which might create conflicts later: which write was first?</a:t>
            </a:r>
          </a:p>
          <a:p>
            <a:endParaRPr lang="en-US" dirty="0"/>
          </a:p>
          <a:p>
            <a:r>
              <a:rPr lang="en-US" dirty="0"/>
              <a:t>Very widely used in real applications</a:t>
            </a:r>
          </a:p>
        </p:txBody>
      </p:sp>
    </p:spTree>
    <p:extLst>
      <p:ext uri="{BB962C8B-B14F-4D97-AF65-F5344CB8AC3E}">
        <p14:creationId xmlns:p14="http://schemas.microsoft.com/office/powerpoint/2010/main" val="3294087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41A87-753A-6E44-ADFF-E73786427B18}"/>
              </a:ext>
            </a:extLst>
          </p:cNvPr>
          <p:cNvSpPr>
            <a:spLocks noGrp="1"/>
          </p:cNvSpPr>
          <p:nvPr>
            <p:ph type="title"/>
          </p:nvPr>
        </p:nvSpPr>
        <p:spPr/>
        <p:txBody>
          <a:bodyPr/>
          <a:lstStyle/>
          <a:p>
            <a:r>
              <a:rPr lang="en-US" dirty="0"/>
              <a:t>Why Eventually Consistency?</a:t>
            </a:r>
          </a:p>
        </p:txBody>
      </p:sp>
      <p:sp>
        <p:nvSpPr>
          <p:cNvPr id="3" name="Content Placeholder 2">
            <a:extLst>
              <a:ext uri="{FF2B5EF4-FFF2-40B4-BE49-F238E27FC236}">
                <a16:creationId xmlns:a16="http://schemas.microsoft.com/office/drawing/2014/main" id="{8E29D8AE-5BD5-0246-AD66-D45E96B2331D}"/>
              </a:ext>
            </a:extLst>
          </p:cNvPr>
          <p:cNvSpPr>
            <a:spLocks noGrp="1"/>
          </p:cNvSpPr>
          <p:nvPr>
            <p:ph idx="1"/>
          </p:nvPr>
        </p:nvSpPr>
        <p:spPr/>
        <p:txBody>
          <a:bodyPr/>
          <a:lstStyle/>
          <a:p>
            <a:r>
              <a:rPr lang="en-US" dirty="0"/>
              <a:t>More concurrency opportunities than strict, sequential, or causal consistency</a:t>
            </a:r>
          </a:p>
          <a:p>
            <a:r>
              <a:rPr lang="en-US" dirty="0"/>
              <a:t>Sequential consistency requires highly available connections </a:t>
            </a:r>
          </a:p>
          <a:p>
            <a:pPr lvl="1"/>
            <a:r>
              <a:rPr lang="en-US" dirty="0"/>
              <a:t>Lots of chatter between clients/servers </a:t>
            </a:r>
          </a:p>
          <a:p>
            <a:r>
              <a:rPr lang="en-US" dirty="0"/>
              <a:t>Sequential consistency may be unsuitable for certain scenarios</a:t>
            </a:r>
          </a:p>
          <a:p>
            <a:pPr lvl="1"/>
            <a:r>
              <a:rPr lang="en-US" dirty="0"/>
              <a:t>Disconnected clients (e.g. your laptop goes offline, but you still want to edit your shared document) </a:t>
            </a:r>
          </a:p>
          <a:p>
            <a:pPr lvl="1"/>
            <a:r>
              <a:rPr lang="en-US" dirty="0"/>
              <a:t>Network partitioning across datacenters </a:t>
            </a:r>
          </a:p>
          <a:p>
            <a:pPr lvl="1"/>
            <a:r>
              <a:rPr lang="en-US" dirty="0"/>
              <a:t>Apps might prefer potential inconsistency to loss of availability </a:t>
            </a:r>
          </a:p>
          <a:p>
            <a:pPr lvl="1"/>
            <a:endParaRPr lang="en-US" dirty="0"/>
          </a:p>
        </p:txBody>
      </p:sp>
    </p:spTree>
    <p:extLst>
      <p:ext uri="{BB962C8B-B14F-4D97-AF65-F5344CB8AC3E}">
        <p14:creationId xmlns:p14="http://schemas.microsoft.com/office/powerpoint/2010/main" val="266207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5D9C-A997-ED4E-9CA8-6270505C42A3}"/>
              </a:ext>
            </a:extLst>
          </p:cNvPr>
          <p:cNvSpPr>
            <a:spLocks noGrp="1"/>
          </p:cNvSpPr>
          <p:nvPr>
            <p:ph type="title"/>
          </p:nvPr>
        </p:nvSpPr>
        <p:spPr/>
        <p:txBody>
          <a:bodyPr/>
          <a:lstStyle/>
          <a:p>
            <a:r>
              <a:rPr lang="en-US" dirty="0"/>
              <a:t>Sequential vs. Eventual Consistency </a:t>
            </a:r>
            <a:endParaRPr lang="en-US" dirty="0">
              <a:effectLst/>
            </a:endParaRPr>
          </a:p>
        </p:txBody>
      </p:sp>
      <p:sp>
        <p:nvSpPr>
          <p:cNvPr id="3" name="Content Placeholder 2">
            <a:extLst>
              <a:ext uri="{FF2B5EF4-FFF2-40B4-BE49-F238E27FC236}">
                <a16:creationId xmlns:a16="http://schemas.microsoft.com/office/drawing/2014/main" id="{04A737A1-20CE-EE49-B23B-66009D3813CD}"/>
              </a:ext>
            </a:extLst>
          </p:cNvPr>
          <p:cNvSpPr>
            <a:spLocks noGrp="1"/>
          </p:cNvSpPr>
          <p:nvPr>
            <p:ph idx="1"/>
          </p:nvPr>
        </p:nvSpPr>
        <p:spPr/>
        <p:txBody>
          <a:bodyPr/>
          <a:lstStyle/>
          <a:p>
            <a:r>
              <a:rPr lang="en-US" dirty="0"/>
              <a:t>Sequential: pessimistic concurrency handling</a:t>
            </a:r>
          </a:p>
          <a:p>
            <a:pPr lvl="1"/>
            <a:r>
              <a:rPr lang="en-US" dirty="0"/>
              <a:t>Decide on update order as they are executed</a:t>
            </a:r>
          </a:p>
          <a:p>
            <a:r>
              <a:rPr lang="en-US" dirty="0"/>
              <a:t>Eventual: optimistic concurrency handling</a:t>
            </a:r>
          </a:p>
          <a:p>
            <a:pPr lvl="1"/>
            <a:r>
              <a:rPr lang="en-US" dirty="0"/>
              <a:t>Let updates happen, worry about deciding their order later</a:t>
            </a:r>
          </a:p>
          <a:p>
            <a:pPr lvl="1"/>
            <a:r>
              <a:rPr lang="en-US" dirty="0"/>
              <a:t>May raise conflicts</a:t>
            </a:r>
          </a:p>
          <a:p>
            <a:pPr lvl="1"/>
            <a:r>
              <a:rPr lang="en-US" dirty="0"/>
              <a:t>Think about git – you may need to resolve conflicts</a:t>
            </a:r>
          </a:p>
          <a:p>
            <a:pPr lvl="1"/>
            <a:r>
              <a:rPr lang="en-US" dirty="0"/>
              <a:t>Resolving conflicts is not that difficult with code, but it’s very hard in general (e.g., image, video…)</a:t>
            </a:r>
          </a:p>
        </p:txBody>
      </p:sp>
    </p:spTree>
    <p:extLst>
      <p:ext uri="{BB962C8B-B14F-4D97-AF65-F5344CB8AC3E}">
        <p14:creationId xmlns:p14="http://schemas.microsoft.com/office/powerpoint/2010/main" val="801079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4845-7B89-E348-8BC5-0F9362AE2087}"/>
              </a:ext>
            </a:extLst>
          </p:cNvPr>
          <p:cNvSpPr>
            <a:spLocks noGrp="1"/>
          </p:cNvSpPr>
          <p:nvPr>
            <p:ph type="title"/>
          </p:nvPr>
        </p:nvSpPr>
        <p:spPr/>
        <p:txBody>
          <a:bodyPr/>
          <a:lstStyle/>
          <a:p>
            <a:r>
              <a:rPr lang="en-US" altLang="zh-CN" dirty="0"/>
              <a:t>The</a:t>
            </a:r>
            <a:r>
              <a:rPr lang="zh-CN" altLang="en-US" dirty="0"/>
              <a:t> </a:t>
            </a:r>
            <a:r>
              <a:rPr lang="en-US" altLang="zh-CN" dirty="0"/>
              <a:t>Blocks:</a:t>
            </a:r>
            <a:r>
              <a:rPr lang="zh-CN" altLang="en-US" dirty="0"/>
              <a:t> </a:t>
            </a:r>
            <a:r>
              <a:rPr lang="en-US" altLang="zh-CN" dirty="0"/>
              <a:t>Clients</a:t>
            </a: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05603EFC-1339-5B4E-B822-B50837655246}"/>
              </a:ext>
            </a:extLst>
          </p:cNvPr>
          <p:cNvPicPr>
            <a:picLocks noGrp="1" noChangeAspect="1"/>
          </p:cNvPicPr>
          <p:nvPr>
            <p:ph idx="1"/>
          </p:nvPr>
        </p:nvPicPr>
        <p:blipFill>
          <a:blip r:embed="rId2"/>
          <a:stretch>
            <a:fillRect/>
          </a:stretch>
        </p:blipFill>
        <p:spPr>
          <a:xfrm>
            <a:off x="838200" y="1539671"/>
            <a:ext cx="4008120" cy="2762150"/>
          </a:xfrm>
        </p:spPr>
      </p:pic>
      <p:pic>
        <p:nvPicPr>
          <p:cNvPr id="7" name="Picture 6" descr="A picture containing object&#10;&#10;Description automatically generated">
            <a:extLst>
              <a:ext uri="{FF2B5EF4-FFF2-40B4-BE49-F238E27FC236}">
                <a16:creationId xmlns:a16="http://schemas.microsoft.com/office/drawing/2014/main" id="{E86CE082-6AD0-1945-884A-9E27B46A193B}"/>
              </a:ext>
            </a:extLst>
          </p:cNvPr>
          <p:cNvPicPr>
            <a:picLocks noChangeAspect="1"/>
          </p:cNvPicPr>
          <p:nvPr/>
        </p:nvPicPr>
        <p:blipFill>
          <a:blip r:embed="rId3"/>
          <a:stretch>
            <a:fillRect/>
          </a:stretch>
        </p:blipFill>
        <p:spPr>
          <a:xfrm>
            <a:off x="5584190" y="2103436"/>
            <a:ext cx="5945783" cy="1318521"/>
          </a:xfrm>
          <a:prstGeom prst="rect">
            <a:avLst/>
          </a:prstGeom>
        </p:spPr>
      </p:pic>
      <p:sp>
        <p:nvSpPr>
          <p:cNvPr id="8" name="Rectangle 7">
            <a:extLst>
              <a:ext uri="{FF2B5EF4-FFF2-40B4-BE49-F238E27FC236}">
                <a16:creationId xmlns:a16="http://schemas.microsoft.com/office/drawing/2014/main" id="{2EADEAF8-532A-AE47-A56B-6D6E1A537E89}"/>
              </a:ext>
            </a:extLst>
          </p:cNvPr>
          <p:cNvSpPr/>
          <p:nvPr/>
        </p:nvSpPr>
        <p:spPr>
          <a:xfrm>
            <a:off x="8281203" y="3932488"/>
            <a:ext cx="915047" cy="369332"/>
          </a:xfrm>
          <a:prstGeom prst="rect">
            <a:avLst/>
          </a:prstGeom>
        </p:spPr>
        <p:txBody>
          <a:bodyPr wrap="square">
            <a:spAutoFit/>
          </a:bodyPr>
          <a:lstStyle/>
          <a:p>
            <a:r>
              <a:rPr lang="en-US" altLang="zh-CN" dirty="0"/>
              <a:t>RPC</a:t>
            </a:r>
            <a:endParaRPr lang="en-US" dirty="0"/>
          </a:p>
        </p:txBody>
      </p:sp>
      <p:sp>
        <p:nvSpPr>
          <p:cNvPr id="10" name="Rectangle 9">
            <a:extLst>
              <a:ext uri="{FF2B5EF4-FFF2-40B4-BE49-F238E27FC236}">
                <a16:creationId xmlns:a16="http://schemas.microsoft.com/office/drawing/2014/main" id="{5E2F2C7E-F079-654F-8146-460AC7C8C4CE}"/>
              </a:ext>
            </a:extLst>
          </p:cNvPr>
          <p:cNvSpPr/>
          <p:nvPr/>
        </p:nvSpPr>
        <p:spPr>
          <a:xfrm>
            <a:off x="2005769" y="4523321"/>
            <a:ext cx="797975" cy="369332"/>
          </a:xfrm>
          <a:prstGeom prst="rect">
            <a:avLst/>
          </a:prstGeom>
        </p:spPr>
        <p:txBody>
          <a:bodyPr wrap="none">
            <a:spAutoFit/>
          </a:bodyPr>
          <a:lstStyle/>
          <a:p>
            <a:r>
              <a:rPr lang="en-US" altLang="zh-CN" dirty="0"/>
              <a:t>Socket</a:t>
            </a:r>
            <a:endParaRPr lang="en-US" dirty="0"/>
          </a:p>
        </p:txBody>
      </p:sp>
      <p:sp>
        <p:nvSpPr>
          <p:cNvPr id="11" name="Rectangle 10">
            <a:extLst>
              <a:ext uri="{FF2B5EF4-FFF2-40B4-BE49-F238E27FC236}">
                <a16:creationId xmlns:a16="http://schemas.microsoft.com/office/drawing/2014/main" id="{FF0771B6-FC93-6449-A0F6-D2A387EC4BDE}"/>
              </a:ext>
            </a:extLst>
          </p:cNvPr>
          <p:cNvSpPr/>
          <p:nvPr/>
        </p:nvSpPr>
        <p:spPr>
          <a:xfrm>
            <a:off x="4252896" y="5087496"/>
            <a:ext cx="2662588" cy="461665"/>
          </a:xfrm>
          <a:prstGeom prst="rect">
            <a:avLst/>
          </a:prstGeom>
        </p:spPr>
        <p:txBody>
          <a:bodyPr wrap="none">
            <a:spAutoFit/>
          </a:bodyPr>
          <a:lstStyle/>
          <a:p>
            <a:r>
              <a:rPr lang="en-US" altLang="zh-CN" sz="2400" b="1" dirty="0"/>
              <a:t>Import</a:t>
            </a:r>
            <a:r>
              <a:rPr lang="zh-CN" altLang="en-US" sz="2400" b="1" dirty="0"/>
              <a:t> </a:t>
            </a:r>
            <a:r>
              <a:rPr lang="en-US" altLang="zh-CN" sz="2400" b="1" dirty="0"/>
              <a:t>the</a:t>
            </a:r>
            <a:r>
              <a:rPr lang="zh-CN" altLang="en-US" sz="2400" b="1" dirty="0"/>
              <a:t> </a:t>
            </a:r>
            <a:r>
              <a:rPr lang="en-US" altLang="zh-CN" sz="2400" b="1" dirty="0"/>
              <a:t>libraries</a:t>
            </a:r>
            <a:endParaRPr lang="en-US" sz="2400" b="1" dirty="0"/>
          </a:p>
        </p:txBody>
      </p:sp>
    </p:spTree>
    <p:extLst>
      <p:ext uri="{BB962C8B-B14F-4D97-AF65-F5344CB8AC3E}">
        <p14:creationId xmlns:p14="http://schemas.microsoft.com/office/powerpoint/2010/main" val="11652576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CD4F-0138-C14D-BE1F-5918118C3486}"/>
              </a:ext>
            </a:extLst>
          </p:cNvPr>
          <p:cNvSpPr>
            <a:spLocks noGrp="1"/>
          </p:cNvSpPr>
          <p:nvPr>
            <p:ph type="title"/>
          </p:nvPr>
        </p:nvSpPr>
        <p:spPr/>
        <p:txBody>
          <a:bodyPr/>
          <a:lstStyle/>
          <a:p>
            <a:r>
              <a:rPr lang="en-US" dirty="0"/>
              <a:t>Example Usage</a:t>
            </a:r>
          </a:p>
        </p:txBody>
      </p:sp>
      <p:sp>
        <p:nvSpPr>
          <p:cNvPr id="3" name="Content Placeholder 2">
            <a:extLst>
              <a:ext uri="{FF2B5EF4-FFF2-40B4-BE49-F238E27FC236}">
                <a16:creationId xmlns:a16="http://schemas.microsoft.com/office/drawing/2014/main" id="{C3E4A278-FD26-E240-BB54-668D898BA335}"/>
              </a:ext>
            </a:extLst>
          </p:cNvPr>
          <p:cNvSpPr>
            <a:spLocks noGrp="1"/>
          </p:cNvSpPr>
          <p:nvPr>
            <p:ph idx="1"/>
          </p:nvPr>
        </p:nvSpPr>
        <p:spPr>
          <a:xfrm>
            <a:off x="838200" y="3986373"/>
            <a:ext cx="10515600" cy="2190590"/>
          </a:xfrm>
        </p:spPr>
        <p:txBody>
          <a:bodyPr/>
          <a:lstStyle/>
          <a:p>
            <a:r>
              <a:rPr lang="en-US" dirty="0"/>
              <a:t>Goal of file synchronization</a:t>
            </a:r>
          </a:p>
          <a:p>
            <a:pPr lvl="1"/>
            <a:r>
              <a:rPr lang="en-US" dirty="0"/>
              <a:t>All replica contents eventually become identical</a:t>
            </a:r>
          </a:p>
          <a:p>
            <a:pPr lvl="1"/>
            <a:r>
              <a:rPr lang="en-US" dirty="0"/>
              <a:t>No lost updates</a:t>
            </a:r>
          </a:p>
          <a:p>
            <a:pPr lvl="1"/>
            <a:r>
              <a:rPr lang="en-US" dirty="0"/>
              <a:t>Do not replace new version with old ones</a:t>
            </a:r>
          </a:p>
        </p:txBody>
      </p:sp>
      <p:pic>
        <p:nvPicPr>
          <p:cNvPr id="5" name="Picture 4">
            <a:extLst>
              <a:ext uri="{FF2B5EF4-FFF2-40B4-BE49-F238E27FC236}">
                <a16:creationId xmlns:a16="http://schemas.microsoft.com/office/drawing/2014/main" id="{2EC6BD44-D2ED-884E-B037-E0F343D9AD94}"/>
              </a:ext>
            </a:extLst>
          </p:cNvPr>
          <p:cNvPicPr>
            <a:picLocks noChangeAspect="1"/>
          </p:cNvPicPr>
          <p:nvPr/>
        </p:nvPicPr>
        <p:blipFill>
          <a:blip r:embed="rId2"/>
          <a:stretch>
            <a:fillRect/>
          </a:stretch>
        </p:blipFill>
        <p:spPr>
          <a:xfrm>
            <a:off x="1665514" y="1488247"/>
            <a:ext cx="8860971" cy="2380560"/>
          </a:xfrm>
          <a:prstGeom prst="rect">
            <a:avLst/>
          </a:prstGeom>
        </p:spPr>
      </p:pic>
    </p:spTree>
    <p:extLst>
      <p:ext uri="{BB962C8B-B14F-4D97-AF65-F5344CB8AC3E}">
        <p14:creationId xmlns:p14="http://schemas.microsoft.com/office/powerpoint/2010/main" val="4006494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FC61A-5D6E-834F-99A9-1354E99D35A8}"/>
              </a:ext>
            </a:extLst>
          </p:cNvPr>
          <p:cNvSpPr>
            <a:spLocks noGrp="1"/>
          </p:cNvSpPr>
          <p:nvPr>
            <p:ph type="title"/>
          </p:nvPr>
        </p:nvSpPr>
        <p:spPr/>
        <p:txBody>
          <a:bodyPr/>
          <a:lstStyle/>
          <a:p>
            <a:r>
              <a:rPr lang="en-US" dirty="0"/>
              <a:t>Assuming we have a server where everyone is connected to…</a:t>
            </a:r>
          </a:p>
        </p:txBody>
      </p:sp>
      <p:sp>
        <p:nvSpPr>
          <p:cNvPr id="3" name="Content Placeholder 2">
            <a:extLst>
              <a:ext uri="{FF2B5EF4-FFF2-40B4-BE49-F238E27FC236}">
                <a16:creationId xmlns:a16="http://schemas.microsoft.com/office/drawing/2014/main" id="{72DBCF83-6428-054F-880F-8C816D9AFC2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584796F-DE0B-DC4D-B667-A265DFD4A90A}"/>
              </a:ext>
            </a:extLst>
          </p:cNvPr>
          <p:cNvPicPr>
            <a:picLocks noChangeAspect="1"/>
          </p:cNvPicPr>
          <p:nvPr/>
        </p:nvPicPr>
        <p:blipFill>
          <a:blip r:embed="rId2"/>
          <a:stretch>
            <a:fillRect/>
          </a:stretch>
        </p:blipFill>
        <p:spPr>
          <a:xfrm>
            <a:off x="2387872" y="2168434"/>
            <a:ext cx="6674666" cy="3432084"/>
          </a:xfrm>
          <a:prstGeom prst="rect">
            <a:avLst/>
          </a:prstGeom>
        </p:spPr>
      </p:pic>
    </p:spTree>
    <p:extLst>
      <p:ext uri="{BB962C8B-B14F-4D97-AF65-F5344CB8AC3E}">
        <p14:creationId xmlns:p14="http://schemas.microsoft.com/office/powerpoint/2010/main" val="11877819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7EFF-3579-7C41-B939-BC36681127A8}"/>
              </a:ext>
            </a:extLst>
          </p:cNvPr>
          <p:cNvSpPr>
            <a:spLocks noGrp="1"/>
          </p:cNvSpPr>
          <p:nvPr>
            <p:ph type="title"/>
          </p:nvPr>
        </p:nvSpPr>
        <p:spPr/>
        <p:txBody>
          <a:bodyPr/>
          <a:lstStyle/>
          <a:p>
            <a:r>
              <a:rPr lang="en-US" dirty="0"/>
              <a:t>Prevent Lost Updates</a:t>
            </a:r>
          </a:p>
        </p:txBody>
      </p:sp>
      <p:sp>
        <p:nvSpPr>
          <p:cNvPr id="3" name="Content Placeholder 2">
            <a:extLst>
              <a:ext uri="{FF2B5EF4-FFF2-40B4-BE49-F238E27FC236}">
                <a16:creationId xmlns:a16="http://schemas.microsoft.com/office/drawing/2014/main" id="{89C1B3F9-543A-2943-98D5-52C4C2A63D34}"/>
              </a:ext>
            </a:extLst>
          </p:cNvPr>
          <p:cNvSpPr>
            <a:spLocks noGrp="1"/>
          </p:cNvSpPr>
          <p:nvPr>
            <p:ph idx="1"/>
          </p:nvPr>
        </p:nvSpPr>
        <p:spPr/>
        <p:txBody>
          <a:bodyPr/>
          <a:lstStyle/>
          <a:p>
            <a:r>
              <a:rPr lang="en-US" dirty="0"/>
              <a:t>Detect if updates were sequential</a:t>
            </a:r>
          </a:p>
          <a:p>
            <a:pPr lvl="1"/>
            <a:r>
              <a:rPr lang="en-US" dirty="0"/>
              <a:t>If so, replace old version with new one</a:t>
            </a:r>
          </a:p>
          <a:p>
            <a:pPr lvl="1"/>
            <a:r>
              <a:rPr lang="en-US" dirty="0"/>
              <a:t>If not, detect conflict</a:t>
            </a:r>
          </a:p>
          <a:p>
            <a:endParaRPr lang="en-US" dirty="0"/>
          </a:p>
          <a:p>
            <a:r>
              <a:rPr lang="en-US" dirty="0"/>
              <a:t>How?</a:t>
            </a:r>
          </a:p>
        </p:txBody>
      </p:sp>
    </p:spTree>
    <p:extLst>
      <p:ext uri="{BB962C8B-B14F-4D97-AF65-F5344CB8AC3E}">
        <p14:creationId xmlns:p14="http://schemas.microsoft.com/office/powerpoint/2010/main" val="39360778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D672-BE06-2242-B97A-6F0C7FA78FA1}"/>
              </a:ext>
            </a:extLst>
          </p:cNvPr>
          <p:cNvSpPr>
            <a:spLocks noGrp="1"/>
          </p:cNvSpPr>
          <p:nvPr>
            <p:ph type="title"/>
          </p:nvPr>
        </p:nvSpPr>
        <p:spPr/>
        <p:txBody>
          <a:bodyPr/>
          <a:lstStyle/>
          <a:p>
            <a:r>
              <a:rPr lang="en-US" dirty="0"/>
              <a:t>Prevent Lost Updates</a:t>
            </a:r>
          </a:p>
        </p:txBody>
      </p:sp>
      <p:sp>
        <p:nvSpPr>
          <p:cNvPr id="3" name="Content Placeholder 2">
            <a:extLst>
              <a:ext uri="{FF2B5EF4-FFF2-40B4-BE49-F238E27FC236}">
                <a16:creationId xmlns:a16="http://schemas.microsoft.com/office/drawing/2014/main" id="{06411019-E4F8-1340-B1A7-F4FCEC53DD07}"/>
              </a:ext>
            </a:extLst>
          </p:cNvPr>
          <p:cNvSpPr>
            <a:spLocks noGrp="1"/>
          </p:cNvSpPr>
          <p:nvPr>
            <p:ph idx="1"/>
          </p:nvPr>
        </p:nvSpPr>
        <p:spPr>
          <a:xfrm>
            <a:off x="838200" y="3722913"/>
            <a:ext cx="10515600" cy="2454049"/>
          </a:xfrm>
        </p:spPr>
        <p:txBody>
          <a:bodyPr/>
          <a:lstStyle/>
          <a:p>
            <a:r>
              <a:rPr lang="en-US" dirty="0"/>
              <a:t>Each write is attached with the timestamp</a:t>
            </a:r>
          </a:p>
          <a:p>
            <a:r>
              <a:rPr lang="en-US" dirty="0"/>
              <a:t>Problems?</a:t>
            </a:r>
          </a:p>
          <a:p>
            <a:pPr lvl="1"/>
            <a:r>
              <a:rPr lang="en-US" dirty="0"/>
              <a:t>We need clock synchronization to achieve fairness!</a:t>
            </a:r>
          </a:p>
          <a:p>
            <a:pPr lvl="1"/>
            <a:r>
              <a:rPr lang="en-US" dirty="0"/>
              <a:t>Otherwise, new data might have older timestamp than other replicas</a:t>
            </a:r>
          </a:p>
          <a:p>
            <a:pPr lvl="1"/>
            <a:r>
              <a:rPr lang="en-US" dirty="0"/>
              <a:t>Does not detect conflicts</a:t>
            </a:r>
          </a:p>
        </p:txBody>
      </p:sp>
      <p:pic>
        <p:nvPicPr>
          <p:cNvPr id="5" name="Picture 4">
            <a:extLst>
              <a:ext uri="{FF2B5EF4-FFF2-40B4-BE49-F238E27FC236}">
                <a16:creationId xmlns:a16="http://schemas.microsoft.com/office/drawing/2014/main" id="{C53AD7F3-D169-084B-BED0-83A6ABAD69FF}"/>
              </a:ext>
            </a:extLst>
          </p:cNvPr>
          <p:cNvPicPr>
            <a:picLocks noChangeAspect="1"/>
          </p:cNvPicPr>
          <p:nvPr/>
        </p:nvPicPr>
        <p:blipFill>
          <a:blip r:embed="rId2"/>
          <a:stretch>
            <a:fillRect/>
          </a:stretch>
        </p:blipFill>
        <p:spPr>
          <a:xfrm>
            <a:off x="2336009" y="1517281"/>
            <a:ext cx="6113845" cy="2058126"/>
          </a:xfrm>
          <a:prstGeom prst="rect">
            <a:avLst/>
          </a:prstGeom>
        </p:spPr>
      </p:pic>
    </p:spTree>
    <p:extLst>
      <p:ext uri="{BB962C8B-B14F-4D97-AF65-F5344CB8AC3E}">
        <p14:creationId xmlns:p14="http://schemas.microsoft.com/office/powerpoint/2010/main" val="91591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725F-A97F-EA4E-823F-A7967FF87025}"/>
              </a:ext>
            </a:extLst>
          </p:cNvPr>
          <p:cNvSpPr>
            <a:spLocks noGrp="1"/>
          </p:cNvSpPr>
          <p:nvPr>
            <p:ph type="title"/>
          </p:nvPr>
        </p:nvSpPr>
        <p:spPr/>
        <p:txBody>
          <a:bodyPr/>
          <a:lstStyle/>
          <a:p>
            <a:r>
              <a:rPr lang="en-US" dirty="0"/>
              <a:t>A Better Idea</a:t>
            </a:r>
          </a:p>
        </p:txBody>
      </p:sp>
      <p:sp>
        <p:nvSpPr>
          <p:cNvPr id="3" name="Content Placeholder 2">
            <a:extLst>
              <a:ext uri="{FF2B5EF4-FFF2-40B4-BE49-F238E27FC236}">
                <a16:creationId xmlns:a16="http://schemas.microsoft.com/office/drawing/2014/main" id="{D7702D78-EC71-8C4A-973E-7A04F554712D}"/>
              </a:ext>
            </a:extLst>
          </p:cNvPr>
          <p:cNvSpPr>
            <a:spLocks noGrp="1"/>
          </p:cNvSpPr>
          <p:nvPr>
            <p:ph idx="1"/>
          </p:nvPr>
        </p:nvSpPr>
        <p:spPr>
          <a:xfrm>
            <a:off x="838200" y="4232365"/>
            <a:ext cx="10515600" cy="1944597"/>
          </a:xfrm>
        </p:spPr>
        <p:txBody>
          <a:bodyPr/>
          <a:lstStyle/>
          <a:p>
            <a:r>
              <a:rPr lang="en-US" dirty="0"/>
              <a:t>Carry the entire modification history</a:t>
            </a:r>
          </a:p>
          <a:p>
            <a:r>
              <a:rPr lang="en-US" dirty="0"/>
              <a:t>If history X is a prefix of Y, Y is newer</a:t>
            </a:r>
          </a:p>
          <a:p>
            <a:r>
              <a:rPr lang="en-US" dirty="0"/>
              <a:t>If it’s not, then detect and potentially solve conflicts</a:t>
            </a:r>
          </a:p>
        </p:txBody>
      </p:sp>
      <p:pic>
        <p:nvPicPr>
          <p:cNvPr id="4" name="Picture 3">
            <a:extLst>
              <a:ext uri="{FF2B5EF4-FFF2-40B4-BE49-F238E27FC236}">
                <a16:creationId xmlns:a16="http://schemas.microsoft.com/office/drawing/2014/main" id="{A4151545-6152-D640-BA87-8FF96942F672}"/>
              </a:ext>
            </a:extLst>
          </p:cNvPr>
          <p:cNvPicPr>
            <a:picLocks noChangeAspect="1"/>
          </p:cNvPicPr>
          <p:nvPr/>
        </p:nvPicPr>
        <p:blipFill>
          <a:blip r:embed="rId2"/>
          <a:stretch>
            <a:fillRect/>
          </a:stretch>
        </p:blipFill>
        <p:spPr>
          <a:xfrm>
            <a:off x="3104613" y="1455556"/>
            <a:ext cx="5010687" cy="2525712"/>
          </a:xfrm>
          <a:prstGeom prst="rect">
            <a:avLst/>
          </a:prstGeom>
        </p:spPr>
      </p:pic>
    </p:spTree>
    <p:extLst>
      <p:ext uri="{BB962C8B-B14F-4D97-AF65-F5344CB8AC3E}">
        <p14:creationId xmlns:p14="http://schemas.microsoft.com/office/powerpoint/2010/main" val="5598540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26258-D32A-3443-9B65-03BA9928C31C}"/>
              </a:ext>
            </a:extLst>
          </p:cNvPr>
          <p:cNvSpPr>
            <a:spLocks noGrp="1"/>
          </p:cNvSpPr>
          <p:nvPr>
            <p:ph type="title"/>
          </p:nvPr>
        </p:nvSpPr>
        <p:spPr/>
        <p:txBody>
          <a:bodyPr/>
          <a:lstStyle/>
          <a:p>
            <a:r>
              <a:rPr lang="en-US" dirty="0"/>
              <a:t>How to Deal with Conflicts</a:t>
            </a:r>
          </a:p>
        </p:txBody>
      </p:sp>
      <p:sp>
        <p:nvSpPr>
          <p:cNvPr id="3" name="Content Placeholder 2">
            <a:extLst>
              <a:ext uri="{FF2B5EF4-FFF2-40B4-BE49-F238E27FC236}">
                <a16:creationId xmlns:a16="http://schemas.microsoft.com/office/drawing/2014/main" id="{692A33A2-CF7C-E143-B1E3-C41C11FC4F7F}"/>
              </a:ext>
            </a:extLst>
          </p:cNvPr>
          <p:cNvSpPr>
            <a:spLocks noGrp="1"/>
          </p:cNvSpPr>
          <p:nvPr>
            <p:ph idx="1"/>
          </p:nvPr>
        </p:nvSpPr>
        <p:spPr/>
        <p:txBody>
          <a:bodyPr/>
          <a:lstStyle/>
          <a:p>
            <a:r>
              <a:rPr lang="en-US" dirty="0"/>
              <a:t>Easy: mailboxes with two different sets of messages</a:t>
            </a:r>
          </a:p>
          <a:p>
            <a:r>
              <a:rPr lang="en-US" dirty="0"/>
              <a:t>Medium: changes to different lines of a C source file</a:t>
            </a:r>
          </a:p>
          <a:p>
            <a:r>
              <a:rPr lang="en-US" dirty="0"/>
              <a:t>Hard: changes to the same line of a C source code</a:t>
            </a:r>
          </a:p>
          <a:p>
            <a:endParaRPr lang="en-US" dirty="0"/>
          </a:p>
          <a:p>
            <a:endParaRPr lang="en-US" dirty="0"/>
          </a:p>
          <a:p>
            <a:r>
              <a:rPr lang="en-US" dirty="0"/>
              <a:t>How?</a:t>
            </a:r>
          </a:p>
        </p:txBody>
      </p:sp>
    </p:spTree>
    <p:extLst>
      <p:ext uri="{BB962C8B-B14F-4D97-AF65-F5344CB8AC3E}">
        <p14:creationId xmlns:p14="http://schemas.microsoft.com/office/powerpoint/2010/main" val="1648356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9A056-1B66-414E-8004-35F140D79388}"/>
              </a:ext>
            </a:extLst>
          </p:cNvPr>
          <p:cNvSpPr>
            <a:spLocks noGrp="1"/>
          </p:cNvSpPr>
          <p:nvPr>
            <p:ph type="title"/>
          </p:nvPr>
        </p:nvSpPr>
        <p:spPr/>
        <p:txBody>
          <a:bodyPr/>
          <a:lstStyle/>
          <a:p>
            <a:r>
              <a:rPr lang="en-US" dirty="0"/>
              <a:t>So far</a:t>
            </a:r>
          </a:p>
        </p:txBody>
      </p:sp>
      <p:sp>
        <p:nvSpPr>
          <p:cNvPr id="3" name="Content Placeholder 2">
            <a:extLst>
              <a:ext uri="{FF2B5EF4-FFF2-40B4-BE49-F238E27FC236}">
                <a16:creationId xmlns:a16="http://schemas.microsoft.com/office/drawing/2014/main" id="{CC9A818E-A4C7-4D47-A019-005F4B844CF0}"/>
              </a:ext>
            </a:extLst>
          </p:cNvPr>
          <p:cNvSpPr>
            <a:spLocks noGrp="1"/>
          </p:cNvSpPr>
          <p:nvPr>
            <p:ph idx="1"/>
          </p:nvPr>
        </p:nvSpPr>
        <p:spPr/>
        <p:txBody>
          <a:bodyPr>
            <a:normAutofit lnSpcReduction="10000"/>
          </a:bodyPr>
          <a:lstStyle/>
          <a:p>
            <a:r>
              <a:rPr lang="en-US" dirty="0"/>
              <a:t>Strict consistency</a:t>
            </a:r>
          </a:p>
          <a:p>
            <a:pPr lvl="1"/>
            <a:r>
              <a:rPr lang="en-US" dirty="0"/>
              <a:t>Clock order</a:t>
            </a:r>
          </a:p>
          <a:p>
            <a:r>
              <a:rPr lang="en-US" dirty="0"/>
              <a:t>Sequential consistency</a:t>
            </a:r>
          </a:p>
          <a:p>
            <a:pPr lvl="1"/>
            <a:r>
              <a:rPr lang="en-US" dirty="0"/>
              <a:t>Global order</a:t>
            </a:r>
          </a:p>
          <a:p>
            <a:r>
              <a:rPr lang="en-US" dirty="0"/>
              <a:t>Linearizability</a:t>
            </a:r>
          </a:p>
          <a:p>
            <a:pPr lvl="1"/>
            <a:r>
              <a:rPr lang="en-US" dirty="0"/>
              <a:t>Strongest practical model</a:t>
            </a:r>
          </a:p>
          <a:p>
            <a:r>
              <a:rPr lang="en-US" dirty="0"/>
              <a:t>Causal consistency</a:t>
            </a:r>
          </a:p>
          <a:p>
            <a:pPr lvl="1"/>
            <a:r>
              <a:rPr lang="en-US" dirty="0"/>
              <a:t>Read/write sequence</a:t>
            </a:r>
          </a:p>
          <a:p>
            <a:pPr lvl="1"/>
            <a:r>
              <a:rPr lang="en-US" dirty="0"/>
              <a:t>Enforces order on the same process</a:t>
            </a:r>
          </a:p>
          <a:p>
            <a:r>
              <a:rPr lang="en-US" dirty="0"/>
              <a:t>Eventual consistency</a:t>
            </a:r>
          </a:p>
          <a:p>
            <a:pPr lvl="1"/>
            <a:endParaRPr lang="en-US" dirty="0"/>
          </a:p>
        </p:txBody>
      </p:sp>
    </p:spTree>
    <p:extLst>
      <p:ext uri="{BB962C8B-B14F-4D97-AF65-F5344CB8AC3E}">
        <p14:creationId xmlns:p14="http://schemas.microsoft.com/office/powerpoint/2010/main" val="9370984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C2CE-B722-6B4F-A274-A3F3C1EC172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179EC58-C2A7-9C49-BDD9-22EC26760FD2}"/>
              </a:ext>
            </a:extLst>
          </p:cNvPr>
          <p:cNvPicPr>
            <a:picLocks noGrp="1" noChangeAspect="1"/>
          </p:cNvPicPr>
          <p:nvPr>
            <p:ph idx="1"/>
          </p:nvPr>
        </p:nvPicPr>
        <p:blipFill>
          <a:blip r:embed="rId2"/>
          <a:stretch>
            <a:fillRect/>
          </a:stretch>
        </p:blipFill>
        <p:spPr>
          <a:xfrm>
            <a:off x="1789611" y="1172760"/>
            <a:ext cx="7945815" cy="4699448"/>
          </a:xfrm>
        </p:spPr>
      </p:pic>
    </p:spTree>
    <p:extLst>
      <p:ext uri="{BB962C8B-B14F-4D97-AF65-F5344CB8AC3E}">
        <p14:creationId xmlns:p14="http://schemas.microsoft.com/office/powerpoint/2010/main" val="28390759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BF41-70A2-2444-941A-80027F59B025}"/>
              </a:ext>
            </a:extLst>
          </p:cNvPr>
          <p:cNvSpPr>
            <a:spLocks noGrp="1"/>
          </p:cNvSpPr>
          <p:nvPr>
            <p:ph type="title"/>
          </p:nvPr>
        </p:nvSpPr>
        <p:spPr/>
        <p:txBody>
          <a:bodyPr/>
          <a:lstStyle/>
          <a:p>
            <a:r>
              <a:rPr lang="en-US" dirty="0"/>
              <a:t>Consistency models in practice</a:t>
            </a:r>
          </a:p>
        </p:txBody>
      </p:sp>
      <p:sp>
        <p:nvSpPr>
          <p:cNvPr id="3" name="Content Placeholder 2">
            <a:extLst>
              <a:ext uri="{FF2B5EF4-FFF2-40B4-BE49-F238E27FC236}">
                <a16:creationId xmlns:a16="http://schemas.microsoft.com/office/drawing/2014/main" id="{D493E850-4F07-7144-91CE-B5B0B668E566}"/>
              </a:ext>
            </a:extLst>
          </p:cNvPr>
          <p:cNvSpPr>
            <a:spLocks noGrp="1"/>
          </p:cNvSpPr>
          <p:nvPr>
            <p:ph idx="1"/>
          </p:nvPr>
        </p:nvSpPr>
        <p:spPr/>
        <p:txBody>
          <a:bodyPr/>
          <a:lstStyle/>
          <a:p>
            <a:r>
              <a:rPr lang="en-US" dirty="0"/>
              <a:t>Popular key-value stores</a:t>
            </a:r>
          </a:p>
          <a:p>
            <a:pPr lvl="1"/>
            <a:r>
              <a:rPr lang="en-US" dirty="0"/>
              <a:t>Amazon S3 (Eventual consistency)</a:t>
            </a:r>
          </a:p>
          <a:p>
            <a:pPr lvl="1"/>
            <a:r>
              <a:rPr lang="en-US" dirty="0"/>
              <a:t>Amazon Dynamo (Use </a:t>
            </a:r>
            <a:r>
              <a:rPr lang="en-US" dirty="0" err="1"/>
              <a:t>Lamport</a:t>
            </a:r>
            <a:r>
              <a:rPr lang="en-US" dirty="0"/>
              <a:t> clock to detect concurrency and resolve conflicts)</a:t>
            </a:r>
          </a:p>
          <a:p>
            <a:pPr lvl="1"/>
            <a:r>
              <a:rPr lang="en-US" dirty="0"/>
              <a:t>MySQL with asynchronous replication (Eventual consistency)</a:t>
            </a:r>
          </a:p>
          <a:p>
            <a:r>
              <a:rPr lang="en-US" dirty="0" err="1"/>
              <a:t>Blockchains</a:t>
            </a:r>
            <a:endParaRPr lang="en-US" dirty="0"/>
          </a:p>
          <a:p>
            <a:pPr lvl="1"/>
            <a:r>
              <a:rPr lang="en-US" dirty="0" err="1"/>
              <a:t>Linearizability</a:t>
            </a:r>
            <a:r>
              <a:rPr lang="en-US" dirty="0"/>
              <a:t>/Sequential</a:t>
            </a:r>
          </a:p>
        </p:txBody>
      </p:sp>
    </p:spTree>
    <p:extLst>
      <p:ext uri="{BB962C8B-B14F-4D97-AF65-F5344CB8AC3E}">
        <p14:creationId xmlns:p14="http://schemas.microsoft.com/office/powerpoint/2010/main" val="42622866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S3</a:t>
            </a:r>
          </a:p>
        </p:txBody>
      </p:sp>
      <p:sp>
        <p:nvSpPr>
          <p:cNvPr id="3" name="Content Placeholder 2"/>
          <p:cNvSpPr>
            <a:spLocks noGrp="1"/>
          </p:cNvSpPr>
          <p:nvPr>
            <p:ph idx="1"/>
          </p:nvPr>
        </p:nvSpPr>
        <p:spPr/>
        <p:txBody>
          <a:bodyPr>
            <a:normAutofit fontScale="92500" lnSpcReduction="10000"/>
          </a:bodyPr>
          <a:lstStyle/>
          <a:p>
            <a:r>
              <a:rPr lang="en-US" dirty="0"/>
              <a:t>Amazon Simple Storage Service</a:t>
            </a:r>
          </a:p>
          <a:p>
            <a:r>
              <a:rPr lang="en-US" dirty="0"/>
              <a:t>Simple web services interface for reading and writing from anywhere</a:t>
            </a:r>
          </a:p>
          <a:p>
            <a:r>
              <a:rPr lang="en-US" dirty="0"/>
              <a:t>PUTS and DELETES</a:t>
            </a:r>
          </a:p>
          <a:p>
            <a:r>
              <a:rPr lang="en-US" dirty="0"/>
              <a:t>Read-after-write consistency for PUTS of new objects</a:t>
            </a:r>
          </a:p>
          <a:p>
            <a:pPr lvl="1"/>
            <a:r>
              <a:rPr lang="en-US" dirty="0"/>
              <a:t>A process writes a new object to Amazon S3 and immediately lists keys within its bucket. Until the change is fully propagated, the object might not appear in the list.</a:t>
            </a:r>
          </a:p>
          <a:p>
            <a:pPr lvl="1"/>
            <a:r>
              <a:rPr lang="en-US" dirty="0"/>
              <a:t>A process replaces an existing object and immediately attempts to read it. Until the change is fully propagated, Amazon S3 might return the prior data.</a:t>
            </a:r>
          </a:p>
          <a:p>
            <a:pPr lvl="1"/>
            <a:r>
              <a:rPr lang="en-US" dirty="0"/>
              <a:t>A process deletes an existing object and immediately attempts to read it. Until the deletion is fully propagated, Amazon S3 might return the deleted data.</a:t>
            </a:r>
          </a:p>
          <a:p>
            <a:pPr lvl="1"/>
            <a:r>
              <a:rPr lang="en-US" dirty="0"/>
              <a:t>A process deletes an existing object and immediately lists keys within its bucket. Until the deletion is fully propagated, Amazon S3 might list the deleted object.</a:t>
            </a:r>
          </a:p>
          <a:p>
            <a:pPr lvl="1"/>
            <a:endParaRPr lang="en-US" dirty="0"/>
          </a:p>
        </p:txBody>
      </p:sp>
    </p:spTree>
    <p:extLst>
      <p:ext uri="{BB962C8B-B14F-4D97-AF65-F5344CB8AC3E}">
        <p14:creationId xmlns:p14="http://schemas.microsoft.com/office/powerpoint/2010/main" val="71170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4845-7B89-E348-8BC5-0F9362AE2087}"/>
              </a:ext>
            </a:extLst>
          </p:cNvPr>
          <p:cNvSpPr>
            <a:spLocks noGrp="1"/>
          </p:cNvSpPr>
          <p:nvPr>
            <p:ph type="title"/>
          </p:nvPr>
        </p:nvSpPr>
        <p:spPr/>
        <p:txBody>
          <a:bodyPr/>
          <a:lstStyle/>
          <a:p>
            <a:r>
              <a:rPr lang="en-US" altLang="zh-CN" dirty="0"/>
              <a:t>The</a:t>
            </a:r>
            <a:r>
              <a:rPr lang="zh-CN" altLang="en-US" dirty="0"/>
              <a:t> </a:t>
            </a:r>
            <a:r>
              <a:rPr lang="en-US" altLang="zh-CN" dirty="0"/>
              <a:t>Blocks:</a:t>
            </a:r>
            <a:r>
              <a:rPr lang="zh-CN" altLang="en-US" dirty="0"/>
              <a:t> </a:t>
            </a:r>
            <a:r>
              <a:rPr lang="en-US" altLang="zh-CN" dirty="0"/>
              <a:t>Clients</a:t>
            </a:r>
            <a:endParaRPr lang="en-US" dirty="0"/>
          </a:p>
        </p:txBody>
      </p:sp>
      <p:sp>
        <p:nvSpPr>
          <p:cNvPr id="8" name="Rectangle 7">
            <a:extLst>
              <a:ext uri="{FF2B5EF4-FFF2-40B4-BE49-F238E27FC236}">
                <a16:creationId xmlns:a16="http://schemas.microsoft.com/office/drawing/2014/main" id="{2EADEAF8-532A-AE47-A56B-6D6E1A537E89}"/>
              </a:ext>
            </a:extLst>
          </p:cNvPr>
          <p:cNvSpPr/>
          <p:nvPr/>
        </p:nvSpPr>
        <p:spPr>
          <a:xfrm>
            <a:off x="8561517" y="2635554"/>
            <a:ext cx="915047" cy="369332"/>
          </a:xfrm>
          <a:prstGeom prst="rect">
            <a:avLst/>
          </a:prstGeom>
        </p:spPr>
        <p:txBody>
          <a:bodyPr wrap="square">
            <a:spAutoFit/>
          </a:bodyPr>
          <a:lstStyle/>
          <a:p>
            <a:r>
              <a:rPr lang="en-US" altLang="zh-CN" dirty="0"/>
              <a:t>RPC</a:t>
            </a:r>
            <a:endParaRPr lang="en-US" dirty="0"/>
          </a:p>
        </p:txBody>
      </p:sp>
      <p:sp>
        <p:nvSpPr>
          <p:cNvPr id="10" name="Rectangle 9">
            <a:extLst>
              <a:ext uri="{FF2B5EF4-FFF2-40B4-BE49-F238E27FC236}">
                <a16:creationId xmlns:a16="http://schemas.microsoft.com/office/drawing/2014/main" id="{5E2F2C7E-F079-654F-8146-460AC7C8C4CE}"/>
              </a:ext>
            </a:extLst>
          </p:cNvPr>
          <p:cNvSpPr/>
          <p:nvPr/>
        </p:nvSpPr>
        <p:spPr>
          <a:xfrm>
            <a:off x="2005769" y="4523321"/>
            <a:ext cx="797975" cy="369332"/>
          </a:xfrm>
          <a:prstGeom prst="rect">
            <a:avLst/>
          </a:prstGeom>
        </p:spPr>
        <p:txBody>
          <a:bodyPr wrap="none">
            <a:spAutoFit/>
          </a:bodyPr>
          <a:lstStyle/>
          <a:p>
            <a:r>
              <a:rPr lang="en-US" altLang="zh-CN" dirty="0"/>
              <a:t>Socket</a:t>
            </a:r>
            <a:endParaRPr lang="en-US" dirty="0"/>
          </a:p>
        </p:txBody>
      </p:sp>
      <p:sp>
        <p:nvSpPr>
          <p:cNvPr id="11" name="Rectangle 10">
            <a:extLst>
              <a:ext uri="{FF2B5EF4-FFF2-40B4-BE49-F238E27FC236}">
                <a16:creationId xmlns:a16="http://schemas.microsoft.com/office/drawing/2014/main" id="{FF0771B6-FC93-6449-A0F6-D2A387EC4BDE}"/>
              </a:ext>
            </a:extLst>
          </p:cNvPr>
          <p:cNvSpPr/>
          <p:nvPr/>
        </p:nvSpPr>
        <p:spPr>
          <a:xfrm>
            <a:off x="4252896" y="5087496"/>
            <a:ext cx="4334456" cy="461665"/>
          </a:xfrm>
          <a:prstGeom prst="rect">
            <a:avLst/>
          </a:prstGeom>
        </p:spPr>
        <p:txBody>
          <a:bodyPr wrap="none">
            <a:spAutoFit/>
          </a:bodyPr>
          <a:lstStyle/>
          <a:p>
            <a:r>
              <a:rPr lang="en-US" altLang="zh-CN" sz="2400" b="1" dirty="0"/>
              <a:t>Define</a:t>
            </a:r>
            <a:r>
              <a:rPr lang="zh-CN" altLang="en-US" sz="2400" b="1" dirty="0"/>
              <a:t> </a:t>
            </a:r>
            <a:r>
              <a:rPr lang="en-US" altLang="zh-CN" sz="2400" b="1" dirty="0"/>
              <a:t>the</a:t>
            </a:r>
            <a:r>
              <a:rPr lang="zh-CN" altLang="en-US" sz="2400" b="1" dirty="0"/>
              <a:t> </a:t>
            </a:r>
            <a:r>
              <a:rPr lang="en-US" altLang="zh-CN" sz="2400" b="1" dirty="0"/>
              <a:t>server</a:t>
            </a:r>
            <a:r>
              <a:rPr lang="zh-CN" altLang="en-US" sz="2400" b="1" dirty="0"/>
              <a:t> </a:t>
            </a:r>
            <a:r>
              <a:rPr lang="en-US" altLang="zh-CN" sz="2400" b="1" dirty="0"/>
              <a:t>socket</a:t>
            </a:r>
            <a:r>
              <a:rPr lang="zh-CN" altLang="en-US" sz="2400" b="1" dirty="0"/>
              <a:t> </a:t>
            </a:r>
            <a:r>
              <a:rPr lang="en-US" altLang="zh-CN" sz="2400" b="1" dirty="0"/>
              <a:t>address</a:t>
            </a:r>
            <a:endParaRPr lang="en-US" sz="2400" b="1" dirty="0"/>
          </a:p>
        </p:txBody>
      </p:sp>
      <p:pic>
        <p:nvPicPr>
          <p:cNvPr id="9" name="Content Placeholder 8" descr="A screenshot of a cell phone&#10;&#10;Description automatically generated">
            <a:extLst>
              <a:ext uri="{FF2B5EF4-FFF2-40B4-BE49-F238E27FC236}">
                <a16:creationId xmlns:a16="http://schemas.microsoft.com/office/drawing/2014/main" id="{141F6612-EF4D-C049-8903-84712F269B44}"/>
              </a:ext>
            </a:extLst>
          </p:cNvPr>
          <p:cNvPicPr>
            <a:picLocks noGrp="1" noChangeAspect="1"/>
          </p:cNvPicPr>
          <p:nvPr>
            <p:ph idx="1"/>
          </p:nvPr>
        </p:nvPicPr>
        <p:blipFill>
          <a:blip r:embed="rId2"/>
          <a:stretch>
            <a:fillRect/>
          </a:stretch>
        </p:blipFill>
        <p:spPr>
          <a:xfrm>
            <a:off x="417786" y="2820220"/>
            <a:ext cx="6235700" cy="939800"/>
          </a:xfrm>
        </p:spPr>
      </p:pic>
      <p:pic>
        <p:nvPicPr>
          <p:cNvPr id="13" name="Picture 12" descr="A black sign with white text&#10;&#10;Description automatically generated">
            <a:extLst>
              <a:ext uri="{FF2B5EF4-FFF2-40B4-BE49-F238E27FC236}">
                <a16:creationId xmlns:a16="http://schemas.microsoft.com/office/drawing/2014/main" id="{618C4085-F429-C440-9661-F03897F1D6A3}"/>
              </a:ext>
            </a:extLst>
          </p:cNvPr>
          <p:cNvPicPr>
            <a:picLocks noChangeAspect="1"/>
          </p:cNvPicPr>
          <p:nvPr/>
        </p:nvPicPr>
        <p:blipFill>
          <a:blip r:embed="rId3"/>
          <a:stretch>
            <a:fillRect/>
          </a:stretch>
        </p:blipFill>
        <p:spPr>
          <a:xfrm>
            <a:off x="872488" y="1616982"/>
            <a:ext cx="3862511" cy="1079001"/>
          </a:xfrm>
          <a:prstGeom prst="rect">
            <a:avLst/>
          </a:prstGeom>
        </p:spPr>
      </p:pic>
      <p:pic>
        <p:nvPicPr>
          <p:cNvPr id="15" name="Picture 14">
            <a:extLst>
              <a:ext uri="{FF2B5EF4-FFF2-40B4-BE49-F238E27FC236}">
                <a16:creationId xmlns:a16="http://schemas.microsoft.com/office/drawing/2014/main" id="{0FA3672B-F322-084A-B1D0-8372FE68699A}"/>
              </a:ext>
            </a:extLst>
          </p:cNvPr>
          <p:cNvPicPr>
            <a:picLocks noChangeAspect="1"/>
          </p:cNvPicPr>
          <p:nvPr/>
        </p:nvPicPr>
        <p:blipFill>
          <a:blip r:embed="rId4"/>
          <a:stretch>
            <a:fillRect/>
          </a:stretch>
        </p:blipFill>
        <p:spPr>
          <a:xfrm>
            <a:off x="5280264" y="1814925"/>
            <a:ext cx="6562507" cy="572389"/>
          </a:xfrm>
          <a:prstGeom prst="rect">
            <a:avLst/>
          </a:prstGeom>
        </p:spPr>
      </p:pic>
    </p:spTree>
    <p:extLst>
      <p:ext uri="{BB962C8B-B14F-4D97-AF65-F5344CB8AC3E}">
        <p14:creationId xmlns:p14="http://schemas.microsoft.com/office/powerpoint/2010/main" val="33374434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8790-429A-6F48-9DB6-56361A7AA076}"/>
              </a:ext>
            </a:extLst>
          </p:cNvPr>
          <p:cNvSpPr>
            <a:spLocks noGrp="1"/>
          </p:cNvSpPr>
          <p:nvPr>
            <p:ph type="title"/>
          </p:nvPr>
        </p:nvSpPr>
        <p:spPr/>
        <p:txBody>
          <a:bodyPr/>
          <a:lstStyle/>
          <a:p>
            <a:r>
              <a:rPr lang="en-US" dirty="0"/>
              <a:t>Reading List</a:t>
            </a:r>
          </a:p>
        </p:txBody>
      </p:sp>
      <p:sp>
        <p:nvSpPr>
          <p:cNvPr id="3" name="Content Placeholder 2">
            <a:extLst>
              <a:ext uri="{FF2B5EF4-FFF2-40B4-BE49-F238E27FC236}">
                <a16:creationId xmlns:a16="http://schemas.microsoft.com/office/drawing/2014/main" id="{8759B727-873F-6548-875F-670F81DDE2A7}"/>
              </a:ext>
            </a:extLst>
          </p:cNvPr>
          <p:cNvSpPr>
            <a:spLocks noGrp="1"/>
          </p:cNvSpPr>
          <p:nvPr>
            <p:ph idx="1"/>
          </p:nvPr>
        </p:nvSpPr>
        <p:spPr/>
        <p:txBody>
          <a:bodyPr/>
          <a:lstStyle/>
          <a:p>
            <a:r>
              <a:rPr lang="en-US" altLang="zh-CN" dirty="0"/>
              <a:t>Optional:</a:t>
            </a:r>
            <a:endParaRPr lang="en-US" dirty="0"/>
          </a:p>
          <a:p>
            <a:pPr lvl="1"/>
            <a:r>
              <a:rPr lang="en-US" dirty="0"/>
              <a:t>Charron-</a:t>
            </a:r>
            <a:r>
              <a:rPr lang="en-US" dirty="0" err="1"/>
              <a:t>Bost</a:t>
            </a:r>
            <a:r>
              <a:rPr lang="en-US" dirty="0"/>
              <a:t> book. Chapter 1. (Different notations are used) </a:t>
            </a:r>
          </a:p>
          <a:p>
            <a:pPr lvl="1"/>
            <a:r>
              <a:rPr lang="en-US" altLang="zh-CN" dirty="0" err="1"/>
              <a:t>Tanenbaun</a:t>
            </a:r>
            <a:r>
              <a:rPr lang="zh-CN" altLang="en-US" dirty="0"/>
              <a:t> </a:t>
            </a:r>
            <a:r>
              <a:rPr lang="en-US" altLang="zh-CN" dirty="0"/>
              <a:t>book.</a:t>
            </a:r>
            <a:r>
              <a:rPr lang="zh-CN" altLang="en-US" dirty="0"/>
              <a:t> </a:t>
            </a:r>
            <a:r>
              <a:rPr lang="en-US" altLang="zh-CN" dirty="0" err="1"/>
              <a:t>Ch</a:t>
            </a:r>
            <a:r>
              <a:rPr lang="zh-CN" altLang="en-US" dirty="0"/>
              <a:t> </a:t>
            </a:r>
            <a:r>
              <a:rPr lang="en-US" altLang="zh-CN" dirty="0"/>
              <a:t>7.1-7.3</a:t>
            </a:r>
          </a:p>
          <a:p>
            <a:pPr lvl="1"/>
            <a:r>
              <a:rPr lang="en-US" dirty="0"/>
              <a:t>Amazon S3 consistency model: https://docs.aws.amazon.com/AmazonS3/latest/dev/Introduction.html#ConsistencyModel</a:t>
            </a:r>
          </a:p>
        </p:txBody>
      </p:sp>
    </p:spTree>
    <p:extLst>
      <p:ext uri="{BB962C8B-B14F-4D97-AF65-F5344CB8AC3E}">
        <p14:creationId xmlns:p14="http://schemas.microsoft.com/office/powerpoint/2010/main" val="731009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4845-7B89-E348-8BC5-0F9362AE2087}"/>
              </a:ext>
            </a:extLst>
          </p:cNvPr>
          <p:cNvSpPr>
            <a:spLocks noGrp="1"/>
          </p:cNvSpPr>
          <p:nvPr>
            <p:ph type="title"/>
          </p:nvPr>
        </p:nvSpPr>
        <p:spPr/>
        <p:txBody>
          <a:bodyPr/>
          <a:lstStyle/>
          <a:p>
            <a:r>
              <a:rPr lang="en-US" altLang="zh-CN" dirty="0"/>
              <a:t>The</a:t>
            </a:r>
            <a:r>
              <a:rPr lang="zh-CN" altLang="en-US" dirty="0"/>
              <a:t> </a:t>
            </a:r>
            <a:r>
              <a:rPr lang="en-US" altLang="zh-CN" dirty="0"/>
              <a:t>Blocks:</a:t>
            </a:r>
            <a:r>
              <a:rPr lang="zh-CN" altLang="en-US" dirty="0"/>
              <a:t> </a:t>
            </a:r>
            <a:r>
              <a:rPr lang="en-US" altLang="zh-CN" dirty="0"/>
              <a:t>Clients</a:t>
            </a:r>
            <a:endParaRPr lang="en-US" dirty="0"/>
          </a:p>
        </p:txBody>
      </p:sp>
      <p:sp>
        <p:nvSpPr>
          <p:cNvPr id="8" name="Rectangle 7">
            <a:extLst>
              <a:ext uri="{FF2B5EF4-FFF2-40B4-BE49-F238E27FC236}">
                <a16:creationId xmlns:a16="http://schemas.microsoft.com/office/drawing/2014/main" id="{2EADEAF8-532A-AE47-A56B-6D6E1A537E89}"/>
              </a:ext>
            </a:extLst>
          </p:cNvPr>
          <p:cNvSpPr/>
          <p:nvPr/>
        </p:nvSpPr>
        <p:spPr>
          <a:xfrm>
            <a:off x="8561517" y="2635554"/>
            <a:ext cx="915047" cy="369332"/>
          </a:xfrm>
          <a:prstGeom prst="rect">
            <a:avLst/>
          </a:prstGeom>
        </p:spPr>
        <p:txBody>
          <a:bodyPr wrap="square">
            <a:spAutoFit/>
          </a:bodyPr>
          <a:lstStyle/>
          <a:p>
            <a:r>
              <a:rPr lang="en-US" altLang="zh-CN" dirty="0"/>
              <a:t>RPC</a:t>
            </a:r>
            <a:endParaRPr lang="en-US" dirty="0"/>
          </a:p>
        </p:txBody>
      </p:sp>
      <p:sp>
        <p:nvSpPr>
          <p:cNvPr id="10" name="Rectangle 9">
            <a:extLst>
              <a:ext uri="{FF2B5EF4-FFF2-40B4-BE49-F238E27FC236}">
                <a16:creationId xmlns:a16="http://schemas.microsoft.com/office/drawing/2014/main" id="{5E2F2C7E-F079-654F-8146-460AC7C8C4CE}"/>
              </a:ext>
            </a:extLst>
          </p:cNvPr>
          <p:cNvSpPr/>
          <p:nvPr/>
        </p:nvSpPr>
        <p:spPr>
          <a:xfrm>
            <a:off x="2005769" y="4523321"/>
            <a:ext cx="797975" cy="369332"/>
          </a:xfrm>
          <a:prstGeom prst="rect">
            <a:avLst/>
          </a:prstGeom>
        </p:spPr>
        <p:txBody>
          <a:bodyPr wrap="none">
            <a:spAutoFit/>
          </a:bodyPr>
          <a:lstStyle/>
          <a:p>
            <a:r>
              <a:rPr lang="en-US" altLang="zh-CN" dirty="0"/>
              <a:t>Socket</a:t>
            </a:r>
            <a:endParaRPr lang="en-US" dirty="0"/>
          </a:p>
        </p:txBody>
      </p:sp>
      <p:sp>
        <p:nvSpPr>
          <p:cNvPr id="11" name="Rectangle 10">
            <a:extLst>
              <a:ext uri="{FF2B5EF4-FFF2-40B4-BE49-F238E27FC236}">
                <a16:creationId xmlns:a16="http://schemas.microsoft.com/office/drawing/2014/main" id="{FF0771B6-FC93-6449-A0F6-D2A387EC4BDE}"/>
              </a:ext>
            </a:extLst>
          </p:cNvPr>
          <p:cNvSpPr/>
          <p:nvPr/>
        </p:nvSpPr>
        <p:spPr>
          <a:xfrm>
            <a:off x="4252896" y="5087496"/>
            <a:ext cx="3448893" cy="461665"/>
          </a:xfrm>
          <a:prstGeom prst="rect">
            <a:avLst/>
          </a:prstGeom>
        </p:spPr>
        <p:txBody>
          <a:bodyPr wrap="none">
            <a:spAutoFit/>
          </a:bodyPr>
          <a:lstStyle/>
          <a:p>
            <a:r>
              <a:rPr lang="en-US" altLang="zh-CN" sz="2400" b="1" dirty="0"/>
              <a:t>Define</a:t>
            </a:r>
            <a:r>
              <a:rPr lang="zh-CN" altLang="en-US" sz="2400" b="1" dirty="0"/>
              <a:t> </a:t>
            </a:r>
            <a:r>
              <a:rPr lang="en-US" altLang="zh-CN" sz="2400" b="1" dirty="0"/>
              <a:t>the</a:t>
            </a:r>
            <a:r>
              <a:rPr lang="zh-CN" altLang="en-US" sz="2400" b="1" dirty="0"/>
              <a:t> </a:t>
            </a:r>
            <a:r>
              <a:rPr lang="en-US" altLang="zh-CN" sz="2400" b="1" dirty="0"/>
              <a:t>server</a:t>
            </a:r>
            <a:r>
              <a:rPr lang="zh-CN" altLang="en-US" sz="2400" b="1" dirty="0"/>
              <a:t> </a:t>
            </a:r>
            <a:r>
              <a:rPr lang="en-US" altLang="zh-CN" sz="2400" b="1" dirty="0"/>
              <a:t>address</a:t>
            </a:r>
            <a:endParaRPr lang="en-US" sz="2400" b="1" dirty="0"/>
          </a:p>
        </p:txBody>
      </p:sp>
      <p:pic>
        <p:nvPicPr>
          <p:cNvPr id="9" name="Content Placeholder 8" descr="A screenshot of a cell phone&#10;&#10;Description automatically generated">
            <a:extLst>
              <a:ext uri="{FF2B5EF4-FFF2-40B4-BE49-F238E27FC236}">
                <a16:creationId xmlns:a16="http://schemas.microsoft.com/office/drawing/2014/main" id="{141F6612-EF4D-C049-8903-84712F269B44}"/>
              </a:ext>
            </a:extLst>
          </p:cNvPr>
          <p:cNvPicPr>
            <a:picLocks noGrp="1" noChangeAspect="1"/>
          </p:cNvPicPr>
          <p:nvPr>
            <p:ph idx="1"/>
          </p:nvPr>
        </p:nvPicPr>
        <p:blipFill>
          <a:blip r:embed="rId2"/>
          <a:stretch>
            <a:fillRect/>
          </a:stretch>
        </p:blipFill>
        <p:spPr>
          <a:xfrm>
            <a:off x="417786" y="2820220"/>
            <a:ext cx="6235700" cy="939800"/>
          </a:xfrm>
        </p:spPr>
      </p:pic>
      <p:pic>
        <p:nvPicPr>
          <p:cNvPr id="13" name="Picture 12" descr="A black sign with white text&#10;&#10;Description automatically generated">
            <a:extLst>
              <a:ext uri="{FF2B5EF4-FFF2-40B4-BE49-F238E27FC236}">
                <a16:creationId xmlns:a16="http://schemas.microsoft.com/office/drawing/2014/main" id="{618C4085-F429-C440-9661-F03897F1D6A3}"/>
              </a:ext>
            </a:extLst>
          </p:cNvPr>
          <p:cNvPicPr>
            <a:picLocks noChangeAspect="1"/>
          </p:cNvPicPr>
          <p:nvPr/>
        </p:nvPicPr>
        <p:blipFill>
          <a:blip r:embed="rId3"/>
          <a:stretch>
            <a:fillRect/>
          </a:stretch>
        </p:blipFill>
        <p:spPr>
          <a:xfrm>
            <a:off x="872488" y="1616982"/>
            <a:ext cx="3862511" cy="1079001"/>
          </a:xfrm>
          <a:prstGeom prst="rect">
            <a:avLst/>
          </a:prstGeom>
        </p:spPr>
      </p:pic>
      <p:pic>
        <p:nvPicPr>
          <p:cNvPr id="15" name="Picture 14">
            <a:extLst>
              <a:ext uri="{FF2B5EF4-FFF2-40B4-BE49-F238E27FC236}">
                <a16:creationId xmlns:a16="http://schemas.microsoft.com/office/drawing/2014/main" id="{0FA3672B-F322-084A-B1D0-8372FE68699A}"/>
              </a:ext>
            </a:extLst>
          </p:cNvPr>
          <p:cNvPicPr>
            <a:picLocks noChangeAspect="1"/>
          </p:cNvPicPr>
          <p:nvPr/>
        </p:nvPicPr>
        <p:blipFill>
          <a:blip r:embed="rId4"/>
          <a:stretch>
            <a:fillRect/>
          </a:stretch>
        </p:blipFill>
        <p:spPr>
          <a:xfrm>
            <a:off x="5280264" y="1814925"/>
            <a:ext cx="6562507" cy="572389"/>
          </a:xfrm>
          <a:prstGeom prst="rect">
            <a:avLst/>
          </a:prstGeom>
        </p:spPr>
      </p:pic>
      <p:sp>
        <p:nvSpPr>
          <p:cNvPr id="12" name="Rectangle 11">
            <a:extLst>
              <a:ext uri="{FF2B5EF4-FFF2-40B4-BE49-F238E27FC236}">
                <a16:creationId xmlns:a16="http://schemas.microsoft.com/office/drawing/2014/main" id="{C9A7B446-14DC-C541-AE94-C115970AA38D}"/>
              </a:ext>
            </a:extLst>
          </p:cNvPr>
          <p:cNvSpPr/>
          <p:nvPr/>
        </p:nvSpPr>
        <p:spPr>
          <a:xfrm>
            <a:off x="6949073" y="4009196"/>
            <a:ext cx="4139934" cy="646331"/>
          </a:xfrm>
          <a:prstGeom prst="rect">
            <a:avLst/>
          </a:prstGeom>
        </p:spPr>
        <p:txBody>
          <a:bodyPr wrap="square">
            <a:spAutoFit/>
          </a:bodyPr>
          <a:lstStyle/>
          <a:p>
            <a:r>
              <a:rPr lang="en-US" altLang="zh-CN" dirty="0"/>
              <a:t>XML/RPC</a:t>
            </a:r>
            <a:r>
              <a:rPr lang="zh-CN" altLang="en-US" dirty="0"/>
              <a:t> </a:t>
            </a:r>
            <a:r>
              <a:rPr lang="en-US" altLang="zh-CN" dirty="0"/>
              <a:t>does</a:t>
            </a:r>
            <a:r>
              <a:rPr lang="zh-CN" altLang="en-US" dirty="0"/>
              <a:t> </a:t>
            </a:r>
            <a:r>
              <a:rPr lang="en-US" altLang="zh-CN" dirty="0"/>
              <a:t>the</a:t>
            </a:r>
            <a:r>
              <a:rPr lang="zh-CN" altLang="en-US" dirty="0"/>
              <a:t> </a:t>
            </a:r>
            <a:r>
              <a:rPr lang="en-US" altLang="zh-CN" dirty="0"/>
              <a:t>same</a:t>
            </a:r>
            <a:r>
              <a:rPr lang="zh-CN" altLang="en-US" dirty="0"/>
              <a:t> </a:t>
            </a:r>
            <a:r>
              <a:rPr lang="en-US" altLang="zh-CN" dirty="0"/>
              <a:t>thing</a:t>
            </a:r>
            <a:r>
              <a:rPr lang="zh-CN" altLang="en-US" dirty="0"/>
              <a:t> </a:t>
            </a:r>
            <a:r>
              <a:rPr lang="en-US" altLang="zh-CN" dirty="0"/>
              <a:t>through</a:t>
            </a:r>
            <a:r>
              <a:rPr lang="zh-CN" altLang="en-US" dirty="0"/>
              <a:t> </a:t>
            </a:r>
            <a:r>
              <a:rPr lang="en-US" altLang="zh-CN" dirty="0"/>
              <a:t>defining</a:t>
            </a:r>
            <a:r>
              <a:rPr lang="zh-CN" altLang="en-US" dirty="0"/>
              <a:t> </a:t>
            </a:r>
            <a:r>
              <a:rPr lang="en-US" altLang="zh-CN" dirty="0"/>
              <a:t>an</a:t>
            </a:r>
            <a:r>
              <a:rPr lang="zh-CN" altLang="en-US" dirty="0"/>
              <a:t> </a:t>
            </a:r>
            <a:r>
              <a:rPr lang="en-US" altLang="zh-CN" dirty="0"/>
              <a:t>URL</a:t>
            </a:r>
            <a:endParaRPr lang="en-US" dirty="0"/>
          </a:p>
        </p:txBody>
      </p:sp>
    </p:spTree>
    <p:extLst>
      <p:ext uri="{BB962C8B-B14F-4D97-AF65-F5344CB8AC3E}">
        <p14:creationId xmlns:p14="http://schemas.microsoft.com/office/powerpoint/2010/main" val="409920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4845-7B89-E348-8BC5-0F9362AE2087}"/>
              </a:ext>
            </a:extLst>
          </p:cNvPr>
          <p:cNvSpPr>
            <a:spLocks noGrp="1"/>
          </p:cNvSpPr>
          <p:nvPr>
            <p:ph type="title"/>
          </p:nvPr>
        </p:nvSpPr>
        <p:spPr/>
        <p:txBody>
          <a:bodyPr/>
          <a:lstStyle/>
          <a:p>
            <a:r>
              <a:rPr lang="en-US" altLang="zh-CN" dirty="0"/>
              <a:t>The</a:t>
            </a:r>
            <a:r>
              <a:rPr lang="zh-CN" altLang="en-US" dirty="0"/>
              <a:t> </a:t>
            </a:r>
            <a:r>
              <a:rPr lang="en-US" altLang="zh-CN" dirty="0"/>
              <a:t>Blocks:</a:t>
            </a:r>
            <a:r>
              <a:rPr lang="zh-CN" altLang="en-US" dirty="0"/>
              <a:t> </a:t>
            </a:r>
            <a:r>
              <a:rPr lang="en-US" altLang="zh-CN" dirty="0"/>
              <a:t>Clients</a:t>
            </a:r>
            <a:endParaRPr lang="en-US" dirty="0"/>
          </a:p>
        </p:txBody>
      </p:sp>
      <p:sp>
        <p:nvSpPr>
          <p:cNvPr id="8" name="Rectangle 7">
            <a:extLst>
              <a:ext uri="{FF2B5EF4-FFF2-40B4-BE49-F238E27FC236}">
                <a16:creationId xmlns:a16="http://schemas.microsoft.com/office/drawing/2014/main" id="{2EADEAF8-532A-AE47-A56B-6D6E1A537E89}"/>
              </a:ext>
            </a:extLst>
          </p:cNvPr>
          <p:cNvSpPr/>
          <p:nvPr/>
        </p:nvSpPr>
        <p:spPr>
          <a:xfrm>
            <a:off x="8561517" y="2635554"/>
            <a:ext cx="915047" cy="369332"/>
          </a:xfrm>
          <a:prstGeom prst="rect">
            <a:avLst/>
          </a:prstGeom>
        </p:spPr>
        <p:txBody>
          <a:bodyPr wrap="square">
            <a:spAutoFit/>
          </a:bodyPr>
          <a:lstStyle/>
          <a:p>
            <a:r>
              <a:rPr lang="en-US" altLang="zh-CN" dirty="0"/>
              <a:t>RPC</a:t>
            </a:r>
            <a:endParaRPr lang="en-US" dirty="0"/>
          </a:p>
        </p:txBody>
      </p:sp>
      <p:sp>
        <p:nvSpPr>
          <p:cNvPr id="10" name="Rectangle 9">
            <a:extLst>
              <a:ext uri="{FF2B5EF4-FFF2-40B4-BE49-F238E27FC236}">
                <a16:creationId xmlns:a16="http://schemas.microsoft.com/office/drawing/2014/main" id="{5E2F2C7E-F079-654F-8146-460AC7C8C4CE}"/>
              </a:ext>
            </a:extLst>
          </p:cNvPr>
          <p:cNvSpPr/>
          <p:nvPr/>
        </p:nvSpPr>
        <p:spPr>
          <a:xfrm>
            <a:off x="2005769" y="4523321"/>
            <a:ext cx="797975" cy="369332"/>
          </a:xfrm>
          <a:prstGeom prst="rect">
            <a:avLst/>
          </a:prstGeom>
        </p:spPr>
        <p:txBody>
          <a:bodyPr wrap="none">
            <a:spAutoFit/>
          </a:bodyPr>
          <a:lstStyle/>
          <a:p>
            <a:r>
              <a:rPr lang="en-US" altLang="zh-CN" dirty="0"/>
              <a:t>Socket</a:t>
            </a:r>
            <a:endParaRPr lang="en-US" dirty="0"/>
          </a:p>
        </p:txBody>
      </p:sp>
      <p:sp>
        <p:nvSpPr>
          <p:cNvPr id="11" name="Rectangle 10">
            <a:extLst>
              <a:ext uri="{FF2B5EF4-FFF2-40B4-BE49-F238E27FC236}">
                <a16:creationId xmlns:a16="http://schemas.microsoft.com/office/drawing/2014/main" id="{FF0771B6-FC93-6449-A0F6-D2A387EC4BDE}"/>
              </a:ext>
            </a:extLst>
          </p:cNvPr>
          <p:cNvSpPr/>
          <p:nvPr/>
        </p:nvSpPr>
        <p:spPr>
          <a:xfrm>
            <a:off x="4252896" y="5087496"/>
            <a:ext cx="2865977" cy="461665"/>
          </a:xfrm>
          <a:prstGeom prst="rect">
            <a:avLst/>
          </a:prstGeom>
        </p:spPr>
        <p:txBody>
          <a:bodyPr wrap="none">
            <a:spAutoFit/>
          </a:bodyPr>
          <a:lstStyle/>
          <a:p>
            <a:r>
              <a:rPr lang="en-US" altLang="zh-CN" sz="2400" b="1" dirty="0"/>
              <a:t>Sending</a:t>
            </a:r>
            <a:r>
              <a:rPr lang="zh-CN" altLang="en-US" sz="2400" b="1" dirty="0"/>
              <a:t> </a:t>
            </a:r>
            <a:r>
              <a:rPr lang="en-US" altLang="zh-CN" sz="2400" b="1" dirty="0"/>
              <a:t>the</a:t>
            </a:r>
            <a:r>
              <a:rPr lang="zh-CN" altLang="en-US" sz="2400" b="1" dirty="0"/>
              <a:t> </a:t>
            </a:r>
            <a:r>
              <a:rPr lang="en-US" altLang="zh-CN" sz="2400" b="1" dirty="0"/>
              <a:t>requests</a:t>
            </a:r>
            <a:endParaRPr lang="en-US" sz="2400" b="1" dirty="0"/>
          </a:p>
        </p:txBody>
      </p:sp>
      <p:sp>
        <p:nvSpPr>
          <p:cNvPr id="12" name="Rectangle 11">
            <a:extLst>
              <a:ext uri="{FF2B5EF4-FFF2-40B4-BE49-F238E27FC236}">
                <a16:creationId xmlns:a16="http://schemas.microsoft.com/office/drawing/2014/main" id="{C9A7B446-14DC-C541-AE94-C115970AA38D}"/>
              </a:ext>
            </a:extLst>
          </p:cNvPr>
          <p:cNvSpPr/>
          <p:nvPr/>
        </p:nvSpPr>
        <p:spPr>
          <a:xfrm>
            <a:off x="6622501" y="3780168"/>
            <a:ext cx="4139934" cy="1200329"/>
          </a:xfrm>
          <a:prstGeom prst="rect">
            <a:avLst/>
          </a:prstGeom>
        </p:spPr>
        <p:txBody>
          <a:bodyPr wrap="square">
            <a:spAutoFit/>
          </a:bodyPr>
          <a:lstStyle/>
          <a:p>
            <a:r>
              <a:rPr lang="en-US" altLang="zh-CN" dirty="0"/>
              <a:t>XML/RPC</a:t>
            </a:r>
            <a:r>
              <a:rPr lang="zh-CN" altLang="en-US" dirty="0"/>
              <a:t> </a:t>
            </a:r>
            <a:r>
              <a:rPr lang="en-US" altLang="zh-CN" dirty="0"/>
              <a:t>the</a:t>
            </a:r>
            <a:r>
              <a:rPr lang="zh-CN" altLang="en-US" dirty="0"/>
              <a:t> </a:t>
            </a:r>
            <a:r>
              <a:rPr lang="en-US" altLang="zh-CN" dirty="0"/>
              <a:t>same</a:t>
            </a:r>
            <a:r>
              <a:rPr lang="zh-CN" altLang="en-US" dirty="0"/>
              <a:t> </a:t>
            </a:r>
            <a:r>
              <a:rPr lang="en-US" altLang="zh-CN" dirty="0"/>
              <a:t>thing</a:t>
            </a:r>
            <a:r>
              <a:rPr lang="zh-CN" altLang="en-US" dirty="0"/>
              <a:t> </a:t>
            </a:r>
            <a:r>
              <a:rPr lang="en-US" altLang="zh-CN" dirty="0"/>
              <a:t>through</a:t>
            </a:r>
            <a:r>
              <a:rPr lang="zh-CN" altLang="en-US" dirty="0"/>
              <a:t> </a:t>
            </a:r>
            <a:r>
              <a:rPr lang="en-US" altLang="zh-CN" dirty="0"/>
              <a:t>directly</a:t>
            </a:r>
            <a:r>
              <a:rPr lang="zh-CN" altLang="en-US" dirty="0"/>
              <a:t> </a:t>
            </a:r>
            <a:r>
              <a:rPr lang="en-US" altLang="zh-CN" dirty="0"/>
              <a:t>calling</a:t>
            </a:r>
            <a:r>
              <a:rPr lang="zh-CN" altLang="en-US" dirty="0"/>
              <a:t> </a:t>
            </a:r>
            <a:r>
              <a:rPr lang="en-US" altLang="zh-CN" dirty="0"/>
              <a:t>the</a:t>
            </a:r>
            <a:r>
              <a:rPr lang="zh-CN" altLang="en-US" dirty="0"/>
              <a:t> </a:t>
            </a:r>
            <a:r>
              <a:rPr lang="en-US" altLang="zh-CN" dirty="0"/>
              <a:t>function</a:t>
            </a:r>
            <a:r>
              <a:rPr lang="zh-CN" altLang="en-US" dirty="0"/>
              <a:t> </a:t>
            </a:r>
            <a:r>
              <a:rPr lang="en-US" altLang="zh-CN" dirty="0"/>
              <a:t>name</a:t>
            </a:r>
          </a:p>
          <a:p>
            <a:r>
              <a:rPr lang="en-US" altLang="zh-CN" dirty="0"/>
              <a:t>(Socket</a:t>
            </a:r>
            <a:r>
              <a:rPr lang="zh-CN" altLang="en-US" dirty="0"/>
              <a:t> </a:t>
            </a:r>
            <a:r>
              <a:rPr lang="en-US" altLang="zh-CN" dirty="0"/>
              <a:t>sends</a:t>
            </a:r>
            <a:r>
              <a:rPr lang="zh-CN" altLang="en-US" dirty="0"/>
              <a:t> </a:t>
            </a:r>
            <a:r>
              <a:rPr lang="en-US" altLang="zh-CN" dirty="0"/>
              <a:t>a</a:t>
            </a:r>
            <a:r>
              <a:rPr lang="zh-CN" altLang="en-US" dirty="0"/>
              <a:t> </a:t>
            </a:r>
            <a:r>
              <a:rPr lang="en-US" altLang="zh-CN" dirty="0"/>
              <a:t>message</a:t>
            </a:r>
            <a:r>
              <a:rPr lang="zh-CN" altLang="en-US" dirty="0"/>
              <a:t> </a:t>
            </a:r>
            <a:r>
              <a:rPr lang="en-US" altLang="zh-CN" dirty="0"/>
              <a:t>and</a:t>
            </a:r>
            <a:r>
              <a:rPr lang="zh-CN" altLang="en-US" dirty="0"/>
              <a:t> </a:t>
            </a:r>
            <a:r>
              <a:rPr lang="en-US" altLang="zh-CN" dirty="0"/>
              <a:t>expect</a:t>
            </a:r>
            <a:r>
              <a:rPr lang="zh-CN" altLang="en-US" dirty="0"/>
              <a:t> </a:t>
            </a:r>
            <a:r>
              <a:rPr lang="en-US" altLang="zh-CN" dirty="0"/>
              <a:t>that</a:t>
            </a:r>
            <a:r>
              <a:rPr lang="zh-CN" altLang="en-US" dirty="0"/>
              <a:t> </a:t>
            </a:r>
            <a:r>
              <a:rPr lang="en-US" altLang="zh-CN" dirty="0"/>
              <a:t>the</a:t>
            </a:r>
            <a:r>
              <a:rPr lang="zh-CN" altLang="en-US" dirty="0"/>
              <a:t> </a:t>
            </a:r>
            <a:r>
              <a:rPr lang="en-US" altLang="zh-CN" dirty="0"/>
              <a:t>server</a:t>
            </a:r>
            <a:r>
              <a:rPr lang="zh-CN" altLang="en-US" dirty="0"/>
              <a:t> </a:t>
            </a:r>
            <a:r>
              <a:rPr lang="en-US" altLang="zh-CN" dirty="0"/>
              <a:t>knows</a:t>
            </a:r>
            <a:r>
              <a:rPr lang="zh-CN" altLang="en-US" dirty="0"/>
              <a:t> </a:t>
            </a:r>
            <a:r>
              <a:rPr lang="en-US" altLang="zh-CN" dirty="0"/>
              <a:t>how</a:t>
            </a:r>
            <a:r>
              <a:rPr lang="zh-CN" altLang="en-US" dirty="0"/>
              <a:t> </a:t>
            </a:r>
            <a:r>
              <a:rPr lang="en-US" altLang="zh-CN" dirty="0"/>
              <a:t>to</a:t>
            </a:r>
            <a:r>
              <a:rPr lang="zh-CN" altLang="en-US" dirty="0"/>
              <a:t> </a:t>
            </a:r>
            <a:r>
              <a:rPr lang="en-US" altLang="zh-CN" dirty="0"/>
              <a:t>parse</a:t>
            </a:r>
            <a:r>
              <a:rPr lang="zh-CN" altLang="en-US" dirty="0"/>
              <a:t> </a:t>
            </a:r>
            <a:r>
              <a:rPr lang="en-US" altLang="zh-CN" dirty="0"/>
              <a:t>it)</a:t>
            </a:r>
            <a:endParaRPr lang="en-US" dirty="0"/>
          </a:p>
        </p:txBody>
      </p:sp>
      <p:pic>
        <p:nvPicPr>
          <p:cNvPr id="6" name="Content Placeholder 5" descr="A close up of text on a black background&#10;&#10;Description automatically generated">
            <a:extLst>
              <a:ext uri="{FF2B5EF4-FFF2-40B4-BE49-F238E27FC236}">
                <a16:creationId xmlns:a16="http://schemas.microsoft.com/office/drawing/2014/main" id="{8A79E76D-4B5F-3D4C-A1DA-B95336DDFC0D}"/>
              </a:ext>
            </a:extLst>
          </p:cNvPr>
          <p:cNvPicPr>
            <a:picLocks noGrp="1" noChangeAspect="1"/>
          </p:cNvPicPr>
          <p:nvPr>
            <p:ph idx="1"/>
          </p:nvPr>
        </p:nvPicPr>
        <p:blipFill>
          <a:blip r:embed="rId2"/>
          <a:stretch>
            <a:fillRect/>
          </a:stretch>
        </p:blipFill>
        <p:spPr>
          <a:xfrm>
            <a:off x="1089930" y="1981550"/>
            <a:ext cx="3898900" cy="1955800"/>
          </a:xfrm>
        </p:spPr>
      </p:pic>
      <p:pic>
        <p:nvPicPr>
          <p:cNvPr id="17" name="Picture 16" descr="A picture containing object&#10;&#10;Description automatically generated">
            <a:extLst>
              <a:ext uri="{FF2B5EF4-FFF2-40B4-BE49-F238E27FC236}">
                <a16:creationId xmlns:a16="http://schemas.microsoft.com/office/drawing/2014/main" id="{EC8E9A6F-74B1-4543-A735-3EF7E3A06ABC}"/>
              </a:ext>
            </a:extLst>
          </p:cNvPr>
          <p:cNvPicPr>
            <a:picLocks noChangeAspect="1"/>
          </p:cNvPicPr>
          <p:nvPr/>
        </p:nvPicPr>
        <p:blipFill>
          <a:blip r:embed="rId3"/>
          <a:stretch>
            <a:fillRect/>
          </a:stretch>
        </p:blipFill>
        <p:spPr>
          <a:xfrm>
            <a:off x="5684967" y="1782121"/>
            <a:ext cx="5753100" cy="762000"/>
          </a:xfrm>
          <a:prstGeom prst="rect">
            <a:avLst/>
          </a:prstGeom>
        </p:spPr>
      </p:pic>
    </p:spTree>
    <p:extLst>
      <p:ext uri="{BB962C8B-B14F-4D97-AF65-F5344CB8AC3E}">
        <p14:creationId xmlns:p14="http://schemas.microsoft.com/office/powerpoint/2010/main" val="4126165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3385</TotalTime>
  <Words>3524</Words>
  <Application>Microsoft Macintosh PowerPoint</Application>
  <PresentationFormat>Widescreen</PresentationFormat>
  <Paragraphs>435</Paragraphs>
  <Slides>70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Calibri Light</vt:lpstr>
      <vt:lpstr>Office Theme</vt:lpstr>
      <vt:lpstr>IS 651: Distributed Systems Consistency</vt:lpstr>
      <vt:lpstr>Announcement</vt:lpstr>
      <vt:lpstr>HW1-Q1</vt:lpstr>
      <vt:lpstr>HW1</vt:lpstr>
      <vt:lpstr>HW1 - RPC</vt:lpstr>
      <vt:lpstr>The Blocks: Clients</vt:lpstr>
      <vt:lpstr>The Blocks: Clients</vt:lpstr>
      <vt:lpstr>The Blocks: Clients</vt:lpstr>
      <vt:lpstr>The Blocks: Clients</vt:lpstr>
      <vt:lpstr>The Blocks: Clients</vt:lpstr>
      <vt:lpstr>HW1 - RPC</vt:lpstr>
      <vt:lpstr>HW1</vt:lpstr>
      <vt:lpstr>HW1:Optional - Socket</vt:lpstr>
      <vt:lpstr>HW1 - Socket</vt:lpstr>
      <vt:lpstr>HW1 - Socket</vt:lpstr>
      <vt:lpstr>HW1 - Socket</vt:lpstr>
      <vt:lpstr>HW1 - Socket</vt:lpstr>
      <vt:lpstr>HW1 - Socket</vt:lpstr>
      <vt:lpstr>HW1 - Socket</vt:lpstr>
      <vt:lpstr>HW1 - Socket</vt:lpstr>
      <vt:lpstr>Today</vt:lpstr>
      <vt:lpstr>What is Consistency</vt:lpstr>
      <vt:lpstr>Distributed Shared Memory (DSM)</vt:lpstr>
      <vt:lpstr>Distributed Shared Memory (DSM)</vt:lpstr>
      <vt:lpstr>Distributed Shared Memory (DSM)</vt:lpstr>
      <vt:lpstr> A Naïve Solution</vt:lpstr>
      <vt:lpstr>Problem with the naïve solution</vt:lpstr>
      <vt:lpstr>Naïve DSM</vt:lpstr>
      <vt:lpstr>Consistency Models</vt:lpstr>
      <vt:lpstr>Consistency Models</vt:lpstr>
      <vt:lpstr>Model 1: Strict Consistency</vt:lpstr>
      <vt:lpstr>Model 1: Strict Consistency</vt:lpstr>
      <vt:lpstr>Model 1: Strict Consistency</vt:lpstr>
      <vt:lpstr>Model 1: Strict Consistency</vt:lpstr>
      <vt:lpstr>How to implement Strict Consistency?</vt:lpstr>
      <vt:lpstr>Model 2: Sequential Consistency</vt:lpstr>
      <vt:lpstr>Model 2: Sequential Consistency</vt:lpstr>
      <vt:lpstr>Does sequential order avoid problems?</vt:lpstr>
      <vt:lpstr>Sequential Consistency Requirements</vt:lpstr>
      <vt:lpstr>Model 2: Sequential Consistency</vt:lpstr>
      <vt:lpstr>Model 2: Sequential Consistency</vt:lpstr>
      <vt:lpstr>Model 2: Sequential Consistency</vt:lpstr>
      <vt:lpstr>Model 2: Sequential Consistency</vt:lpstr>
      <vt:lpstr>Model 2: Sequential Consistency</vt:lpstr>
      <vt:lpstr>Linearizability</vt:lpstr>
      <vt:lpstr>Linearizability</vt:lpstr>
      <vt:lpstr>Linearizability</vt:lpstr>
      <vt:lpstr>Linearizability</vt:lpstr>
      <vt:lpstr>Distributed Shared Memory</vt:lpstr>
      <vt:lpstr>Model 3: Causal Consistency</vt:lpstr>
      <vt:lpstr>Model 3: Causal Consistency</vt:lpstr>
      <vt:lpstr>Model 3: Causal Consistency</vt:lpstr>
      <vt:lpstr>Model 3: Causal Consistency</vt:lpstr>
      <vt:lpstr>Model 3: Causal Consistency</vt:lpstr>
      <vt:lpstr>Model 3: Causal Consistency</vt:lpstr>
      <vt:lpstr>Why Causal Consistency?</vt:lpstr>
      <vt:lpstr>Model 4: Eventually Consistency</vt:lpstr>
      <vt:lpstr>Why Eventually Consistency?</vt:lpstr>
      <vt:lpstr>Sequential vs. Eventual Consistency </vt:lpstr>
      <vt:lpstr>Example Usage</vt:lpstr>
      <vt:lpstr>Assuming we have a server where everyone is connected to…</vt:lpstr>
      <vt:lpstr>Prevent Lost Updates</vt:lpstr>
      <vt:lpstr>Prevent Lost Updates</vt:lpstr>
      <vt:lpstr>A Better Idea</vt:lpstr>
      <vt:lpstr>How to Deal with Conflicts</vt:lpstr>
      <vt:lpstr>So far</vt:lpstr>
      <vt:lpstr>PowerPoint Presentation</vt:lpstr>
      <vt:lpstr>Consistency models in practice</vt:lpstr>
      <vt:lpstr>Amazon S3</vt:lpstr>
      <vt:lpstr>Reading 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651: Distributed Systems</dc:title>
  <dc:creator>sisiduan@gmail.com</dc:creator>
  <cp:lastModifiedBy>sisiduan@gmail.com</cp:lastModifiedBy>
  <cp:revision>116</cp:revision>
  <dcterms:created xsi:type="dcterms:W3CDTF">2018-05-16T16:03:59Z</dcterms:created>
  <dcterms:modified xsi:type="dcterms:W3CDTF">2020-03-06T16:05:20Z</dcterms:modified>
</cp:coreProperties>
</file>