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272" r:id="rId3"/>
    <p:sldId id="273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6" r:id="rId20"/>
    <p:sldId id="301" r:id="rId21"/>
    <p:sldId id="302" r:id="rId22"/>
    <p:sldId id="303" r:id="rId23"/>
    <p:sldId id="307" r:id="rId24"/>
    <p:sldId id="308" r:id="rId25"/>
    <p:sldId id="309" r:id="rId26"/>
    <p:sldId id="310" r:id="rId27"/>
    <p:sldId id="311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62" d="100"/>
          <a:sy n="62" d="100"/>
        </p:scale>
        <p:origin x="5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29DE4-E113-4E38-953D-3802004F90E1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5A165-BE66-40CC-B970-25C7A0A52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276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45A165-BE66-40CC-B970-25C7A0A5266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157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2C203-9397-E640-A925-490D3E0A0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B99D95-72E4-074C-8787-1ACCA1746F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88D0AE-ED55-644B-98B6-900A262E8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702D-BB54-EF40-933B-1C3A71FCB926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C8D26-0613-9547-B5AE-C0BE98CDA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0F945-1217-024D-B0C0-3C9101EBF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9510-608C-7441-B550-42816244E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25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782A2-CB67-544E-B770-669A30BF9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B8273A-F78E-EB46-ADEA-5C2AD43087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F491F-B3DA-C641-87CC-25946C51E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702D-BB54-EF40-933B-1C3A71FCB926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D0C329-5938-FE4B-87FF-8F9F0FDB8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71DC7-9FAC-824E-9104-151E0F3E8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9510-608C-7441-B550-42816244E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615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722E68-3584-9641-9CE4-FC338C1150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13FD47-8CD3-A344-90AC-94A94D4F5C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BC607D-C833-3849-8F9B-84C239E10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702D-BB54-EF40-933B-1C3A71FCB926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F2BF29-43AD-E440-A1A8-425B47EF2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4E737-6636-DE43-8544-4CCF14BE8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9510-608C-7441-B550-42816244E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9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9DCAA-2D6E-8340-B2A3-A1ACF5FA5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89416-851B-9D46-B18C-CD273C411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FBFEC-F1BC-324B-87A7-E55AF32C8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702D-BB54-EF40-933B-1C3A71FCB926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767494-B508-114D-AD60-6212AF679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D6784-C228-7043-BFFC-F0A009B2B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9510-608C-7441-B550-42816244E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39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24DC6-73EC-674A-8F72-AFFBCA9DD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8CCF-9050-5043-BB17-EDD26202E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C15D4-DF73-3B4E-8AA3-6AAD19BCE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702D-BB54-EF40-933B-1C3A71FCB926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5B5C05-1559-B942-A491-A5A0E0E13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EC239-1F82-2F4D-BFE2-015F76A40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9510-608C-7441-B550-42816244E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20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A57EE-EE99-8947-9818-53E9973D9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3B52A-558F-4B48-BE05-778F3425FF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02DF48-7138-F442-82EA-CCE8F48D5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342D1E-2714-B142-B638-A69801868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702D-BB54-EF40-933B-1C3A71FCB926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586FC3-8BFB-B843-B754-1CA30CEED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4509E7-66C0-9245-A310-6DCBE2FDD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9510-608C-7441-B550-42816244E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5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2CE05-5C83-A942-AF6A-6FF2DFF46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EBE1C-86CA-B244-83C7-FC08A162B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3670E5-0524-E84F-8A47-9C83A4BA2D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C314BA-FFF0-4E46-A948-1D507E14D5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C988D7-2A45-5648-AD84-DDE0D8EA71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C659C4-2292-5446-B240-B5FB8D5DE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702D-BB54-EF40-933B-1C3A71FCB926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778DE3-0286-7B47-B120-7B6E74D56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72F113-32A5-AE4C-9D39-8ED2E4581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9510-608C-7441-B550-42816244E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825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8436A-9123-894D-A16C-5BADE411A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6664CF-4CFE-1846-846A-3E96FFEDE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702D-BB54-EF40-933B-1C3A71FCB926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E0303D-4BF3-B445-B548-A3BBB5837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14F621-BDF9-234A-A8D2-7706E5DF8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9510-608C-7441-B550-42816244E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3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056D51-E6C6-A848-A05D-E8B264AC0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702D-BB54-EF40-933B-1C3A71FCB926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D9B18B-621F-2446-99F8-8BDA41D84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9482B8-BDC8-D242-B181-AE8550DAC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9510-608C-7441-B550-42816244E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717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7F531-6ECA-2F4A-8431-99B8AFACF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06E44-CC7E-294E-A65A-D622BCEC4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8D24A4-C4A2-DE46-89B0-06DA7BCE8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43B144-9DBD-6B45-A29B-FD0EDC65C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702D-BB54-EF40-933B-1C3A71FCB926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87C35B-231B-FE40-8179-9FD3AED8D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9A9166-0BE6-984F-88A3-C0C319BFE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9510-608C-7441-B550-42816244E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07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4B5A6-ED44-244F-8E9D-8708DC205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087CCE-9951-6348-89E5-031A6FBC0B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53F4B3-C0E0-F44E-8CB6-7BA2DC5F68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5E7D22-E8C4-5148-A08F-6D3D1909D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702D-BB54-EF40-933B-1C3A71FCB926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749551-F35B-A244-BDCB-A6BF12AFC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51D762-7F2E-514A-A244-FBD093124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9510-608C-7441-B550-42816244E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551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76A626-889E-7842-8619-0C07C7D6E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0BF348-38AC-1C44-A4AF-4490D8FDA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9EF879-12DA-D04F-8A4E-7A2157CEA7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7702D-BB54-EF40-933B-1C3A71FCB926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2929F-BC0B-8642-86E5-5938F9BFC4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84C60-5F00-A24D-8F77-6B478D7F05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A9510-608C-7441-B550-42816244E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569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00C3A-3D79-F54C-BAA5-73B7DF5EEB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651:</a:t>
            </a:r>
            <a:r>
              <a:rPr lang="zh-CN" altLang="en-US" dirty="0"/>
              <a:t> </a:t>
            </a:r>
            <a:r>
              <a:rPr lang="en-US" altLang="zh-CN" dirty="0"/>
              <a:t>Distributed</a:t>
            </a:r>
            <a:r>
              <a:rPr lang="zh-CN" altLang="en-US" dirty="0"/>
              <a:t> </a:t>
            </a:r>
            <a:r>
              <a:rPr lang="en-US" altLang="zh-CN" dirty="0"/>
              <a:t>Systems</a:t>
            </a:r>
            <a:br>
              <a:rPr lang="en-US" altLang="zh-CN" dirty="0"/>
            </a:br>
            <a:r>
              <a:rPr lang="en-US" altLang="zh-CN" dirty="0"/>
              <a:t>Final Exam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FC2F67-F984-714D-8BBF-F64A3B40E5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err="1"/>
              <a:t>Sisi</a:t>
            </a:r>
            <a:r>
              <a:rPr lang="zh-CN" altLang="en-US" dirty="0"/>
              <a:t> </a:t>
            </a:r>
            <a:r>
              <a:rPr lang="en-US" altLang="zh-CN" dirty="0" err="1"/>
              <a:t>Duan</a:t>
            </a:r>
            <a:endParaRPr lang="en-US" altLang="zh-CN" dirty="0"/>
          </a:p>
          <a:p>
            <a:r>
              <a:rPr lang="en-US" altLang="zh-CN" dirty="0"/>
              <a:t>Assistant</a:t>
            </a:r>
            <a:r>
              <a:rPr lang="zh-CN" altLang="en-US" dirty="0"/>
              <a:t> </a:t>
            </a:r>
            <a:r>
              <a:rPr lang="en-US" altLang="zh-CN" dirty="0"/>
              <a:t>Professor</a:t>
            </a:r>
          </a:p>
          <a:p>
            <a:r>
              <a:rPr lang="en-US" altLang="zh-CN" dirty="0"/>
              <a:t>Information</a:t>
            </a:r>
            <a:r>
              <a:rPr lang="zh-CN" altLang="en-US" dirty="0"/>
              <a:t> </a:t>
            </a:r>
            <a:r>
              <a:rPr lang="en-US" altLang="zh-CN" dirty="0"/>
              <a:t>Systems</a:t>
            </a:r>
          </a:p>
          <a:p>
            <a:r>
              <a:rPr lang="en-US" altLang="zh-CN" dirty="0" err="1"/>
              <a:t>sduan@umbc.edu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286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Consensus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nodes propose something</a:t>
            </a:r>
          </a:p>
          <a:p>
            <a:r>
              <a:rPr lang="en-US" dirty="0"/>
              <a:t>All nodes, despite failures, agree on something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Correctness of consensus</a:t>
            </a:r>
          </a:p>
          <a:p>
            <a:pPr lvl="1"/>
            <a:r>
              <a:rPr lang="en-US" dirty="0"/>
              <a:t>Safety</a:t>
            </a:r>
          </a:p>
          <a:p>
            <a:pPr lvl="1"/>
            <a:r>
              <a:rPr lang="en-US" dirty="0"/>
              <a:t>Liveness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40DE7E-671C-3141-9305-C6295721F0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6443" y="3139080"/>
            <a:ext cx="2075922" cy="1492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452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Consensus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0955"/>
            <a:ext cx="10515600" cy="4351338"/>
          </a:xfrm>
        </p:spPr>
        <p:txBody>
          <a:bodyPr/>
          <a:lstStyle/>
          <a:p>
            <a:r>
              <a:rPr lang="en-US" dirty="0"/>
              <a:t>Distributed databases</a:t>
            </a:r>
          </a:p>
          <a:p>
            <a:r>
              <a:rPr lang="en-US" dirty="0"/>
              <a:t>ACID</a:t>
            </a:r>
          </a:p>
          <a:p>
            <a:pPr lvl="1"/>
            <a:r>
              <a:rPr lang="en-US" dirty="0"/>
              <a:t>Atomicity (All-or-nothing)</a:t>
            </a:r>
          </a:p>
          <a:p>
            <a:pPr lvl="1"/>
            <a:r>
              <a:rPr lang="en-US" dirty="0"/>
              <a:t>Consistency</a:t>
            </a:r>
          </a:p>
          <a:p>
            <a:pPr lvl="1"/>
            <a:r>
              <a:rPr lang="en-US" dirty="0"/>
              <a:t>Isolation (Concurrent requests do not interfere)</a:t>
            </a:r>
          </a:p>
          <a:p>
            <a:pPr lvl="1"/>
            <a:r>
              <a:rPr lang="en-US" dirty="0"/>
              <a:t>Durability (can tolerate failures)</a:t>
            </a:r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B6425C-1BE0-B241-8DF3-D57DB862CB83}"/>
              </a:ext>
            </a:extLst>
          </p:cNvPr>
          <p:cNvSpPr txBox="1"/>
          <p:nvPr/>
        </p:nvSpPr>
        <p:spPr>
          <a:xfrm>
            <a:off x="6858000" y="613955"/>
            <a:ext cx="28149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dirty="0"/>
              <a:t>X</a:t>
            </a:r>
            <a:r>
              <a:rPr lang="zh-CN" altLang="en-US" sz="3000" dirty="0"/>
              <a:t> </a:t>
            </a:r>
            <a:r>
              <a:rPr lang="en-US" altLang="zh-CN" sz="3000" dirty="0"/>
              <a:t>=</a:t>
            </a:r>
            <a:r>
              <a:rPr lang="zh-CN" altLang="en-US" sz="3000" dirty="0"/>
              <a:t> </a:t>
            </a:r>
            <a:r>
              <a:rPr lang="en-US" altLang="zh-CN" sz="3000" dirty="0"/>
              <a:t>read(A)</a:t>
            </a:r>
          </a:p>
          <a:p>
            <a:r>
              <a:rPr lang="en-US" altLang="zh-CN" sz="3000" dirty="0"/>
              <a:t>Y</a:t>
            </a:r>
            <a:r>
              <a:rPr lang="zh-CN" altLang="en-US" sz="3000" dirty="0"/>
              <a:t> </a:t>
            </a:r>
            <a:r>
              <a:rPr lang="en-US" altLang="zh-CN" sz="3000" dirty="0"/>
              <a:t>=</a:t>
            </a:r>
            <a:r>
              <a:rPr lang="zh-CN" altLang="en-US" sz="3000" dirty="0"/>
              <a:t> </a:t>
            </a:r>
            <a:r>
              <a:rPr lang="en-US" altLang="zh-CN" sz="3000" dirty="0"/>
              <a:t>read</a:t>
            </a:r>
            <a:r>
              <a:rPr lang="zh-CN" altLang="en-US" sz="3000" dirty="0"/>
              <a:t> </a:t>
            </a:r>
            <a:r>
              <a:rPr lang="en-US" altLang="zh-CN" sz="3000" dirty="0"/>
              <a:t>(B)</a:t>
            </a:r>
          </a:p>
          <a:p>
            <a:r>
              <a:rPr lang="en-US" altLang="zh-CN" sz="3000" dirty="0"/>
              <a:t>Write</a:t>
            </a:r>
            <a:r>
              <a:rPr lang="zh-CN" altLang="en-US" sz="3000" dirty="0"/>
              <a:t> </a:t>
            </a:r>
            <a:r>
              <a:rPr lang="en-US" altLang="zh-CN" sz="3000" dirty="0"/>
              <a:t>(A,</a:t>
            </a:r>
            <a:r>
              <a:rPr lang="zh-CN" altLang="en-US" sz="3000" dirty="0"/>
              <a:t> </a:t>
            </a:r>
            <a:r>
              <a:rPr lang="en-US" altLang="zh-CN" sz="3000" dirty="0"/>
              <a:t>X-100)</a:t>
            </a:r>
          </a:p>
          <a:p>
            <a:r>
              <a:rPr lang="en-US" altLang="zh-CN" sz="3000" dirty="0"/>
              <a:t>Write</a:t>
            </a:r>
            <a:r>
              <a:rPr lang="zh-CN" altLang="en-US" sz="3000" dirty="0"/>
              <a:t> </a:t>
            </a:r>
            <a:r>
              <a:rPr lang="en-US" altLang="zh-CN" sz="3000" dirty="0"/>
              <a:t>(B,</a:t>
            </a:r>
            <a:r>
              <a:rPr lang="zh-CN" altLang="en-US" sz="3000" dirty="0"/>
              <a:t> </a:t>
            </a:r>
            <a:r>
              <a:rPr lang="en-US" altLang="zh-CN" sz="3000" dirty="0"/>
              <a:t>y+100)</a:t>
            </a:r>
            <a:endParaRPr lang="en-US" sz="3000" dirty="0"/>
          </a:p>
        </p:txBody>
      </p:sp>
      <p:sp>
        <p:nvSpPr>
          <p:cNvPr id="5" name="Rectangle 4"/>
          <p:cNvSpPr/>
          <p:nvPr/>
        </p:nvSpPr>
        <p:spPr>
          <a:xfrm>
            <a:off x="4742121" y="3753279"/>
            <a:ext cx="857784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/>
              <a:t>T1:</a:t>
            </a:r>
            <a:r>
              <a:rPr lang="zh-CN" altLang="en-US" sz="2400" dirty="0"/>
              <a:t> </a:t>
            </a:r>
            <a:r>
              <a:rPr lang="en-US" altLang="zh-CN" sz="2400" dirty="0"/>
              <a:t>Transfer</a:t>
            </a:r>
            <a:r>
              <a:rPr lang="zh-CN" altLang="en-US" sz="2400" dirty="0"/>
              <a:t> </a:t>
            </a:r>
            <a:r>
              <a:rPr lang="en-US" altLang="zh-CN" sz="2400" dirty="0"/>
              <a:t>$100</a:t>
            </a:r>
            <a:r>
              <a:rPr lang="zh-CN" altLang="en-US" sz="2400" dirty="0"/>
              <a:t> </a:t>
            </a:r>
            <a:r>
              <a:rPr lang="en-US" altLang="zh-CN" sz="2400" dirty="0"/>
              <a:t>from</a:t>
            </a:r>
            <a:r>
              <a:rPr lang="zh-CN" altLang="en-US" sz="2400" dirty="0"/>
              <a:t> </a:t>
            </a:r>
            <a:r>
              <a:rPr lang="en-US" altLang="zh-CN" sz="2400" dirty="0"/>
              <a:t>A</a:t>
            </a:r>
            <a:r>
              <a:rPr lang="zh-CN" altLang="en-US" sz="2400" dirty="0"/>
              <a:t> </a:t>
            </a:r>
            <a:r>
              <a:rPr lang="en-US" altLang="zh-CN" sz="2400" dirty="0"/>
              <a:t>to</a:t>
            </a:r>
            <a:r>
              <a:rPr lang="zh-CN" altLang="en-US" sz="2400" dirty="0"/>
              <a:t> </a:t>
            </a:r>
            <a:r>
              <a:rPr lang="en-US" altLang="zh-CN" sz="2400" dirty="0"/>
              <a:t>B</a:t>
            </a:r>
          </a:p>
          <a:p>
            <a:r>
              <a:rPr lang="en-US" altLang="zh-CN" sz="2400" dirty="0"/>
              <a:t>T2:</a:t>
            </a:r>
            <a:r>
              <a:rPr lang="zh-CN" altLang="en-US" sz="2400" dirty="0"/>
              <a:t> </a:t>
            </a:r>
            <a:r>
              <a:rPr lang="en-US" altLang="zh-CN" sz="2400" dirty="0"/>
              <a:t>Transfer</a:t>
            </a:r>
            <a:r>
              <a:rPr lang="zh-CN" altLang="en-US" sz="2400" dirty="0"/>
              <a:t> </a:t>
            </a:r>
            <a:r>
              <a:rPr lang="en-US" altLang="zh-CN" sz="2400" dirty="0"/>
              <a:t>$100</a:t>
            </a:r>
            <a:r>
              <a:rPr lang="zh-CN" altLang="en-US" sz="2400" dirty="0"/>
              <a:t> </a:t>
            </a:r>
            <a:r>
              <a:rPr lang="en-US" altLang="zh-CN" sz="2400" dirty="0"/>
              <a:t>from</a:t>
            </a:r>
            <a:r>
              <a:rPr lang="zh-CN" altLang="en-US" sz="2400" dirty="0"/>
              <a:t> </a:t>
            </a:r>
            <a:r>
              <a:rPr lang="en-US" altLang="zh-CN" sz="2400" dirty="0"/>
              <a:t>A</a:t>
            </a:r>
            <a:r>
              <a:rPr lang="zh-CN" altLang="en-US" sz="2400" dirty="0"/>
              <a:t> </a:t>
            </a:r>
            <a:r>
              <a:rPr lang="en-US" altLang="zh-CN" sz="2400" dirty="0"/>
              <a:t>to</a:t>
            </a:r>
            <a:r>
              <a:rPr lang="zh-CN" altLang="en-US" sz="2400" dirty="0"/>
              <a:t> </a:t>
            </a:r>
            <a:r>
              <a:rPr lang="en-US" altLang="zh-CN" sz="2400" dirty="0"/>
              <a:t>C</a:t>
            </a:r>
          </a:p>
          <a:p>
            <a:endParaRPr lang="en-US" altLang="zh-CN" sz="2400" dirty="0"/>
          </a:p>
          <a:p>
            <a:endParaRPr lang="en-US" altLang="zh-CN" sz="2400" dirty="0"/>
          </a:p>
          <a:p>
            <a:r>
              <a:rPr lang="en-US" altLang="zh-CN" sz="2400" dirty="0"/>
              <a:t>A	T1</a:t>
            </a:r>
            <a:r>
              <a:rPr lang="zh-CN" altLang="en-US" sz="2400" dirty="0"/>
              <a:t> </a:t>
            </a:r>
            <a:r>
              <a:rPr lang="en-US" altLang="zh-CN" sz="2400" dirty="0"/>
              <a:t>fully</a:t>
            </a:r>
            <a:r>
              <a:rPr lang="zh-CN" altLang="en-US" sz="2400" dirty="0"/>
              <a:t> </a:t>
            </a:r>
            <a:r>
              <a:rPr lang="en-US" altLang="zh-CN" sz="2400" dirty="0"/>
              <a:t>completes</a:t>
            </a:r>
            <a:r>
              <a:rPr lang="zh-CN" altLang="en-US" sz="2400" dirty="0"/>
              <a:t> </a:t>
            </a:r>
            <a:r>
              <a:rPr lang="en-US" altLang="zh-CN" sz="2400" dirty="0"/>
              <a:t>or</a:t>
            </a:r>
            <a:r>
              <a:rPr lang="zh-CN" altLang="en-US" sz="2400" dirty="0"/>
              <a:t> </a:t>
            </a:r>
            <a:r>
              <a:rPr lang="en-US" altLang="zh-CN" sz="2400" dirty="0"/>
              <a:t>leaves</a:t>
            </a:r>
            <a:r>
              <a:rPr lang="zh-CN" altLang="en-US" sz="2400" dirty="0"/>
              <a:t> </a:t>
            </a:r>
            <a:r>
              <a:rPr lang="en-US" altLang="zh-CN" sz="2400" dirty="0"/>
              <a:t>nothing</a:t>
            </a:r>
          </a:p>
          <a:p>
            <a:r>
              <a:rPr lang="en-US" altLang="zh-CN" sz="2400" dirty="0"/>
              <a:t>D	once</a:t>
            </a:r>
            <a:r>
              <a:rPr lang="zh-CN" altLang="en-US" sz="2400" dirty="0"/>
              <a:t> </a:t>
            </a:r>
            <a:r>
              <a:rPr lang="en-US" altLang="zh-CN" sz="2400" dirty="0"/>
              <a:t>T1</a:t>
            </a:r>
            <a:r>
              <a:rPr lang="zh-CN" altLang="en-US" sz="2400" dirty="0"/>
              <a:t> </a:t>
            </a:r>
            <a:r>
              <a:rPr lang="en-US" altLang="zh-CN" sz="2400" dirty="0"/>
              <a:t>commits,</a:t>
            </a:r>
            <a:r>
              <a:rPr lang="zh-CN" altLang="en-US" sz="2400" dirty="0"/>
              <a:t> </a:t>
            </a:r>
            <a:r>
              <a:rPr lang="en-US" altLang="zh-CN" sz="2400" dirty="0"/>
              <a:t>T1’s</a:t>
            </a:r>
            <a:r>
              <a:rPr lang="zh-CN" altLang="en-US" sz="2400" dirty="0"/>
              <a:t> </a:t>
            </a:r>
            <a:r>
              <a:rPr lang="en-US" altLang="zh-CN" sz="2400" dirty="0"/>
              <a:t>writes</a:t>
            </a:r>
            <a:r>
              <a:rPr lang="zh-CN" altLang="en-US" sz="2400" dirty="0"/>
              <a:t> </a:t>
            </a:r>
            <a:r>
              <a:rPr lang="en-US" altLang="zh-CN" sz="2400" dirty="0"/>
              <a:t>are</a:t>
            </a:r>
            <a:r>
              <a:rPr lang="zh-CN" altLang="en-US" sz="2400" dirty="0"/>
              <a:t> </a:t>
            </a:r>
            <a:r>
              <a:rPr lang="en-US" altLang="zh-CN" sz="2400" dirty="0"/>
              <a:t>not</a:t>
            </a:r>
            <a:r>
              <a:rPr lang="zh-CN" altLang="en-US" sz="2400" dirty="0"/>
              <a:t> </a:t>
            </a:r>
            <a:r>
              <a:rPr lang="en-US" altLang="zh-CN" sz="2400" dirty="0"/>
              <a:t>lost</a:t>
            </a:r>
          </a:p>
          <a:p>
            <a:r>
              <a:rPr lang="en-US" altLang="zh-CN" sz="2400" dirty="0"/>
              <a:t>I</a:t>
            </a:r>
            <a:r>
              <a:rPr lang="zh-CN" altLang="en-US" sz="2400" dirty="0"/>
              <a:t> </a:t>
            </a:r>
            <a:r>
              <a:rPr lang="en-US" altLang="zh-CN" sz="2400" dirty="0"/>
              <a:t>	no</a:t>
            </a:r>
            <a:r>
              <a:rPr lang="zh-CN" altLang="en-US" sz="2400" dirty="0"/>
              <a:t> </a:t>
            </a:r>
            <a:r>
              <a:rPr lang="en-US" altLang="zh-CN" sz="2400" dirty="0"/>
              <a:t>races,</a:t>
            </a:r>
            <a:r>
              <a:rPr lang="zh-CN" altLang="en-US" sz="2400" dirty="0"/>
              <a:t> </a:t>
            </a:r>
            <a:r>
              <a:rPr lang="en-US" altLang="zh-CN" sz="2400" dirty="0"/>
              <a:t>as</a:t>
            </a:r>
            <a:r>
              <a:rPr lang="zh-CN" altLang="en-US" sz="2400" dirty="0"/>
              <a:t> </a:t>
            </a:r>
            <a:r>
              <a:rPr lang="en-US" altLang="zh-CN" sz="2400" dirty="0"/>
              <a:t>if</a:t>
            </a:r>
            <a:r>
              <a:rPr lang="zh-CN" altLang="en-US" sz="2400" dirty="0"/>
              <a:t> </a:t>
            </a:r>
            <a:r>
              <a:rPr lang="en-US" altLang="zh-CN" sz="2400" dirty="0"/>
              <a:t>T1</a:t>
            </a:r>
            <a:r>
              <a:rPr lang="zh-CN" altLang="en-US" sz="2400" dirty="0"/>
              <a:t> </a:t>
            </a:r>
            <a:r>
              <a:rPr lang="en-US" altLang="zh-CN" sz="2400" dirty="0"/>
              <a:t>happens</a:t>
            </a:r>
            <a:r>
              <a:rPr lang="zh-CN" altLang="en-US" sz="2400" dirty="0"/>
              <a:t> </a:t>
            </a:r>
            <a:r>
              <a:rPr lang="en-US" altLang="zh-CN" sz="2400" dirty="0"/>
              <a:t>either</a:t>
            </a:r>
            <a:r>
              <a:rPr lang="zh-CN" altLang="en-US" sz="2400" dirty="0"/>
              <a:t> </a:t>
            </a:r>
            <a:r>
              <a:rPr lang="en-US" altLang="zh-CN" sz="2400" dirty="0"/>
              <a:t>before</a:t>
            </a:r>
            <a:r>
              <a:rPr lang="zh-CN" altLang="en-US" sz="2400" dirty="0"/>
              <a:t> </a:t>
            </a:r>
            <a:r>
              <a:rPr lang="en-US" altLang="zh-CN" sz="2400" dirty="0"/>
              <a:t>or</a:t>
            </a:r>
            <a:r>
              <a:rPr lang="zh-CN" altLang="en-US" sz="2400" dirty="0"/>
              <a:t> </a:t>
            </a:r>
            <a:r>
              <a:rPr lang="en-US" altLang="zh-CN" sz="2400" dirty="0"/>
              <a:t>after</a:t>
            </a:r>
            <a:r>
              <a:rPr lang="zh-CN" altLang="en-US" sz="2400" dirty="0"/>
              <a:t> </a:t>
            </a:r>
            <a:r>
              <a:rPr lang="en-US" altLang="zh-CN" sz="2400" dirty="0"/>
              <a:t>T2</a:t>
            </a:r>
          </a:p>
          <a:p>
            <a:r>
              <a:rPr lang="en-US" altLang="zh-CN" sz="2400" dirty="0"/>
              <a:t>C	preserves</a:t>
            </a:r>
            <a:r>
              <a:rPr lang="zh-CN" altLang="en-US" sz="2400" dirty="0"/>
              <a:t> </a:t>
            </a:r>
            <a:r>
              <a:rPr lang="en-US" altLang="zh-CN" sz="2400" dirty="0"/>
              <a:t>invariants,</a:t>
            </a:r>
            <a:r>
              <a:rPr lang="zh-CN" altLang="en-US" sz="2400" dirty="0"/>
              <a:t> </a:t>
            </a:r>
            <a:r>
              <a:rPr lang="en-US" altLang="zh-CN" sz="2400" dirty="0"/>
              <a:t>e.g.,</a:t>
            </a:r>
            <a:r>
              <a:rPr lang="zh-CN" altLang="en-US" sz="2400" dirty="0"/>
              <a:t> </a:t>
            </a:r>
            <a:r>
              <a:rPr lang="en-US" altLang="zh-CN" sz="2400" dirty="0"/>
              <a:t>account</a:t>
            </a:r>
            <a:r>
              <a:rPr lang="zh-CN" altLang="en-US" sz="2400" dirty="0"/>
              <a:t> </a:t>
            </a:r>
            <a:r>
              <a:rPr lang="en-US" altLang="zh-CN" sz="2400" dirty="0"/>
              <a:t>balance</a:t>
            </a:r>
            <a:r>
              <a:rPr lang="zh-CN" altLang="en-US" sz="2400" dirty="0"/>
              <a:t> </a:t>
            </a:r>
            <a:r>
              <a:rPr lang="en-US" altLang="zh-CN" sz="2400" dirty="0"/>
              <a:t>&gt;</a:t>
            </a:r>
            <a:r>
              <a:rPr lang="zh-CN" altLang="en-US" sz="2400" dirty="0"/>
              <a:t> </a:t>
            </a:r>
            <a:r>
              <a:rPr lang="en-US" altLang="zh-CN" sz="2400" dirty="0"/>
              <a:t>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8619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Isolation </a:t>
            </a:r>
            <a:r>
              <a:rPr lang="en-US" dirty="0" err="1"/>
              <a:t>v.s</a:t>
            </a:r>
            <a:r>
              <a:rPr lang="en-US" dirty="0"/>
              <a:t>. performance</a:t>
            </a:r>
          </a:p>
          <a:p>
            <a:r>
              <a:rPr lang="en-US" dirty="0" err="1"/>
              <a:t>Serializability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55C23B-23AE-2F48-9F64-C97C3358FDA6}"/>
              </a:ext>
            </a:extLst>
          </p:cNvPr>
          <p:cNvSpPr/>
          <p:nvPr/>
        </p:nvSpPr>
        <p:spPr>
          <a:xfrm>
            <a:off x="3968466" y="2370101"/>
            <a:ext cx="2704012" cy="209005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400" dirty="0"/>
              <a:t>X</a:t>
            </a:r>
            <a:r>
              <a:rPr lang="zh-CN" altLang="en-US" sz="2400" dirty="0"/>
              <a:t> </a:t>
            </a:r>
            <a:r>
              <a:rPr lang="en-US" altLang="zh-CN" sz="2400" dirty="0"/>
              <a:t>=</a:t>
            </a:r>
            <a:r>
              <a:rPr lang="zh-CN" altLang="en-US" sz="2400" dirty="0"/>
              <a:t> </a:t>
            </a:r>
            <a:r>
              <a:rPr lang="en-US" altLang="zh-CN" sz="2400" dirty="0"/>
              <a:t>read(A)</a:t>
            </a:r>
          </a:p>
          <a:p>
            <a:r>
              <a:rPr lang="en-US" altLang="zh-CN" sz="2400" dirty="0"/>
              <a:t>Y</a:t>
            </a:r>
            <a:r>
              <a:rPr lang="zh-CN" altLang="en-US" sz="2400" dirty="0"/>
              <a:t> </a:t>
            </a:r>
            <a:r>
              <a:rPr lang="en-US" altLang="zh-CN" sz="2400" dirty="0"/>
              <a:t>=</a:t>
            </a:r>
            <a:r>
              <a:rPr lang="zh-CN" altLang="en-US" sz="2400" dirty="0"/>
              <a:t> </a:t>
            </a:r>
            <a:r>
              <a:rPr lang="en-US" altLang="zh-CN" sz="2400" dirty="0"/>
              <a:t>Read(B)</a:t>
            </a:r>
          </a:p>
          <a:p>
            <a:r>
              <a:rPr lang="en-US" altLang="zh-CN" sz="2400" dirty="0"/>
              <a:t>Write</a:t>
            </a:r>
            <a:r>
              <a:rPr lang="zh-CN" altLang="en-US" sz="2400" dirty="0"/>
              <a:t> </a:t>
            </a:r>
            <a:r>
              <a:rPr lang="en-US" altLang="zh-CN" sz="2400" dirty="0"/>
              <a:t>(A,</a:t>
            </a:r>
            <a:r>
              <a:rPr lang="zh-CN" altLang="en-US" sz="2400" dirty="0"/>
              <a:t> </a:t>
            </a:r>
            <a:r>
              <a:rPr lang="en-US" altLang="zh-CN" sz="2400" dirty="0"/>
              <a:t>x+100)</a:t>
            </a:r>
          </a:p>
          <a:p>
            <a:r>
              <a:rPr lang="en-US" altLang="zh-CN" sz="2400" dirty="0"/>
              <a:t>Write</a:t>
            </a:r>
            <a:r>
              <a:rPr lang="zh-CN" altLang="en-US" sz="2400" dirty="0"/>
              <a:t> </a:t>
            </a:r>
            <a:r>
              <a:rPr lang="en-US" altLang="zh-CN" sz="2400" dirty="0"/>
              <a:t>(B,</a:t>
            </a:r>
            <a:r>
              <a:rPr lang="zh-CN" altLang="en-US" sz="2400" dirty="0"/>
              <a:t> </a:t>
            </a:r>
            <a:r>
              <a:rPr lang="en-US" altLang="zh-CN" sz="2400" dirty="0"/>
              <a:t>y-100)</a:t>
            </a:r>
          </a:p>
          <a:p>
            <a:r>
              <a:rPr lang="en-US" altLang="zh-CN" sz="2400" dirty="0"/>
              <a:t>commit</a:t>
            </a:r>
            <a:endParaRPr 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308A34-BBBE-6747-9F20-DF1D67A1BA95}"/>
              </a:ext>
            </a:extLst>
          </p:cNvPr>
          <p:cNvSpPr/>
          <p:nvPr/>
        </p:nvSpPr>
        <p:spPr>
          <a:xfrm>
            <a:off x="8078912" y="2370101"/>
            <a:ext cx="2704012" cy="209005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400" dirty="0"/>
              <a:t>X</a:t>
            </a:r>
            <a:r>
              <a:rPr lang="zh-CN" altLang="en-US" sz="2400" dirty="0"/>
              <a:t> </a:t>
            </a:r>
            <a:r>
              <a:rPr lang="en-US" altLang="zh-CN" sz="2400" dirty="0"/>
              <a:t>=</a:t>
            </a:r>
            <a:r>
              <a:rPr lang="zh-CN" altLang="en-US" sz="2400" dirty="0"/>
              <a:t> </a:t>
            </a:r>
            <a:r>
              <a:rPr lang="en-US" altLang="zh-CN" sz="2400" dirty="0"/>
              <a:t>read(A)</a:t>
            </a:r>
          </a:p>
          <a:p>
            <a:r>
              <a:rPr lang="en-US" altLang="zh-CN" sz="2400" dirty="0"/>
              <a:t>Y</a:t>
            </a:r>
            <a:r>
              <a:rPr lang="zh-CN" altLang="en-US" sz="2400" dirty="0"/>
              <a:t> </a:t>
            </a:r>
            <a:r>
              <a:rPr lang="en-US" altLang="zh-CN" sz="2400" dirty="0"/>
              <a:t>=</a:t>
            </a:r>
            <a:r>
              <a:rPr lang="zh-CN" altLang="en-US" sz="2400" dirty="0"/>
              <a:t> </a:t>
            </a:r>
            <a:r>
              <a:rPr lang="en-US" altLang="zh-CN" sz="2400" dirty="0"/>
              <a:t>Read(B)</a:t>
            </a:r>
          </a:p>
          <a:p>
            <a:r>
              <a:rPr lang="en-US" altLang="zh-CN" sz="2400" dirty="0"/>
              <a:t>Print</a:t>
            </a:r>
            <a:r>
              <a:rPr lang="zh-CN" altLang="en-US" sz="2400" dirty="0"/>
              <a:t> </a:t>
            </a:r>
            <a:r>
              <a:rPr lang="en-US" altLang="zh-CN" sz="2400" dirty="0"/>
              <a:t>(</a:t>
            </a:r>
            <a:r>
              <a:rPr lang="en-US" altLang="zh-CN" sz="2400" dirty="0" err="1"/>
              <a:t>x+y</a:t>
            </a:r>
            <a:r>
              <a:rPr lang="en-US" altLang="zh-CN" sz="2400" dirty="0"/>
              <a:t>)</a:t>
            </a:r>
          </a:p>
          <a:p>
            <a:r>
              <a:rPr lang="en-US" altLang="zh-CN" sz="2400" dirty="0"/>
              <a:t>commit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D5C019-4D8B-1B47-9600-459E857F156F}"/>
              </a:ext>
            </a:extLst>
          </p:cNvPr>
          <p:cNvSpPr txBox="1"/>
          <p:nvPr/>
        </p:nvSpPr>
        <p:spPr>
          <a:xfrm>
            <a:off x="3837837" y="4862633"/>
            <a:ext cx="79258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/>
              <a:t>A</a:t>
            </a:r>
            <a:r>
              <a:rPr lang="zh-CN" altLang="en-US" sz="2800" dirty="0"/>
              <a:t> </a:t>
            </a:r>
            <a:r>
              <a:rPr lang="en-US" altLang="zh-CN" sz="2800" dirty="0"/>
              <a:t>(serial)</a:t>
            </a:r>
            <a:r>
              <a:rPr lang="zh-CN" altLang="en-US" sz="2800" dirty="0"/>
              <a:t> </a:t>
            </a:r>
            <a:r>
              <a:rPr lang="en-US" altLang="zh-CN" sz="2800" dirty="0"/>
              <a:t>schedule:</a:t>
            </a:r>
            <a:r>
              <a:rPr lang="zh-CN" altLang="en-US" sz="2800" dirty="0"/>
              <a:t> </a:t>
            </a: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</a:rPr>
              <a:t>R(A),R(B),W(A),W(B),C</a:t>
            </a:r>
            <a:r>
              <a:rPr lang="en-US" altLang="zh-CN" sz="2800" dirty="0"/>
              <a:t>,</a:t>
            </a:r>
            <a:r>
              <a:rPr lang="en-US" altLang="zh-CN" sz="2800" dirty="0">
                <a:solidFill>
                  <a:schemeClr val="accent4">
                    <a:lumMod val="75000"/>
                  </a:schemeClr>
                </a:solidFill>
              </a:rPr>
              <a:t>R(A),R(B),C</a:t>
            </a:r>
            <a:endParaRPr lang="en-US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5819" y="5418995"/>
            <a:ext cx="7267182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/>
              <a:t>Serializable?</a:t>
            </a:r>
            <a:r>
              <a:rPr lang="zh-CN" altLang="en-US" sz="2800" dirty="0"/>
              <a:t> </a:t>
            </a: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</a:rPr>
              <a:t>R(A),R(B),</a:t>
            </a:r>
            <a:r>
              <a:rPr lang="en-US" altLang="zh-CN" sz="28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altLang="zh-CN" sz="2800" u="sng" dirty="0">
                <a:solidFill>
                  <a:schemeClr val="accent4">
                    <a:lumMod val="75000"/>
                  </a:schemeClr>
                </a:solidFill>
              </a:rPr>
              <a:t>R(A),R(B),</a:t>
            </a:r>
            <a:r>
              <a:rPr lang="en-US" altLang="zh-CN" sz="2800" dirty="0">
                <a:solidFill>
                  <a:schemeClr val="accent4">
                    <a:lumMod val="75000"/>
                  </a:schemeClr>
                </a:solidFill>
              </a:rPr>
              <a:t>C, </a:t>
            </a:r>
            <a:r>
              <a:rPr lang="en-US" altLang="zh-CN" sz="2800" u="sng" dirty="0">
                <a:solidFill>
                  <a:schemeClr val="accent1">
                    <a:lumMod val="75000"/>
                  </a:schemeClr>
                </a:solidFill>
              </a:rPr>
              <a:t>W(A),W(B),</a:t>
            </a: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</a:rPr>
              <a:t>C</a:t>
            </a:r>
          </a:p>
          <a:p>
            <a:r>
              <a:rPr lang="en-US" altLang="zh-CN" sz="2800" dirty="0"/>
              <a:t>Serializable?</a:t>
            </a:r>
            <a:r>
              <a:rPr lang="zh-CN" altLang="en-US" sz="2800" dirty="0"/>
              <a:t> </a:t>
            </a:r>
            <a:r>
              <a:rPr lang="en-US" altLang="zh-CN" sz="2800" dirty="0">
                <a:solidFill>
                  <a:schemeClr val="accent4">
                    <a:lumMod val="75000"/>
                  </a:schemeClr>
                </a:solidFill>
              </a:rPr>
              <a:t>R(A),R(B),C, </a:t>
            </a: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</a:rPr>
              <a:t>R(A),R(B),</a:t>
            </a:r>
            <a:r>
              <a:rPr lang="en-US" altLang="zh-CN" sz="28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</a:rPr>
              <a:t>W(A),W(B),C</a:t>
            </a:r>
          </a:p>
          <a:p>
            <a:r>
              <a:rPr lang="en-US" altLang="zh-CN" sz="2800" dirty="0"/>
              <a:t>Serializable?</a:t>
            </a:r>
            <a:r>
              <a:rPr lang="zh-CN" altLang="en-US" sz="2800" dirty="0"/>
              <a:t> </a:t>
            </a: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</a:rPr>
              <a:t>R(A),R(B),</a:t>
            </a:r>
            <a:r>
              <a:rPr lang="en-US" altLang="zh-CN" sz="28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altLang="zh-CN" sz="2800" u="sng" dirty="0">
                <a:solidFill>
                  <a:schemeClr val="accent1">
                    <a:lumMod val="75000"/>
                  </a:schemeClr>
                </a:solidFill>
              </a:rPr>
              <a:t>W(A),</a:t>
            </a:r>
            <a:r>
              <a:rPr lang="en-US" altLang="zh-CN" sz="2800" u="sng" dirty="0">
                <a:solidFill>
                  <a:schemeClr val="accent4">
                    <a:lumMod val="75000"/>
                  </a:schemeClr>
                </a:solidFill>
              </a:rPr>
              <a:t> R(A),R(B),C, </a:t>
            </a:r>
            <a:r>
              <a:rPr lang="en-US" altLang="zh-CN" sz="2800" u="sng" dirty="0">
                <a:solidFill>
                  <a:schemeClr val="accent1">
                    <a:lumMod val="75000"/>
                  </a:schemeClr>
                </a:solidFill>
              </a:rPr>
              <a:t>W(B)</a:t>
            </a: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</a:rPr>
              <a:t>,C</a:t>
            </a:r>
            <a:endParaRPr lang="en-US" sz="2800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sz="2800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867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F534C-B61A-D34C-B9E7-D23629513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2PC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051C0-979B-9D4B-AF39-213C75713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1530" y="1690688"/>
            <a:ext cx="5632269" cy="4351338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zh-CN" sz="2200" dirty="0"/>
              <a:t>Client</a:t>
            </a:r>
            <a:r>
              <a:rPr lang="zh-CN" altLang="en-US" sz="2200" dirty="0"/>
              <a:t> </a:t>
            </a:r>
            <a:r>
              <a:rPr lang="en-US" altLang="zh-CN" sz="2200" dirty="0"/>
              <a:t>sends</a:t>
            </a:r>
            <a:r>
              <a:rPr lang="zh-CN" altLang="en-US" sz="2200" dirty="0"/>
              <a:t> </a:t>
            </a:r>
            <a:r>
              <a:rPr lang="en-US" altLang="zh-CN" sz="2200" dirty="0"/>
              <a:t>a</a:t>
            </a:r>
            <a:r>
              <a:rPr lang="zh-CN" altLang="en-US" sz="2200" dirty="0"/>
              <a:t> </a:t>
            </a:r>
            <a:r>
              <a:rPr lang="en-US" altLang="zh-CN" sz="2200" dirty="0"/>
              <a:t>request</a:t>
            </a:r>
            <a:r>
              <a:rPr lang="zh-CN" altLang="en-US" sz="2200" dirty="0"/>
              <a:t> </a:t>
            </a:r>
            <a:r>
              <a:rPr lang="en-US" altLang="zh-CN" sz="2200" dirty="0"/>
              <a:t>to</a:t>
            </a:r>
            <a:r>
              <a:rPr lang="zh-CN" altLang="en-US" sz="2200" dirty="0"/>
              <a:t> </a:t>
            </a:r>
            <a:r>
              <a:rPr lang="en-US" altLang="zh-CN" sz="2200" dirty="0"/>
              <a:t>the</a:t>
            </a:r>
            <a:r>
              <a:rPr lang="zh-CN" altLang="en-US" sz="2200" dirty="0"/>
              <a:t> </a:t>
            </a:r>
            <a:r>
              <a:rPr lang="en-US" altLang="zh-CN" sz="2200" dirty="0"/>
              <a:t>coordinator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200" dirty="0"/>
              <a:t>Coordinator</a:t>
            </a:r>
            <a:r>
              <a:rPr lang="zh-CN" altLang="en-US" sz="2200" dirty="0"/>
              <a:t> </a:t>
            </a:r>
            <a:r>
              <a:rPr lang="en-US" altLang="zh-CN" sz="2200" dirty="0"/>
              <a:t>sends</a:t>
            </a:r>
            <a:r>
              <a:rPr lang="zh-CN" altLang="en-US" sz="2200" dirty="0"/>
              <a:t> </a:t>
            </a:r>
            <a:r>
              <a:rPr lang="en-US" altLang="zh-CN" sz="2200" dirty="0"/>
              <a:t>a</a:t>
            </a:r>
            <a:r>
              <a:rPr lang="zh-CN" altLang="en-US" sz="2200" dirty="0"/>
              <a:t> </a:t>
            </a:r>
            <a:r>
              <a:rPr lang="en-US" altLang="zh-CN" sz="2200" dirty="0"/>
              <a:t>PREPARE</a:t>
            </a:r>
            <a:r>
              <a:rPr lang="zh-CN" altLang="en-US" sz="2200" dirty="0"/>
              <a:t> </a:t>
            </a:r>
            <a:r>
              <a:rPr lang="en-US" altLang="zh-CN" sz="2200" dirty="0"/>
              <a:t>message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200" dirty="0"/>
              <a:t>A,</a:t>
            </a:r>
            <a:r>
              <a:rPr lang="zh-CN" altLang="en-US" sz="2200" dirty="0"/>
              <a:t> </a:t>
            </a:r>
            <a:r>
              <a:rPr lang="en-US" altLang="zh-CN" sz="2200" dirty="0"/>
              <a:t>B</a:t>
            </a:r>
            <a:r>
              <a:rPr lang="zh-CN" altLang="en-US" sz="2200" dirty="0"/>
              <a:t> </a:t>
            </a:r>
            <a:r>
              <a:rPr lang="en-US" altLang="zh-CN" sz="2200" dirty="0"/>
              <a:t>replies</a:t>
            </a:r>
            <a:r>
              <a:rPr lang="zh-CN" altLang="en-US" sz="2200" dirty="0"/>
              <a:t> </a:t>
            </a:r>
            <a:r>
              <a:rPr lang="en-US" altLang="zh-CN" sz="2200" dirty="0"/>
              <a:t>YES</a:t>
            </a:r>
            <a:r>
              <a:rPr lang="zh-CN" altLang="en-US" sz="2200" dirty="0"/>
              <a:t> </a:t>
            </a:r>
            <a:r>
              <a:rPr lang="en-US" altLang="zh-CN" sz="2200" dirty="0"/>
              <a:t>or</a:t>
            </a:r>
            <a:r>
              <a:rPr lang="zh-CN" altLang="en-US" sz="2200" dirty="0"/>
              <a:t> </a:t>
            </a:r>
            <a:r>
              <a:rPr lang="en-US" altLang="zh-CN" sz="2200" dirty="0"/>
              <a:t>NO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200" dirty="0"/>
              <a:t>Coordinator</a:t>
            </a:r>
            <a:r>
              <a:rPr lang="zh-CN" altLang="en-US" sz="2200" dirty="0"/>
              <a:t> </a:t>
            </a:r>
            <a:r>
              <a:rPr lang="en-US" altLang="zh-CN" sz="2200" dirty="0"/>
              <a:t>sends</a:t>
            </a:r>
            <a:r>
              <a:rPr lang="zh-CN" altLang="en-US" sz="2200" dirty="0"/>
              <a:t> </a:t>
            </a:r>
            <a:r>
              <a:rPr lang="en-US" altLang="zh-CN" sz="2200" dirty="0"/>
              <a:t>a</a:t>
            </a:r>
            <a:r>
              <a:rPr lang="zh-CN" altLang="en-US" sz="2200" dirty="0"/>
              <a:t> </a:t>
            </a:r>
            <a:r>
              <a:rPr lang="en-US" altLang="zh-CN" sz="2200" dirty="0"/>
              <a:t>COMMIT</a:t>
            </a:r>
            <a:r>
              <a:rPr lang="zh-CN" altLang="en-US" sz="2200" dirty="0"/>
              <a:t> </a:t>
            </a:r>
            <a:r>
              <a:rPr lang="en-US" altLang="zh-CN" sz="2200" dirty="0"/>
              <a:t>or</a:t>
            </a:r>
            <a:r>
              <a:rPr lang="zh-CN" altLang="en-US" sz="2200" dirty="0"/>
              <a:t> </a:t>
            </a:r>
            <a:r>
              <a:rPr lang="en-US" altLang="zh-CN" sz="2200" dirty="0"/>
              <a:t>ABORT</a:t>
            </a:r>
            <a:r>
              <a:rPr lang="zh-CN" altLang="en-US" sz="2200" dirty="0"/>
              <a:t> </a:t>
            </a:r>
            <a:r>
              <a:rPr lang="en-US" altLang="zh-CN" sz="2200" dirty="0"/>
              <a:t>message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sz="1800" dirty="0"/>
              <a:t>COMMIT</a:t>
            </a:r>
            <a:r>
              <a:rPr lang="zh-CN" altLang="en-US" sz="1800" dirty="0"/>
              <a:t> </a:t>
            </a:r>
            <a:r>
              <a:rPr lang="en-US" altLang="zh-CN" sz="1800" dirty="0"/>
              <a:t>if</a:t>
            </a:r>
            <a:r>
              <a:rPr lang="zh-CN" altLang="en-US" sz="1800" dirty="0"/>
              <a:t> </a:t>
            </a:r>
            <a:r>
              <a:rPr lang="en-US" altLang="zh-CN" sz="1800" dirty="0"/>
              <a:t>both</a:t>
            </a:r>
            <a:r>
              <a:rPr lang="zh-CN" altLang="en-US" sz="1800" dirty="0"/>
              <a:t> </a:t>
            </a:r>
            <a:r>
              <a:rPr lang="en-US" altLang="zh-CN" sz="1800" dirty="0"/>
              <a:t>say</a:t>
            </a:r>
            <a:r>
              <a:rPr lang="zh-CN" altLang="en-US" sz="1800" dirty="0"/>
              <a:t> </a:t>
            </a:r>
            <a:r>
              <a:rPr lang="en-US" altLang="zh-CN" sz="1800" dirty="0"/>
              <a:t>yes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sz="1800" dirty="0"/>
              <a:t>ABORT</a:t>
            </a:r>
            <a:r>
              <a:rPr lang="zh-CN" altLang="en-US" sz="1800" dirty="0"/>
              <a:t> </a:t>
            </a:r>
            <a:r>
              <a:rPr lang="en-US" altLang="zh-CN" sz="1800" dirty="0"/>
              <a:t>if</a:t>
            </a:r>
            <a:r>
              <a:rPr lang="zh-CN" altLang="en-US" sz="1800" dirty="0"/>
              <a:t> </a:t>
            </a:r>
            <a:r>
              <a:rPr lang="en-US" altLang="zh-CN" sz="1800" dirty="0"/>
              <a:t>either</a:t>
            </a:r>
            <a:r>
              <a:rPr lang="zh-CN" altLang="en-US" sz="1800" dirty="0"/>
              <a:t> </a:t>
            </a:r>
            <a:r>
              <a:rPr lang="en-US" altLang="zh-CN" sz="1800" dirty="0"/>
              <a:t>says</a:t>
            </a:r>
            <a:r>
              <a:rPr lang="zh-CN" altLang="en-US" sz="1800" dirty="0"/>
              <a:t> </a:t>
            </a:r>
            <a:r>
              <a:rPr lang="en-US" altLang="zh-CN" sz="1800" dirty="0"/>
              <a:t>no</a:t>
            </a:r>
          </a:p>
          <a:p>
            <a:pPr marL="0" indent="0">
              <a:buNone/>
            </a:pPr>
            <a:endParaRPr lang="en-US" altLang="zh-CN" sz="2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91EEBA-1C5C-9746-81BF-BF46D41BD292}"/>
              </a:ext>
            </a:extLst>
          </p:cNvPr>
          <p:cNvSpPr/>
          <p:nvPr/>
        </p:nvSpPr>
        <p:spPr>
          <a:xfrm>
            <a:off x="4070783" y="170067"/>
            <a:ext cx="2246812" cy="15880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000" dirty="0"/>
              <a:t>X</a:t>
            </a:r>
            <a:r>
              <a:rPr lang="zh-CN" altLang="en-US" sz="2000" dirty="0"/>
              <a:t> </a:t>
            </a:r>
            <a:r>
              <a:rPr lang="en-US" altLang="zh-CN" sz="2000" dirty="0"/>
              <a:t>=</a:t>
            </a:r>
            <a:r>
              <a:rPr lang="zh-CN" altLang="en-US" sz="2000" dirty="0"/>
              <a:t> </a:t>
            </a:r>
            <a:r>
              <a:rPr lang="en-US" altLang="zh-CN" sz="2000" dirty="0"/>
              <a:t>read(A)</a:t>
            </a:r>
          </a:p>
          <a:p>
            <a:r>
              <a:rPr lang="en-US" altLang="zh-CN" sz="2000" dirty="0"/>
              <a:t>Y</a:t>
            </a:r>
            <a:r>
              <a:rPr lang="zh-CN" altLang="en-US" sz="2000" dirty="0"/>
              <a:t> </a:t>
            </a:r>
            <a:r>
              <a:rPr lang="en-US" altLang="zh-CN" sz="2000" dirty="0"/>
              <a:t>=</a:t>
            </a:r>
            <a:r>
              <a:rPr lang="zh-CN" altLang="en-US" sz="2000" dirty="0"/>
              <a:t> </a:t>
            </a:r>
            <a:r>
              <a:rPr lang="en-US" altLang="zh-CN" sz="2000" dirty="0"/>
              <a:t>Read(B)</a:t>
            </a:r>
          </a:p>
          <a:p>
            <a:r>
              <a:rPr lang="en-US" altLang="zh-CN" sz="2000" dirty="0"/>
              <a:t>Write</a:t>
            </a:r>
            <a:r>
              <a:rPr lang="zh-CN" altLang="en-US" sz="2000" dirty="0"/>
              <a:t> </a:t>
            </a:r>
            <a:r>
              <a:rPr lang="en-US" altLang="zh-CN" sz="2000" dirty="0"/>
              <a:t>(A,</a:t>
            </a:r>
            <a:r>
              <a:rPr lang="zh-CN" altLang="en-US" sz="2000" dirty="0"/>
              <a:t> </a:t>
            </a:r>
            <a:r>
              <a:rPr lang="en-US" altLang="zh-CN" sz="2000" dirty="0"/>
              <a:t>x-100)</a:t>
            </a:r>
          </a:p>
          <a:p>
            <a:r>
              <a:rPr lang="en-US" altLang="zh-CN" sz="2000" dirty="0"/>
              <a:t>Write</a:t>
            </a:r>
            <a:r>
              <a:rPr lang="zh-CN" altLang="en-US" sz="2000" dirty="0"/>
              <a:t> </a:t>
            </a:r>
            <a:r>
              <a:rPr lang="en-US" altLang="zh-CN" sz="2000" dirty="0"/>
              <a:t>(B,</a:t>
            </a:r>
            <a:r>
              <a:rPr lang="zh-CN" altLang="en-US" sz="2000" dirty="0"/>
              <a:t> </a:t>
            </a:r>
            <a:r>
              <a:rPr lang="en-US" altLang="zh-CN" sz="2000" dirty="0"/>
              <a:t>y+100)</a:t>
            </a:r>
          </a:p>
          <a:p>
            <a:r>
              <a:rPr lang="en-US" altLang="zh-CN" sz="2000" dirty="0"/>
              <a:t>commit</a:t>
            </a:r>
            <a:endParaRPr lang="en-US" sz="2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3B06509-C57B-A346-8E91-97C810AE04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47931"/>
            <a:ext cx="4355989" cy="361278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A924C65-482D-6C47-98F6-AF00D60ED6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1530" y="4407615"/>
            <a:ext cx="5339482" cy="2261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1368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3PC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3PC solves the problem of 2PC by splitting COMMIT into PRE-COMMIT and COMMIT</a:t>
            </a:r>
          </a:p>
          <a:p>
            <a:r>
              <a:rPr lang="en-US" dirty="0"/>
              <a:t>But 3PC has network partition problem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F8E7BC-D00D-DD46-AD21-5284C3988F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728" y="3758728"/>
            <a:ext cx="9075587" cy="2717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701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have discussed so far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Primary backup</a:t>
            </a:r>
          </a:p>
          <a:p>
            <a:r>
              <a:rPr lang="en-US" dirty="0"/>
              <a:t>Consensus</a:t>
            </a:r>
          </a:p>
          <a:p>
            <a:r>
              <a:rPr lang="en-US" b="1" dirty="0" err="1"/>
              <a:t>Paxos</a:t>
            </a:r>
            <a:endParaRPr lang="en-US" b="1" dirty="0"/>
          </a:p>
          <a:p>
            <a:r>
              <a:rPr lang="en-US" dirty="0"/>
              <a:t>BFT</a:t>
            </a:r>
          </a:p>
          <a:p>
            <a:r>
              <a:rPr lang="en-US" dirty="0" err="1"/>
              <a:t>Blockchains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80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7C885-B00C-DC40-ABF3-7EFB5FE57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Paxos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1A690-25C3-C843-A94D-82AF2C341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Tolerates</a:t>
            </a:r>
            <a:r>
              <a:rPr lang="zh-CN" altLang="en-US" dirty="0"/>
              <a:t> </a:t>
            </a:r>
            <a:r>
              <a:rPr lang="en-US" altLang="zh-CN" dirty="0"/>
              <a:t>crash</a:t>
            </a:r>
            <a:r>
              <a:rPr lang="zh-CN" altLang="en-US" dirty="0"/>
              <a:t> </a:t>
            </a:r>
            <a:r>
              <a:rPr lang="en-US" altLang="zh-CN" dirty="0"/>
              <a:t>failures</a:t>
            </a:r>
          </a:p>
          <a:p>
            <a:r>
              <a:rPr lang="en-US" altLang="zh-CN" dirty="0"/>
              <a:t>Completely-safe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largely-live</a:t>
            </a:r>
            <a:r>
              <a:rPr lang="zh-CN" altLang="en-US" dirty="0"/>
              <a:t> </a:t>
            </a:r>
            <a:r>
              <a:rPr lang="en-US" altLang="zh-CN" dirty="0"/>
              <a:t>agreement</a:t>
            </a:r>
            <a:r>
              <a:rPr lang="zh-CN" altLang="en-US" dirty="0"/>
              <a:t> </a:t>
            </a:r>
            <a:r>
              <a:rPr lang="en-US" altLang="zh-CN" dirty="0"/>
              <a:t>protocol</a:t>
            </a:r>
          </a:p>
          <a:p>
            <a:r>
              <a:rPr lang="en-US" altLang="zh-CN" dirty="0"/>
              <a:t>Proposer,</a:t>
            </a:r>
            <a:r>
              <a:rPr lang="zh-CN" altLang="en-US" dirty="0"/>
              <a:t> </a:t>
            </a:r>
            <a:r>
              <a:rPr lang="en-US" altLang="zh-CN" dirty="0"/>
              <a:t>acceptor,</a:t>
            </a:r>
            <a:r>
              <a:rPr lang="zh-CN" altLang="en-US" dirty="0"/>
              <a:t> </a:t>
            </a:r>
            <a:r>
              <a:rPr lang="en-US" altLang="zh-CN" dirty="0"/>
              <a:t>learners</a:t>
            </a:r>
            <a:r>
              <a:rPr lang="zh-CN" altLang="en-US" dirty="0"/>
              <a:t> </a:t>
            </a:r>
            <a:endParaRPr lang="en-US" altLang="zh-CN" dirty="0"/>
          </a:p>
          <a:p>
            <a:r>
              <a:rPr lang="en-US" altLang="zh-CN" dirty="0"/>
              <a:t>One</a:t>
            </a:r>
            <a:r>
              <a:rPr lang="zh-CN" altLang="en-US" dirty="0"/>
              <a:t> </a:t>
            </a:r>
            <a:r>
              <a:rPr lang="en-US" altLang="zh-CN" dirty="0"/>
              <a:t>proposer</a:t>
            </a:r>
            <a:r>
              <a:rPr lang="zh-CN" altLang="en-US" dirty="0"/>
              <a:t> </a:t>
            </a:r>
            <a:r>
              <a:rPr lang="en-US" altLang="zh-CN" dirty="0"/>
              <a:t>at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time</a:t>
            </a:r>
            <a:r>
              <a:rPr lang="zh-CN" altLang="en-US" dirty="0"/>
              <a:t> </a:t>
            </a:r>
            <a:r>
              <a:rPr lang="en-US" altLang="zh-CN" dirty="0"/>
              <a:t>(</a:t>
            </a:r>
            <a:r>
              <a:rPr lang="en-US" altLang="zh-CN" dirty="0" err="1"/>
              <a:t>viewstamp</a:t>
            </a:r>
            <a:r>
              <a:rPr lang="zh-CN" altLang="en-US" dirty="0"/>
              <a:t> </a:t>
            </a:r>
            <a:r>
              <a:rPr lang="en-US" altLang="zh-CN" dirty="0"/>
              <a:t>replication)</a:t>
            </a:r>
          </a:p>
          <a:p>
            <a:r>
              <a:rPr lang="en-US" altLang="zh-CN" dirty="0"/>
              <a:t>Handle</a:t>
            </a:r>
            <a:r>
              <a:rPr lang="zh-CN" altLang="en-US" dirty="0"/>
              <a:t> </a:t>
            </a:r>
            <a:r>
              <a:rPr lang="en-US" altLang="zh-CN" dirty="0"/>
              <a:t>crash</a:t>
            </a:r>
            <a:r>
              <a:rPr lang="zh-CN" altLang="en-US" dirty="0"/>
              <a:t> </a:t>
            </a:r>
            <a:r>
              <a:rPr lang="en-US" altLang="zh-CN" dirty="0"/>
              <a:t>failures,</a:t>
            </a:r>
            <a:r>
              <a:rPr lang="zh-CN" altLang="en-US" dirty="0"/>
              <a:t> </a:t>
            </a:r>
            <a:r>
              <a:rPr lang="en-US" altLang="zh-CN" dirty="0"/>
              <a:t>network</a:t>
            </a:r>
            <a:r>
              <a:rPr lang="zh-CN" altLang="en-US" dirty="0"/>
              <a:t> </a:t>
            </a:r>
            <a:r>
              <a:rPr lang="en-US" altLang="zh-CN" dirty="0"/>
              <a:t>partitions,</a:t>
            </a:r>
            <a:r>
              <a:rPr lang="zh-CN" altLang="en-US" dirty="0"/>
              <a:t> </a:t>
            </a:r>
            <a:r>
              <a:rPr lang="en-US" altLang="zh-CN" dirty="0"/>
              <a:t>etc.</a:t>
            </a:r>
            <a:r>
              <a:rPr lang="zh-CN" altLang="en-US" dirty="0"/>
              <a:t> </a:t>
            </a:r>
            <a:r>
              <a:rPr lang="en-US" altLang="zh-CN" dirty="0"/>
              <a:t>(majority</a:t>
            </a:r>
            <a:r>
              <a:rPr lang="zh-CN" altLang="en-US" dirty="0"/>
              <a:t> </a:t>
            </a:r>
            <a:r>
              <a:rPr lang="en-US" altLang="zh-CN" dirty="0"/>
              <a:t>voting)</a:t>
            </a:r>
          </a:p>
        </p:txBody>
      </p:sp>
    </p:spTree>
    <p:extLst>
      <p:ext uri="{BB962C8B-B14F-4D97-AF65-F5344CB8AC3E}">
        <p14:creationId xmlns:p14="http://schemas.microsoft.com/office/powerpoint/2010/main" val="10899003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E2082-7141-FB4D-8B2A-E436BC52D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Paxos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DEF6D-418B-E845-99B0-9233A3350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226960" cy="4351338"/>
          </a:xfrm>
        </p:spPr>
        <p:txBody>
          <a:bodyPr/>
          <a:lstStyle/>
          <a:p>
            <a:r>
              <a:rPr lang="en-US" dirty="0"/>
              <a:t>Why </a:t>
            </a:r>
            <a:r>
              <a:rPr lang="en-US" dirty="0" err="1"/>
              <a:t>Paxos</a:t>
            </a:r>
            <a:r>
              <a:rPr lang="en-US" dirty="0"/>
              <a:t> is correct?</a:t>
            </a:r>
          </a:p>
          <a:p>
            <a:r>
              <a:rPr lang="en-US" dirty="0"/>
              <a:t>What’s the key to correctness?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7EB7F5B-D400-7547-885A-98C49AC7A5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5522" y="567434"/>
            <a:ext cx="7377446" cy="208588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A8DA3DC-EB79-E844-A2BB-E6836682D4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1710" y="2959301"/>
            <a:ext cx="7225070" cy="2695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3033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304E9-67F6-3845-B250-7115B8845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Chubby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E0502-2741-1B4A-9FBE-D681860D2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160" y="1362076"/>
            <a:ext cx="6542314" cy="4351338"/>
          </a:xfrm>
        </p:spPr>
        <p:txBody>
          <a:bodyPr/>
          <a:lstStyle/>
          <a:p>
            <a:r>
              <a:rPr lang="en-US" altLang="zh-CN" dirty="0"/>
              <a:t>Use</a:t>
            </a:r>
            <a:r>
              <a:rPr lang="zh-CN" altLang="en-US" dirty="0"/>
              <a:t> </a:t>
            </a:r>
            <a:r>
              <a:rPr lang="en-US" altLang="zh-CN" dirty="0" err="1"/>
              <a:t>Paxos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achieve</a:t>
            </a:r>
            <a:r>
              <a:rPr lang="zh-CN" altLang="en-US" dirty="0"/>
              <a:t> </a:t>
            </a:r>
            <a:r>
              <a:rPr lang="en-US" altLang="zh-CN" dirty="0"/>
              <a:t>high</a:t>
            </a:r>
            <a:r>
              <a:rPr lang="zh-CN" altLang="en-US" dirty="0"/>
              <a:t> </a:t>
            </a:r>
            <a:r>
              <a:rPr lang="en-US" altLang="zh-CN" dirty="0"/>
              <a:t>availability</a:t>
            </a:r>
            <a:r>
              <a:rPr lang="zh-CN" altLang="en-US" dirty="0"/>
              <a:t> </a:t>
            </a:r>
            <a:endParaRPr lang="en-US" altLang="zh-CN" dirty="0"/>
          </a:p>
          <a:p>
            <a:r>
              <a:rPr lang="en-US" altLang="zh-CN" dirty="0"/>
              <a:t>Uses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slightly</a:t>
            </a:r>
            <a:r>
              <a:rPr lang="zh-CN" altLang="en-US" dirty="0"/>
              <a:t> </a:t>
            </a:r>
            <a:r>
              <a:rPr lang="en-US" altLang="zh-CN" dirty="0"/>
              <a:t>different</a:t>
            </a:r>
            <a:r>
              <a:rPr lang="zh-CN" altLang="en-US" dirty="0"/>
              <a:t> </a:t>
            </a:r>
            <a:r>
              <a:rPr lang="en-US" altLang="zh-CN" dirty="0"/>
              <a:t>method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elect</a:t>
            </a:r>
            <a:r>
              <a:rPr lang="zh-CN" altLang="en-US" dirty="0"/>
              <a:t> </a:t>
            </a:r>
            <a:r>
              <a:rPr lang="en-US" altLang="zh-CN" dirty="0"/>
              <a:t>leader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interactions</a:t>
            </a:r>
            <a:r>
              <a:rPr lang="zh-CN" altLang="en-US" dirty="0"/>
              <a:t> </a:t>
            </a:r>
            <a:r>
              <a:rPr lang="en-US" altLang="zh-CN" dirty="0"/>
              <a:t>between</a:t>
            </a:r>
            <a:r>
              <a:rPr lang="zh-CN" altLang="en-US" dirty="0"/>
              <a:t> </a:t>
            </a:r>
            <a:r>
              <a:rPr lang="en-US" altLang="zh-CN" dirty="0"/>
              <a:t>clients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servers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AE7A01-EF26-1F40-87C7-253B4BA951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8403" y="86360"/>
            <a:ext cx="4733756" cy="3041908"/>
          </a:xfrm>
          <a:prstGeom prst="rect">
            <a:avLst/>
          </a:prstGeom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54677D4-6482-5C42-8E09-E18C146FB0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160" y="3537745"/>
            <a:ext cx="10719679" cy="3041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6802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have discussed so far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Primary backup</a:t>
            </a:r>
          </a:p>
          <a:p>
            <a:r>
              <a:rPr lang="en-US" dirty="0"/>
              <a:t>Consensus</a:t>
            </a:r>
          </a:p>
          <a:p>
            <a:r>
              <a:rPr lang="en-US" dirty="0" err="1"/>
              <a:t>Paxos</a:t>
            </a:r>
            <a:endParaRPr lang="en-US" dirty="0"/>
          </a:p>
          <a:p>
            <a:r>
              <a:rPr lang="en-US" b="1" dirty="0"/>
              <a:t>BFT</a:t>
            </a:r>
          </a:p>
          <a:p>
            <a:r>
              <a:rPr lang="en-US" dirty="0" err="1"/>
              <a:t>Blockchains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785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Final Exam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25%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score</a:t>
            </a:r>
          </a:p>
          <a:p>
            <a:r>
              <a:rPr lang="en-US" altLang="zh-CN" dirty="0" smtClean="0"/>
              <a:t>blackboard,</a:t>
            </a:r>
            <a:r>
              <a:rPr lang="zh-CN" altLang="en-US" dirty="0" smtClean="0"/>
              <a:t> </a:t>
            </a:r>
            <a:r>
              <a:rPr lang="en-US" altLang="zh-CN" dirty="0" smtClean="0"/>
              <a:t>1</a:t>
            </a:r>
            <a:r>
              <a:rPr lang="zh-CN" altLang="en-US" dirty="0" smtClean="0"/>
              <a:t> </a:t>
            </a:r>
            <a:r>
              <a:rPr lang="en-US" altLang="zh-CN" dirty="0" smtClean="0"/>
              <a:t>hour</a:t>
            </a:r>
          </a:p>
          <a:p>
            <a:r>
              <a:rPr lang="en-US" altLang="zh-CN" dirty="0" smtClean="0"/>
              <a:t>Covers</a:t>
            </a:r>
            <a:r>
              <a:rPr lang="zh-CN" altLang="en-US" dirty="0" smtClean="0"/>
              <a:t> </a:t>
            </a:r>
            <a:r>
              <a:rPr lang="en-US" altLang="zh-CN" dirty="0"/>
              <a:t>slides</a:t>
            </a:r>
            <a:r>
              <a:rPr lang="zh-CN" altLang="en-US" dirty="0"/>
              <a:t> </a:t>
            </a:r>
            <a:r>
              <a:rPr lang="en-US" altLang="zh-CN" dirty="0"/>
              <a:t>7(</a:t>
            </a:r>
            <a:r>
              <a:rPr lang="en-US" altLang="zh-CN" dirty="0" err="1"/>
              <a:t>primay</a:t>
            </a:r>
            <a:r>
              <a:rPr lang="en-US" altLang="zh-CN" dirty="0"/>
              <a:t>-backup)-11(blockchain)</a:t>
            </a:r>
          </a:p>
          <a:p>
            <a:r>
              <a:rPr lang="en-US" dirty="0" smtClean="0"/>
              <a:t>Requires </a:t>
            </a:r>
            <a:r>
              <a:rPr lang="en-US" dirty="0" err="1" smtClean="0"/>
              <a:t>LockDown</a:t>
            </a:r>
            <a:r>
              <a:rPr lang="en-US" dirty="0" smtClean="0"/>
              <a:t> browser</a:t>
            </a:r>
          </a:p>
          <a:p>
            <a:r>
              <a:rPr lang="en-US" dirty="0" smtClean="0"/>
              <a:t>(If you haven’t used it before, there is one in blackboard called ‘mock exam’ where you can try)</a:t>
            </a:r>
          </a:p>
          <a:p>
            <a:r>
              <a:rPr lang="en-US" dirty="0" smtClean="0"/>
              <a:t>Webcam will be enabled to monitor the response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8151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BFT: What is it? Why?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BFT</a:t>
            </a:r>
          </a:p>
          <a:p>
            <a:pPr lvl="1"/>
            <a:r>
              <a:rPr lang="en-US" dirty="0"/>
              <a:t>Consensus problem</a:t>
            </a:r>
          </a:p>
          <a:p>
            <a:pPr lvl="1"/>
            <a:r>
              <a:rPr lang="en-US" dirty="0"/>
              <a:t>Mask Byzantine failures</a:t>
            </a:r>
          </a:p>
          <a:p>
            <a:pPr lvl="1"/>
            <a:r>
              <a:rPr lang="en-US" dirty="0"/>
              <a:t>3f+1 vs. f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013633-269F-844C-9472-B30445C91343}"/>
              </a:ext>
            </a:extLst>
          </p:cNvPr>
          <p:cNvSpPr/>
          <p:nvPr/>
        </p:nvSpPr>
        <p:spPr>
          <a:xfrm>
            <a:off x="5404848" y="4170722"/>
            <a:ext cx="16728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pc="-100">
                <a:solidFill>
                  <a:srgbClr val="C00000"/>
                </a:solidFill>
              </a:rPr>
              <a:t>indistinguishable</a:t>
            </a:r>
            <a:endParaRPr lang="zh-CN" altLang="en-US" dirty="0">
              <a:solidFill>
                <a:srgbClr val="C0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5D8C8A-D7C8-4745-8B78-6EE9790479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2663" y="3618427"/>
            <a:ext cx="4165200" cy="237394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EBAB9E8-F267-D244-A43E-A1EC7593AB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0572" y="3725705"/>
            <a:ext cx="423789" cy="40887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3B9FEC0-685C-214D-87F2-0D8AC5E743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7323" y="3618427"/>
            <a:ext cx="4090822" cy="237394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E0C0498-F713-0C4B-B715-8B64CA1B8E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7711" y="5272707"/>
            <a:ext cx="423789" cy="40887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B2814CA-3CFD-084B-9285-3AB407B5B0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36332" y="4335115"/>
            <a:ext cx="2599202" cy="20497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7F7F097-ECAB-F643-8F8C-DF90B0BFD5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73712" y="4323779"/>
            <a:ext cx="2599202" cy="2049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21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to correctness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BFT/Byzantine Quorum </a:t>
            </a:r>
          </a:p>
          <a:p>
            <a:pPr lvl="1"/>
            <a:r>
              <a:rPr lang="en-US" dirty="0"/>
              <a:t>2f+1 out of 3f+1</a:t>
            </a:r>
          </a:p>
          <a:p>
            <a:pPr lvl="1"/>
            <a:r>
              <a:rPr lang="en-US" dirty="0"/>
              <a:t>Difference between BFT quorum and CFT quorum?</a:t>
            </a:r>
          </a:p>
          <a:p>
            <a:r>
              <a:rPr lang="en-US" dirty="0"/>
              <a:t>Another way: If there are n nodes in the system…</a:t>
            </a:r>
          </a:p>
          <a:p>
            <a:pPr lvl="1"/>
            <a:r>
              <a:rPr lang="en-US" dirty="0"/>
              <a:t>Tolerates one-third failures f=(n-1)/3</a:t>
            </a:r>
          </a:p>
          <a:p>
            <a:pPr lvl="1"/>
            <a:r>
              <a:rPr lang="en-US" dirty="0"/>
              <a:t>Quorum (n+f+1)/2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9D62FB-4748-9840-A3BC-921EF5BE56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0489" y="4441544"/>
            <a:ext cx="6635409" cy="1494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9965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PBFT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to correctness?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38C38C-5DE9-4840-A52C-7678AAE04D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6175" y="2482031"/>
            <a:ext cx="6801845" cy="2553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4851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have discussed so far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Primary backup</a:t>
            </a:r>
          </a:p>
          <a:p>
            <a:r>
              <a:rPr lang="en-US" dirty="0"/>
              <a:t>Consensus</a:t>
            </a:r>
          </a:p>
          <a:p>
            <a:r>
              <a:rPr lang="en-US" dirty="0" err="1"/>
              <a:t>Paxos</a:t>
            </a:r>
            <a:endParaRPr lang="en-US" dirty="0"/>
          </a:p>
          <a:p>
            <a:r>
              <a:rPr lang="en-US" dirty="0"/>
              <a:t>BFT</a:t>
            </a:r>
          </a:p>
          <a:p>
            <a:r>
              <a:rPr lang="en-US" b="1" dirty="0" err="1"/>
              <a:t>Blockchains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457702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Categories of </a:t>
            </a:r>
            <a:r>
              <a:rPr lang="en-US" dirty="0" err="1"/>
              <a:t>blockchains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it?</a:t>
            </a:r>
          </a:p>
          <a:p>
            <a:r>
              <a:rPr lang="en-US" dirty="0"/>
              <a:t>Based on underlying primitives</a:t>
            </a:r>
          </a:p>
          <a:p>
            <a:pPr lvl="1"/>
            <a:r>
              <a:rPr lang="en-US" dirty="0" err="1"/>
              <a:t>Permissionless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Permissioned</a:t>
            </a:r>
          </a:p>
          <a:p>
            <a:pPr lvl="1"/>
            <a:r>
              <a:rPr lang="en-US" dirty="0"/>
              <a:t>Hybrid</a:t>
            </a:r>
          </a:p>
          <a:p>
            <a:r>
              <a:rPr lang="en-US" dirty="0"/>
              <a:t>Based on participants</a:t>
            </a:r>
          </a:p>
          <a:p>
            <a:pPr lvl="1"/>
            <a:r>
              <a:rPr lang="en-US" dirty="0"/>
              <a:t>Public </a:t>
            </a:r>
            <a:r>
              <a:rPr lang="en-US" dirty="0" err="1"/>
              <a:t>blockchains</a:t>
            </a:r>
            <a:endParaRPr lang="en-US" dirty="0"/>
          </a:p>
          <a:p>
            <a:pPr lvl="1"/>
            <a:r>
              <a:rPr lang="en-US" dirty="0"/>
              <a:t>Consortium </a:t>
            </a:r>
            <a:r>
              <a:rPr lang="en-US" dirty="0" err="1"/>
              <a:t>blockchains</a:t>
            </a:r>
            <a:endParaRPr lang="en-US" dirty="0"/>
          </a:p>
          <a:p>
            <a:pPr lvl="1"/>
            <a:r>
              <a:rPr lang="en-US" dirty="0"/>
              <a:t>Private </a:t>
            </a:r>
            <a:r>
              <a:rPr lang="en-US" dirty="0" err="1"/>
              <a:t>blockchains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5888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Permissionless</a:t>
            </a:r>
            <a:r>
              <a:rPr lang="en-US" dirty="0"/>
              <a:t> </a:t>
            </a:r>
            <a:r>
              <a:rPr lang="en-US" dirty="0" err="1"/>
              <a:t>blockchain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the problem it tries to solve?</a:t>
            </a:r>
          </a:p>
          <a:p>
            <a:r>
              <a:rPr lang="en-US" dirty="0"/>
              <a:t>Why it solves the same problem with permissioned </a:t>
            </a:r>
            <a:r>
              <a:rPr lang="en-US" dirty="0" err="1"/>
              <a:t>blockchain</a:t>
            </a:r>
            <a:r>
              <a:rPr lang="en-US" dirty="0"/>
              <a:t>?</a:t>
            </a:r>
          </a:p>
          <a:p>
            <a:r>
              <a:rPr lang="en-US" dirty="0"/>
              <a:t>What’s block? </a:t>
            </a:r>
          </a:p>
          <a:p>
            <a:r>
              <a:rPr lang="en-US" dirty="0"/>
              <a:t>What’s the chain?</a:t>
            </a:r>
          </a:p>
          <a:p>
            <a:r>
              <a:rPr lang="en-US" dirty="0"/>
              <a:t>How do we make sure everything is correct?</a:t>
            </a:r>
          </a:p>
          <a:p>
            <a:r>
              <a:rPr lang="en-US" dirty="0"/>
              <a:t>What are the issues?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4479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Permisisoned</a:t>
            </a:r>
            <a:r>
              <a:rPr lang="en-US" dirty="0"/>
              <a:t> </a:t>
            </a:r>
            <a:r>
              <a:rPr lang="en-US" dirty="0" err="1"/>
              <a:t>blockchains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Consensus using BFT</a:t>
            </a:r>
          </a:p>
          <a:p>
            <a:r>
              <a:rPr lang="en-US" dirty="0"/>
              <a:t>Challenges?</a:t>
            </a:r>
          </a:p>
          <a:p>
            <a:r>
              <a:rPr lang="en-US" dirty="0"/>
              <a:t>Advantages compared to permissioned </a:t>
            </a:r>
            <a:r>
              <a:rPr lang="en-US" dirty="0" err="1"/>
              <a:t>blockchain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6490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F2A64-BF83-3843-884A-069B37582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Permissionless</a:t>
            </a:r>
            <a:r>
              <a:rPr lang="zh-CN" altLang="en-US" dirty="0"/>
              <a:t> </a:t>
            </a:r>
            <a:r>
              <a:rPr lang="en-US" altLang="zh-CN" dirty="0" err="1"/>
              <a:t>v.s</a:t>
            </a:r>
            <a:r>
              <a:rPr lang="en-US" altLang="zh-CN" dirty="0"/>
              <a:t>.</a:t>
            </a:r>
            <a:r>
              <a:rPr lang="zh-CN" altLang="en-US" dirty="0"/>
              <a:t> </a:t>
            </a:r>
            <a:r>
              <a:rPr lang="en-US" altLang="zh-CN" dirty="0"/>
              <a:t>Permissioned</a:t>
            </a:r>
            <a:r>
              <a:rPr lang="zh-CN" altLang="en-US" dirty="0"/>
              <a:t> </a:t>
            </a:r>
            <a:r>
              <a:rPr lang="en-US" altLang="zh-CN" dirty="0"/>
              <a:t>Blockchains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92732-B24A-0843-9B1E-0F3E2C35E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E5505173-429F-894B-AC36-D3B77CCEDB1A}"/>
              </a:ext>
            </a:extLst>
          </p:cNvPr>
          <p:cNvSpPr txBox="1">
            <a:spLocks/>
          </p:cNvSpPr>
          <p:nvPr/>
        </p:nvSpPr>
        <p:spPr>
          <a:xfrm>
            <a:off x="1693148" y="1515050"/>
            <a:ext cx="8581292" cy="45014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en-US" altLang="zh-CN"/>
          </a:p>
          <a:p>
            <a:pPr marL="0" indent="0">
              <a:buFont typeface="Arial" panose="020B0604020202020204" pitchFamily="34" charset="0"/>
              <a:buNone/>
            </a:pPr>
            <a:endParaRPr kumimoji="1" lang="en-US" altLang="zh-C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46BBEE-E1C9-C54B-9855-C119898C90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794" y="1331606"/>
            <a:ext cx="7636000" cy="5167888"/>
          </a:xfrm>
          <a:prstGeom prst="rect">
            <a:avLst/>
          </a:prstGeom>
        </p:spPr>
      </p:pic>
      <p:sp>
        <p:nvSpPr>
          <p:cNvPr id="6" name="TextBox 10">
            <a:extLst>
              <a:ext uri="{FF2B5EF4-FFF2-40B4-BE49-F238E27FC236}">
                <a16:creationId xmlns:a16="http://schemas.microsoft.com/office/drawing/2014/main" id="{7D0B8242-A332-1F4A-B7E6-A506954A52F1}"/>
              </a:ext>
            </a:extLst>
          </p:cNvPr>
          <p:cNvSpPr txBox="1"/>
          <p:nvPr/>
        </p:nvSpPr>
        <p:spPr>
          <a:xfrm>
            <a:off x="8124350" y="6071941"/>
            <a:ext cx="1144161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M.</a:t>
            </a:r>
            <a:r>
              <a:rPr lang="zh-CN" altLang="en-US" sz="1600" dirty="0"/>
              <a:t> </a:t>
            </a:r>
            <a:r>
              <a:rPr lang="en-US" altLang="zh-CN" sz="1600" dirty="0" err="1"/>
              <a:t>Vukolic</a:t>
            </a:r>
            <a:r>
              <a:rPr lang="zh-CN" altLang="en-US" sz="1600" dirty="0"/>
              <a:t> </a:t>
            </a:r>
            <a:r>
              <a:rPr lang="en-US" altLang="zh-CN" sz="1600" dirty="0"/>
              <a:t>2015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09070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00D94-CF32-7D46-8E3F-255706ED8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Final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0DDB2-946A-524D-AD84-8876C891B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29 Questions total</a:t>
            </a:r>
          </a:p>
          <a:p>
            <a:pPr lvl="1"/>
            <a:r>
              <a:rPr lang="en-US" altLang="zh-CN" dirty="0" smtClean="0"/>
              <a:t>13 Multiple choices, 4 pts each</a:t>
            </a:r>
          </a:p>
          <a:p>
            <a:pPr lvl="1"/>
            <a:r>
              <a:rPr lang="en-US" altLang="zh-CN" dirty="0" smtClean="0"/>
              <a:t>16 True/False questions, 3 pts each</a:t>
            </a:r>
          </a:p>
          <a:p>
            <a:r>
              <a:rPr lang="en-US" altLang="zh-CN" dirty="0" smtClean="0"/>
              <a:t>Each question has only one correct </a:t>
            </a:r>
            <a:r>
              <a:rPr lang="en-US" altLang="zh-CN" dirty="0" smtClean="0"/>
              <a:t>answer</a:t>
            </a:r>
          </a:p>
          <a:p>
            <a:r>
              <a:rPr lang="en-US" altLang="zh-CN" dirty="0" smtClean="0"/>
              <a:t>2 minutes per question. Keep track of your time. </a:t>
            </a:r>
            <a:endParaRPr lang="en-US" altLang="zh-CN" dirty="0" smtClean="0"/>
          </a:p>
          <a:p>
            <a:r>
              <a:rPr lang="en-US" altLang="zh-CN" dirty="0" smtClean="0"/>
              <a:t>Most questions are similar with in-class exercises (Google form questions) and homework questions.</a:t>
            </a:r>
          </a:p>
          <a:p>
            <a:r>
              <a:rPr lang="en-US" altLang="zh-CN" dirty="0" smtClean="0"/>
              <a:t>You can have some printout/materials in front of you to help you answer the questions.</a:t>
            </a:r>
            <a:endParaRPr lang="en-US" altLang="zh-CN" dirty="0"/>
          </a:p>
          <a:p>
            <a:r>
              <a:rPr lang="en-US" altLang="zh-CN" dirty="0" smtClean="0"/>
              <a:t>You are not allowed to look up answers online.</a:t>
            </a:r>
          </a:p>
        </p:txBody>
      </p:sp>
    </p:spTree>
    <p:extLst>
      <p:ext uri="{BB962C8B-B14F-4D97-AF65-F5344CB8AC3E}">
        <p14:creationId xmlns:p14="http://schemas.microsoft.com/office/powerpoint/2010/main" val="4200859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have discussed so far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Primary backup</a:t>
            </a:r>
          </a:p>
          <a:p>
            <a:r>
              <a:rPr lang="en-US" dirty="0"/>
              <a:t>Consensus</a:t>
            </a:r>
          </a:p>
          <a:p>
            <a:r>
              <a:rPr lang="en-US" dirty="0" err="1"/>
              <a:t>Paxos</a:t>
            </a:r>
            <a:endParaRPr lang="en-US" dirty="0"/>
          </a:p>
          <a:p>
            <a:r>
              <a:rPr lang="en-US" dirty="0"/>
              <a:t>BFT</a:t>
            </a:r>
          </a:p>
          <a:p>
            <a:r>
              <a:rPr lang="en-US" dirty="0" err="1"/>
              <a:t>Blockchains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708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Replication for fault tolerance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Consistency challenges</a:t>
            </a:r>
          </a:p>
          <a:p>
            <a:pPr lvl="1"/>
            <a:r>
              <a:rPr lang="en-US" dirty="0"/>
              <a:t>Failures</a:t>
            </a:r>
          </a:p>
          <a:p>
            <a:pPr lvl="1"/>
            <a:r>
              <a:rPr lang="en-US" dirty="0"/>
              <a:t>Concurrency of messages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7F1579-849D-D440-AC8A-8AA7CF6DDD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4702" y="1378517"/>
            <a:ext cx="5749097" cy="26763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529968B-AE7A-0243-BCDC-34B985E7CB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2706" y="4189758"/>
            <a:ext cx="5452745" cy="2538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219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Replication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Active replication</a:t>
            </a:r>
          </a:p>
          <a:p>
            <a:r>
              <a:rPr lang="en-US" dirty="0"/>
              <a:t>Passive replication</a:t>
            </a:r>
          </a:p>
          <a:p>
            <a:r>
              <a:rPr lang="en-US" dirty="0"/>
              <a:t>What’s the difference?</a:t>
            </a:r>
          </a:p>
          <a:p>
            <a:r>
              <a:rPr lang="en-US" dirty="0"/>
              <a:t>Pros and cons?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538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Backup replication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Passive replication</a:t>
            </a:r>
          </a:p>
          <a:p>
            <a:pPr lvl="1"/>
            <a:r>
              <a:rPr lang="en-US" dirty="0"/>
              <a:t>Fewer message exchange (lower network bandwidth)</a:t>
            </a:r>
          </a:p>
          <a:p>
            <a:pPr lvl="1"/>
            <a:r>
              <a:rPr lang="en-US" dirty="0"/>
              <a:t>Backups do not have to actively participate</a:t>
            </a:r>
          </a:p>
          <a:p>
            <a:r>
              <a:rPr lang="en-US" dirty="0"/>
              <a:t>Backup failures are easy to handle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D6B2C4-07AD-A149-B4C5-F08C580030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2103" y="3633788"/>
            <a:ext cx="6679178" cy="2936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212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Backup Replication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Handling primary failure is not easy. Why?</a:t>
            </a:r>
          </a:p>
          <a:p>
            <a:r>
              <a:rPr lang="en-US" dirty="0" err="1"/>
              <a:t>Viewstamped</a:t>
            </a:r>
            <a:r>
              <a:rPr lang="en-US" dirty="0"/>
              <a:t> replication</a:t>
            </a:r>
          </a:p>
          <a:p>
            <a:pPr lvl="1"/>
            <a:r>
              <a:rPr lang="en-US" dirty="0"/>
              <a:t>What’s it? Why does it work?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E840AE-AF5C-6D40-9032-9619225BC4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111" y="3311928"/>
            <a:ext cx="7830910" cy="3546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036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have discussed so far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Primary backup</a:t>
            </a:r>
          </a:p>
          <a:p>
            <a:r>
              <a:rPr lang="en-US" b="1" dirty="0"/>
              <a:t>Consensus</a:t>
            </a:r>
          </a:p>
          <a:p>
            <a:r>
              <a:rPr lang="en-US" dirty="0" err="1"/>
              <a:t>Paxos</a:t>
            </a:r>
            <a:endParaRPr lang="en-US" dirty="0"/>
          </a:p>
          <a:p>
            <a:r>
              <a:rPr lang="en-US" dirty="0"/>
              <a:t>BFT</a:t>
            </a:r>
          </a:p>
          <a:p>
            <a:r>
              <a:rPr lang="en-US" dirty="0" err="1"/>
              <a:t>Blockchains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451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1472</TotalTime>
  <Words>766</Words>
  <Application>Microsoft Office PowerPoint</Application>
  <PresentationFormat>Widescreen</PresentationFormat>
  <Paragraphs>180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等线</vt:lpstr>
      <vt:lpstr>等线 Light</vt:lpstr>
      <vt:lpstr>Arial</vt:lpstr>
      <vt:lpstr>Calibri</vt:lpstr>
      <vt:lpstr>Calibri Light</vt:lpstr>
      <vt:lpstr>Office Theme</vt:lpstr>
      <vt:lpstr>IS 651: Distributed Systems Final Exam</vt:lpstr>
      <vt:lpstr>Final Exam </vt:lpstr>
      <vt:lpstr>Final</vt:lpstr>
      <vt:lpstr>What we have discussed so far</vt:lpstr>
      <vt:lpstr>Replication for fault tolerance</vt:lpstr>
      <vt:lpstr>Replication methods</vt:lpstr>
      <vt:lpstr>Primary Backup replication</vt:lpstr>
      <vt:lpstr>Primary Backup Replication</vt:lpstr>
      <vt:lpstr>What we have discussed so far</vt:lpstr>
      <vt:lpstr>Consensus problem</vt:lpstr>
      <vt:lpstr>Consensus </vt:lpstr>
      <vt:lpstr>Consensus</vt:lpstr>
      <vt:lpstr>2PC</vt:lpstr>
      <vt:lpstr>3PC</vt:lpstr>
      <vt:lpstr>What we have discussed so far</vt:lpstr>
      <vt:lpstr>Paxos</vt:lpstr>
      <vt:lpstr>Paxos</vt:lpstr>
      <vt:lpstr>Chubby</vt:lpstr>
      <vt:lpstr>What we have discussed so far</vt:lpstr>
      <vt:lpstr>BFT: What is it? Why?</vt:lpstr>
      <vt:lpstr>Key to correctness</vt:lpstr>
      <vt:lpstr>PBFT</vt:lpstr>
      <vt:lpstr>What we have discussed so far</vt:lpstr>
      <vt:lpstr>Categories of blockchains</vt:lpstr>
      <vt:lpstr>Permissionless blockchain</vt:lpstr>
      <vt:lpstr>Permisisoned blockchains</vt:lpstr>
      <vt:lpstr>Permissionless v.s. Permissioned Blockchains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651: Distributed Systems</dc:title>
  <dc:creator>sisiduan@gmail.com</dc:creator>
  <cp:lastModifiedBy>Sisi Duan</cp:lastModifiedBy>
  <cp:revision>82</cp:revision>
  <dcterms:created xsi:type="dcterms:W3CDTF">2018-05-16T16:03:59Z</dcterms:created>
  <dcterms:modified xsi:type="dcterms:W3CDTF">2020-04-22T14:08:56Z</dcterms:modified>
</cp:coreProperties>
</file>