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72" r:id="rId3"/>
    <p:sldId id="273" r:id="rId4"/>
    <p:sldId id="274" r:id="rId5"/>
    <p:sldId id="285" r:id="rId6"/>
    <p:sldId id="275" r:id="rId7"/>
    <p:sldId id="279" r:id="rId8"/>
    <p:sldId id="276" r:id="rId9"/>
    <p:sldId id="277" r:id="rId10"/>
    <p:sldId id="286" r:id="rId11"/>
    <p:sldId id="278" r:id="rId12"/>
    <p:sldId id="281" r:id="rId13"/>
    <p:sldId id="280" r:id="rId14"/>
    <p:sldId id="282" r:id="rId15"/>
    <p:sldId id="283" r:id="rId16"/>
    <p:sldId id="287" r:id="rId17"/>
    <p:sldId id="284" r:id="rId18"/>
    <p:sldId id="288" r:id="rId19"/>
    <p:sldId id="294" r:id="rId20"/>
    <p:sldId id="295" r:id="rId21"/>
    <p:sldId id="296" r:id="rId22"/>
    <p:sldId id="297" r:id="rId23"/>
    <p:sldId id="289" r:id="rId24"/>
    <p:sldId id="290" r:id="rId25"/>
    <p:sldId id="298" r:id="rId26"/>
    <p:sldId id="299" r:id="rId27"/>
    <p:sldId id="300" r:id="rId28"/>
    <p:sldId id="291" r:id="rId29"/>
    <p:sldId id="301" r:id="rId30"/>
    <p:sldId id="303" r:id="rId31"/>
    <p:sldId id="292" r:id="rId32"/>
    <p:sldId id="314" r:id="rId33"/>
    <p:sldId id="315" r:id="rId34"/>
    <p:sldId id="293" r:id="rId35"/>
    <p:sldId id="316" r:id="rId36"/>
    <p:sldId id="317" r:id="rId37"/>
    <p:sldId id="319" r:id="rId38"/>
    <p:sldId id="31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29DE4-E113-4E38-953D-3802004F90E1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5A165-BE66-40CC-B970-25C7A0A52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7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A7803-8663-9A44-8E4D-B0BF5B4C49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5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BD921-E1DE-0C43-9431-810CFBB845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9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C203-9397-E640-A925-490D3E0A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99D95-72E4-074C-8787-1ACCA1746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D0AE-ED55-644B-98B6-900A262E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8D26-0613-9547-B5AE-C0BE98CD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F945-1217-024D-B0C0-3C9101EB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2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82A2-CB67-544E-B770-669A30BF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8273A-F78E-EB46-ADEA-5C2AD430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491F-B3DA-C641-87CC-25946C51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0C329-5938-FE4B-87FF-8F9F0FDB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1DC7-9FAC-824E-9104-151E0F3E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22E68-3584-9641-9CE4-FC338C115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3FD47-8CD3-A344-90AC-94A94D4F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607D-C833-3849-8F9B-84C239E1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2BF29-43AD-E440-A1A8-425B47EF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4E737-6636-DE43-8544-4CCF14BE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DCAA-2D6E-8340-B2A3-A1ACF5FA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9416-851B-9D46-B18C-CD273C41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BFEC-F1BC-324B-87A7-E55AF32C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7494-B508-114D-AD60-6212AF67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6784-C228-7043-BFFC-F0A009B2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4DC6-73EC-674A-8F72-AFFBCA9D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8CCF-9050-5043-BB17-EDD26202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15D4-DF73-3B4E-8AA3-6AAD19BC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B5C05-1559-B942-A491-A5A0E0E1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C239-1F82-2F4D-BFE2-015F76A4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57EE-EE99-8947-9818-53E9973D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3B52A-558F-4B48-BE05-778F3425F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2DF48-7138-F442-82EA-CCE8F48D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42D1E-2714-B142-B638-A6980186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86FC3-8BFB-B843-B754-1CA30CEE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509E7-66C0-9245-A310-6DCBE2FD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CE05-5C83-A942-AF6A-6FF2DFF4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BE1C-86CA-B244-83C7-FC08A162B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670E5-0524-E84F-8A47-9C83A4BA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314BA-FFF0-4E46-A948-1D507E14D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988D7-2A45-5648-AD84-DDE0D8EA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659C4-2292-5446-B240-B5FB8D5D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10/7/19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78DE3-0286-7B47-B120-7B6E74D5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2F113-32A5-AE4C-9D39-8ED2E458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36A-9123-894D-A16C-5BADE411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664CF-4CFE-1846-846A-3E96FFED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0303D-4BF3-B445-B548-A3BBB583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4F621-BDF9-234A-A8D2-7706E5DF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56D51-E6C6-A848-A05D-E8B264A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10/7/19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9B18B-621F-2446-99F8-8BDA41D8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82B8-BDC8-D242-B181-AE8550DA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531-6ECA-2F4A-8431-99B8AFAC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6E44-CC7E-294E-A65A-D622BCEC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D24A4-C4A2-DE46-89B0-06DA7BCE8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B144-9DBD-6B45-A29B-FD0EDC65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7C35B-231B-FE40-8179-9FD3AED8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A9166-0BE6-984F-88A3-C0C319BF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B5A6-ED44-244F-8E9D-8708DC20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87CCE-9951-6348-89E5-031A6FBC0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3F4B3-C0E0-F44E-8CB6-7BA2DC5F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E7D22-E8C4-5148-A08F-6D3D1909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9551-F35B-A244-BDCB-A6BF12AF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1D762-7F2E-514A-A244-FBD09312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6A626-889E-7842-8619-0C07C7D6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F348-38AC-1C44-A4AF-4490D8FD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F879-12DA-D04F-8A4E-7A2157CEA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702D-BB54-EF40-933B-1C3A71FCB926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929F-BC0B-8642-86E5-5938F9BFC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84C60-5F00-A24D-8F77-6B478D7F0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0C3A-3D79-F54C-BAA5-73B7DF5EE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651: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br>
              <a:rPr lang="en-US" altLang="zh-CN" dirty="0"/>
            </a:br>
            <a:r>
              <a:rPr lang="en-US" altLang="zh-CN" dirty="0"/>
              <a:t>Midterm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C2F67-F984-714D-8BBF-F64A3B40E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Sisi</a:t>
            </a:r>
            <a:r>
              <a:rPr lang="zh-CN" altLang="en-US" dirty="0"/>
              <a:t> </a:t>
            </a:r>
            <a:r>
              <a:rPr lang="en-US" altLang="zh-CN" dirty="0" err="1"/>
              <a:t>Duan</a:t>
            </a:r>
            <a:endParaRPr lang="en-US" altLang="zh-CN" dirty="0"/>
          </a:p>
          <a:p>
            <a:r>
              <a:rPr lang="en-US" altLang="zh-CN" dirty="0"/>
              <a:t>Assistant</a:t>
            </a:r>
            <a:r>
              <a:rPr lang="zh-CN" altLang="en-US" dirty="0"/>
              <a:t> </a:t>
            </a:r>
            <a:r>
              <a:rPr lang="en-US" altLang="zh-CN" dirty="0"/>
              <a:t>Professor</a:t>
            </a:r>
          </a:p>
          <a:p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r>
              <a:rPr lang="en-US" altLang="zh-CN" dirty="0" err="1"/>
              <a:t>sduan@umbc.edu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8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discussed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systems overview</a:t>
            </a:r>
          </a:p>
          <a:p>
            <a:r>
              <a:rPr lang="en-US" b="1" dirty="0"/>
              <a:t>Web technologies</a:t>
            </a:r>
          </a:p>
          <a:p>
            <a:r>
              <a:rPr lang="en-US" dirty="0"/>
              <a:t>Distributed communication</a:t>
            </a:r>
          </a:p>
          <a:p>
            <a:r>
              <a:rPr lang="en-US" dirty="0"/>
              <a:t>Time and synchronization</a:t>
            </a:r>
          </a:p>
          <a:p>
            <a:r>
              <a:rPr lang="en-US" dirty="0"/>
              <a:t>Mutual exclusion</a:t>
            </a:r>
          </a:p>
          <a:p>
            <a:r>
              <a:rPr lang="en-US" dirty="0"/>
              <a:t>Distributed File systems</a:t>
            </a:r>
          </a:p>
          <a:p>
            <a:r>
              <a:rPr lang="en-US" dirty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192267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Client-Server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A1D8B-54E9-304F-8F62-9B99F86CE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15" y="2649061"/>
            <a:ext cx="4288972" cy="2472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0D42DB-2D12-E34E-A9BC-6EF7C6814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803" y="2540311"/>
            <a:ext cx="5301997" cy="258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8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F58A-9C6C-B346-8ECD-D57D9FF0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Technology: </a:t>
            </a:r>
            <a:r>
              <a:rPr lang="en-US" altLang="zh-CN" dirty="0"/>
              <a:t>3-tier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5B086-DAEE-6E40-8602-9D963D39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36423"/>
            <a:ext cx="10515600" cy="2140540"/>
          </a:xfrm>
        </p:spPr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good/bad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architecture?</a:t>
            </a:r>
          </a:p>
          <a:p>
            <a:pPr lvl="1"/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Modularity,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reliability/scalability</a:t>
            </a:r>
          </a:p>
          <a:p>
            <a:pPr lvl="1"/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poor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5B900-564B-604C-8C6A-FBEE9013B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153" y="1323249"/>
            <a:ext cx="2767149" cy="2347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74AA2B-94B4-6E4C-A45B-55CA8818D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23164"/>
            <a:ext cx="3814172" cy="25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9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Architecture</a:t>
            </a:r>
          </a:p>
          <a:p>
            <a:r>
              <a:rPr lang="en-US" dirty="0"/>
              <a:t>Why so many layers?</a:t>
            </a:r>
          </a:p>
          <a:p>
            <a:r>
              <a:rPr lang="en-US" dirty="0"/>
              <a:t>De-coupling</a:t>
            </a:r>
          </a:p>
          <a:p>
            <a:r>
              <a:rPr lang="en-US" dirty="0"/>
              <a:t>Performance</a:t>
            </a:r>
          </a:p>
          <a:p>
            <a:r>
              <a:rPr lang="en-US" dirty="0"/>
              <a:t>Scalability</a:t>
            </a:r>
          </a:p>
          <a:p>
            <a:r>
              <a:rPr lang="en-US" dirty="0"/>
              <a:t>Security</a:t>
            </a:r>
          </a:p>
          <a:p>
            <a:r>
              <a:rPr lang="en-US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C4CFC-D16F-4149-BE7B-9A608E1BD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147" y="783771"/>
            <a:ext cx="6383988" cy="57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28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more complicated</a:t>
            </a:r>
          </a:p>
          <a:p>
            <a:pPr lvl="1"/>
            <a:r>
              <a:rPr lang="en-US" altLang="zh-CN" dirty="0"/>
              <a:t>Services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providers</a:t>
            </a:r>
            <a:endParaRPr lang="en-US" dirty="0"/>
          </a:p>
          <a:p>
            <a:r>
              <a:rPr lang="en-US" altLang="zh-CN" dirty="0"/>
              <a:t>Coordination is challenging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11F72-9DD8-F14C-9178-A56587EC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232" y="3204603"/>
            <a:ext cx="5318589" cy="31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63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balancing</a:t>
            </a:r>
          </a:p>
          <a:p>
            <a:pPr lvl="1"/>
            <a:r>
              <a:rPr lang="en-US" altLang="zh-CN" dirty="0"/>
              <a:t>Content-aware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</a:p>
          <a:p>
            <a:pPr lvl="2"/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distribute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document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0E505-4876-A048-A3BF-2EBB90218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349" y="3111423"/>
            <a:ext cx="5873394" cy="33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86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discussed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systems overview</a:t>
            </a:r>
          </a:p>
          <a:p>
            <a:r>
              <a:rPr lang="en-US" dirty="0"/>
              <a:t>Web technologies</a:t>
            </a:r>
          </a:p>
          <a:p>
            <a:r>
              <a:rPr lang="en-US" b="1" dirty="0"/>
              <a:t>Distributed communication</a:t>
            </a:r>
          </a:p>
          <a:p>
            <a:r>
              <a:rPr lang="en-US" dirty="0"/>
              <a:t>Time and synchronization</a:t>
            </a:r>
          </a:p>
          <a:p>
            <a:r>
              <a:rPr lang="en-US" dirty="0"/>
              <a:t>Mutual exclusion</a:t>
            </a:r>
          </a:p>
          <a:p>
            <a:r>
              <a:rPr lang="en-US" dirty="0"/>
              <a:t>Distributed File systems</a:t>
            </a:r>
          </a:p>
          <a:p>
            <a:r>
              <a:rPr lang="en-US" dirty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1531070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Sockets</a:t>
            </a:r>
          </a:p>
          <a:p>
            <a:r>
              <a:rPr lang="en-US" dirty="0"/>
              <a:t>Remote Procedure Call</a:t>
            </a:r>
          </a:p>
          <a:p>
            <a:r>
              <a:rPr lang="en-US" dirty="0"/>
              <a:t>Distributed Shared Memory</a:t>
            </a:r>
          </a:p>
        </p:txBody>
      </p:sp>
    </p:spTree>
    <p:extLst>
      <p:ext uri="{BB962C8B-B14F-4D97-AF65-F5344CB8AC3E}">
        <p14:creationId xmlns:p14="http://schemas.microsoft.com/office/powerpoint/2010/main" val="4008393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 vs UDP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2B54947-DEF6-FE45-81FB-D63DAA3CF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912" y="115034"/>
            <a:ext cx="5290393" cy="68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90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B54947-DEF6-FE45-81FB-D63DAA3CF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9408" y="0"/>
            <a:ext cx="5290393" cy="686625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96BB0B-E2DD-4D42-9E1E-DD793D505932}"/>
              </a:ext>
            </a:extLst>
          </p:cNvPr>
          <p:cNvSpPr/>
          <p:nvPr/>
        </p:nvSpPr>
        <p:spPr>
          <a:xfrm>
            <a:off x="634226" y="2765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Menlo" panose="020B0609030804020204" pitchFamily="49" charset="0"/>
              </a:rPr>
              <a:t>sock = </a:t>
            </a:r>
            <a:r>
              <a:rPr lang="en-US" dirty="0" err="1">
                <a:latin typeface="Menlo" panose="020B0609030804020204" pitchFamily="49" charset="0"/>
              </a:rPr>
              <a:t>socket.socket</a:t>
            </a:r>
            <a:r>
              <a:rPr lang="en-US" dirty="0">
                <a:latin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</a:rPr>
              <a:t>socket.AF_INET</a:t>
            </a:r>
            <a:r>
              <a:rPr lang="en-US" dirty="0">
                <a:latin typeface="Menlo" panose="020B0609030804020204" pitchFamily="49" charset="0"/>
              </a:rPr>
              <a:t>, </a:t>
            </a:r>
            <a:r>
              <a:rPr lang="en-US" dirty="0" err="1">
                <a:latin typeface="Menlo" panose="020B0609030804020204" pitchFamily="49" charset="0"/>
              </a:rPr>
              <a:t>socket.SOCK_STREAM</a:t>
            </a:r>
            <a:r>
              <a:rPr lang="en-US" dirty="0">
                <a:latin typeface="Menlo" panose="020B0609030804020204" pitchFamily="49" charset="0"/>
              </a:rPr>
              <a:t>)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3E1534-63DC-FA4D-9B69-F472E9E25007}"/>
              </a:ext>
            </a:extLst>
          </p:cNvPr>
          <p:cNvCxnSpPr>
            <a:cxnSpLocks/>
          </p:cNvCxnSpPr>
          <p:nvPr/>
        </p:nvCxnSpPr>
        <p:spPr>
          <a:xfrm>
            <a:off x="5825448" y="493160"/>
            <a:ext cx="1118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A5AD33-216C-F246-82DD-0E4EB799E37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682226" y="922852"/>
            <a:ext cx="1" cy="1573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E177094-A26E-F941-8F9E-1F546FA6AC96}"/>
              </a:ext>
            </a:extLst>
          </p:cNvPr>
          <p:cNvSpPr/>
          <p:nvPr/>
        </p:nvSpPr>
        <p:spPr>
          <a:xfrm>
            <a:off x="8115322" y="922852"/>
            <a:ext cx="3950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</a:rPr>
              <a:t>sock.bind</a:t>
            </a:r>
            <a:r>
              <a:rPr lang="en-US" dirty="0">
                <a:latin typeface="Menlo" panose="020B0609030804020204" pitchFamily="49" charset="0"/>
              </a:rPr>
              <a:t>((hostname, port))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3E2F65-916A-E542-A67E-76B2CE40E18E}"/>
              </a:ext>
            </a:extLst>
          </p:cNvPr>
          <p:cNvSpPr/>
          <p:nvPr/>
        </p:nvSpPr>
        <p:spPr>
          <a:xfrm>
            <a:off x="8115322" y="1709736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</a:rPr>
              <a:t>sock.listen</a:t>
            </a:r>
            <a:r>
              <a:rPr lang="en-US" dirty="0">
                <a:latin typeface="Menlo" panose="020B0609030804020204" pitchFamily="49" charset="0"/>
              </a:rPr>
              <a:t>(1)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083B58-E4F6-D143-AF92-E869EF44078C}"/>
              </a:ext>
            </a:extLst>
          </p:cNvPr>
          <p:cNvSpPr/>
          <p:nvPr/>
        </p:nvSpPr>
        <p:spPr>
          <a:xfrm>
            <a:off x="8115322" y="2311954"/>
            <a:ext cx="367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</a:rPr>
              <a:t>conn,addr</a:t>
            </a:r>
            <a:r>
              <a:rPr lang="en-US" dirty="0">
                <a:latin typeface="Menlo" panose="020B0609030804020204" pitchFamily="49" charset="0"/>
              </a:rPr>
              <a:t> = </a:t>
            </a:r>
            <a:r>
              <a:rPr lang="en-US" dirty="0" err="1">
                <a:latin typeface="Menlo" panose="020B0609030804020204" pitchFamily="49" charset="0"/>
              </a:rPr>
              <a:t>sock.accept</a:t>
            </a:r>
            <a:r>
              <a:rPr lang="en-US" dirty="0">
                <a:latin typeface="Menlo" panose="020B0609030804020204" pitchFamily="49" charset="0"/>
              </a:rPr>
              <a:t>()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278E6-D1FC-B647-9297-DE0AE0121D13}"/>
              </a:ext>
            </a:extLst>
          </p:cNvPr>
          <p:cNvSpPr/>
          <p:nvPr/>
        </p:nvSpPr>
        <p:spPr>
          <a:xfrm>
            <a:off x="8219583" y="5576568"/>
            <a:ext cx="31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</a:rPr>
              <a:t>buf</a:t>
            </a:r>
            <a:r>
              <a:rPr lang="en-US" dirty="0">
                <a:latin typeface="Menlo" panose="020B0609030804020204" pitchFamily="49" charset="0"/>
              </a:rPr>
              <a:t> = </a:t>
            </a:r>
            <a:r>
              <a:rPr lang="en-US" dirty="0" err="1">
                <a:latin typeface="Menlo" panose="020B0609030804020204" pitchFamily="49" charset="0"/>
              </a:rPr>
              <a:t>conn.recv</a:t>
            </a:r>
            <a:r>
              <a:rPr lang="en-US" dirty="0">
                <a:latin typeface="Menlo" panose="020B0609030804020204" pitchFamily="49" charset="0"/>
              </a:rPr>
              <a:t>(8092)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A9FD24-9D5C-114A-897A-C1ED21E6E88B}"/>
              </a:ext>
            </a:extLst>
          </p:cNvPr>
          <p:cNvSpPr/>
          <p:nvPr/>
        </p:nvSpPr>
        <p:spPr>
          <a:xfrm>
            <a:off x="8232181" y="6221411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</a:rPr>
              <a:t>sock.close</a:t>
            </a:r>
            <a:r>
              <a:rPr lang="en-US" dirty="0">
                <a:latin typeface="Menlo" panose="020B0609030804020204" pitchFamily="49" charset="0"/>
              </a:rPr>
              <a:t>()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1EA005-CDC0-B847-8EF7-69345ED7B3B1}"/>
              </a:ext>
            </a:extLst>
          </p:cNvPr>
          <p:cNvSpPr/>
          <p:nvPr/>
        </p:nvSpPr>
        <p:spPr>
          <a:xfrm>
            <a:off x="61092" y="30333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Menlo" panose="020B0609030804020204" pitchFamily="49" charset="0"/>
              </a:rPr>
              <a:t>server_addr</a:t>
            </a:r>
            <a:r>
              <a:rPr lang="en-US" dirty="0">
                <a:latin typeface="Menlo" panose="020B0609030804020204" pitchFamily="49" charset="0"/>
              </a:rPr>
              <a:t>=(</a:t>
            </a:r>
            <a:r>
              <a:rPr lang="en-US" dirty="0" err="1">
                <a:latin typeface="Menlo" panose="020B0609030804020204" pitchFamily="49" charset="0"/>
              </a:rPr>
              <a:t>hostname,portnum</a:t>
            </a:r>
            <a:r>
              <a:rPr lang="en-US" dirty="0">
                <a:latin typeface="Menlo" panose="020B0609030804020204" pitchFamily="49" charset="0"/>
              </a:rPr>
              <a:t>)</a:t>
            </a:r>
          </a:p>
          <a:p>
            <a:r>
              <a:rPr lang="en-US" dirty="0" err="1">
                <a:latin typeface="Menlo" panose="020B0609030804020204" pitchFamily="49" charset="0"/>
              </a:rPr>
              <a:t>sock.connect</a:t>
            </a:r>
            <a:r>
              <a:rPr lang="en-US" dirty="0">
                <a:latin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</a:rPr>
              <a:t>server_addr</a:t>
            </a:r>
            <a:r>
              <a:rPr lang="en-US" dirty="0">
                <a:latin typeface="Menlo" panose="020B0609030804020204" pitchFamily="49" charset="0"/>
              </a:rPr>
              <a:t>)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9F04CB-015F-B34C-B4F7-EE71AAAE563B}"/>
              </a:ext>
            </a:extLst>
          </p:cNvPr>
          <p:cNvSpPr/>
          <p:nvPr/>
        </p:nvSpPr>
        <p:spPr>
          <a:xfrm>
            <a:off x="473900" y="4446411"/>
            <a:ext cx="2555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</a:rPr>
              <a:t>sock.sendall</a:t>
            </a:r>
            <a:r>
              <a:rPr lang="en-US" dirty="0">
                <a:latin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</a:rPr>
              <a:t>msg</a:t>
            </a:r>
            <a:r>
              <a:rPr lang="en-US" dirty="0">
                <a:latin typeface="Menlo" panose="020B0609030804020204" pitchFamily="49" charset="0"/>
              </a:rPr>
              <a:t>)</a:t>
            </a:r>
            <a:endParaRPr lang="en-US" b="0" dirty="0"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0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Midterm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25%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score</a:t>
            </a:r>
          </a:p>
          <a:p>
            <a:r>
              <a:rPr lang="en-US" altLang="zh-CN" dirty="0"/>
              <a:t>Oct</a:t>
            </a:r>
            <a:r>
              <a:rPr lang="zh-CN" altLang="en-US" dirty="0"/>
              <a:t> </a:t>
            </a:r>
            <a:r>
              <a:rPr lang="en-US" altLang="zh-CN" dirty="0"/>
              <a:t>16,</a:t>
            </a:r>
            <a:r>
              <a:rPr lang="zh-CN" altLang="en-US" dirty="0"/>
              <a:t> </a:t>
            </a:r>
            <a:r>
              <a:rPr lang="en-US" altLang="zh-CN" dirty="0"/>
              <a:t>in-class,</a:t>
            </a:r>
            <a:r>
              <a:rPr lang="zh-CN" altLang="en-US" dirty="0"/>
              <a:t> </a:t>
            </a:r>
            <a:r>
              <a:rPr lang="en-US" altLang="zh-CN" dirty="0"/>
              <a:t>2.5</a:t>
            </a:r>
            <a:r>
              <a:rPr lang="zh-CN" altLang="en-US" dirty="0"/>
              <a:t> </a:t>
            </a:r>
            <a:r>
              <a:rPr lang="en-US" altLang="zh-CN" dirty="0"/>
              <a:t>hours</a:t>
            </a:r>
          </a:p>
          <a:p>
            <a:r>
              <a:rPr lang="en-US" altLang="zh-CN" dirty="0"/>
              <a:t>Covers</a:t>
            </a:r>
            <a:r>
              <a:rPr lang="zh-CN" altLang="en-US" dirty="0"/>
              <a:t> </a:t>
            </a:r>
            <a:r>
              <a:rPr lang="en-US" altLang="zh-CN" dirty="0"/>
              <a:t>slides</a:t>
            </a:r>
            <a:r>
              <a:rPr lang="zh-CN" altLang="en-US" dirty="0"/>
              <a:t> </a:t>
            </a:r>
            <a:r>
              <a:rPr lang="en-US" altLang="zh-CN" dirty="0"/>
              <a:t>1(intro)-6(consistency)</a:t>
            </a:r>
          </a:p>
          <a:p>
            <a:r>
              <a:rPr lang="en-US" altLang="zh-CN" dirty="0"/>
              <a:t>Closed-book</a:t>
            </a:r>
          </a:p>
          <a:p>
            <a:r>
              <a:rPr lang="en-US" altLang="zh-CN" b="1" dirty="0"/>
              <a:t>One</a:t>
            </a:r>
            <a:r>
              <a:rPr lang="zh-CN" altLang="en-US" b="1" dirty="0"/>
              <a:t> </a:t>
            </a:r>
            <a:r>
              <a:rPr lang="en-US" altLang="zh-CN" b="1" dirty="0"/>
              <a:t>A4</a:t>
            </a:r>
            <a:r>
              <a:rPr lang="zh-CN" altLang="en-US" b="1" dirty="0"/>
              <a:t> </a:t>
            </a:r>
            <a:r>
              <a:rPr lang="en-US" altLang="zh-CN" b="1" dirty="0"/>
              <a:t>page</a:t>
            </a:r>
            <a:r>
              <a:rPr lang="zh-CN" altLang="en-US" b="1" dirty="0"/>
              <a:t> </a:t>
            </a:r>
            <a:r>
              <a:rPr lang="en-US" altLang="zh-CN" b="1" dirty="0"/>
              <a:t>cheat</a:t>
            </a:r>
            <a:r>
              <a:rPr lang="zh-CN" altLang="en-US" b="1" dirty="0"/>
              <a:t> </a:t>
            </a:r>
            <a:r>
              <a:rPr lang="en-US" altLang="zh-CN" b="1" dirty="0"/>
              <a:t>sheet</a:t>
            </a:r>
            <a:r>
              <a:rPr lang="zh-CN" altLang="en-US" b="1" dirty="0"/>
              <a:t> </a:t>
            </a:r>
            <a:r>
              <a:rPr lang="en-US" altLang="zh-CN" b="1" dirty="0"/>
              <a:t>(front</a:t>
            </a:r>
            <a:r>
              <a:rPr lang="zh-CN" altLang="en-US" b="1" dirty="0"/>
              <a:t> </a:t>
            </a:r>
            <a:r>
              <a:rPr lang="en-US" altLang="zh-CN" b="1" dirty="0"/>
              <a:t>and</a:t>
            </a:r>
            <a:r>
              <a:rPr lang="zh-CN" altLang="en-US" b="1" dirty="0"/>
              <a:t> </a:t>
            </a:r>
            <a:r>
              <a:rPr lang="en-US" altLang="zh-CN" b="1" dirty="0"/>
              <a:t>back) – You prepare it. </a:t>
            </a:r>
          </a:p>
          <a:p>
            <a:r>
              <a:rPr lang="en-US" altLang="zh-CN" dirty="0"/>
              <a:t>Turn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cheat</a:t>
            </a:r>
            <a:r>
              <a:rPr lang="zh-CN" altLang="en-US" dirty="0"/>
              <a:t> </a:t>
            </a:r>
            <a:r>
              <a:rPr lang="en-US" altLang="zh-CN" dirty="0"/>
              <a:t>sheet</a:t>
            </a:r>
            <a:r>
              <a:rPr lang="zh-CN" altLang="en-US" dirty="0"/>
              <a:t> </a:t>
            </a:r>
            <a:r>
              <a:rPr lang="en-US" altLang="zh-CN" dirty="0"/>
              <a:t>(with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name)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exam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15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Socket</a:t>
            </a:r>
          </a:p>
          <a:p>
            <a:pPr lvl="1"/>
            <a:r>
              <a:rPr lang="en-US" dirty="0"/>
              <a:t>interface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62ABE-1222-4344-A5EC-EDB3AAEE0C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83470" y="3618119"/>
            <a:ext cx="5033872" cy="19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7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Remote</a:t>
            </a:r>
            <a:r>
              <a:rPr lang="zh-CN" altLang="en-US" dirty="0"/>
              <a:t> </a:t>
            </a:r>
            <a:r>
              <a:rPr lang="en-US" altLang="zh-CN" dirty="0"/>
              <a:t>Procedure</a:t>
            </a:r>
            <a:r>
              <a:rPr lang="zh-CN" altLang="en-US" dirty="0"/>
              <a:t> </a:t>
            </a:r>
            <a:r>
              <a:rPr lang="en-US" altLang="zh-CN" dirty="0"/>
              <a:t>Call (</a:t>
            </a:r>
            <a:r>
              <a:rPr lang="en-US" dirty="0"/>
              <a:t>RPC)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D846C-96B0-144C-920C-2B1D7965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82" y="2553476"/>
            <a:ext cx="5503817" cy="32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81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RPC</a:t>
            </a:r>
          </a:p>
          <a:p>
            <a:pPr lvl="1"/>
            <a:r>
              <a:rPr lang="en-US" dirty="0"/>
              <a:t>XML/RPC</a:t>
            </a:r>
          </a:p>
          <a:p>
            <a:pPr lvl="1"/>
            <a:r>
              <a:rPr lang="en-US" dirty="0"/>
              <a:t>SOAP</a:t>
            </a:r>
          </a:p>
          <a:p>
            <a:pPr lvl="2"/>
            <a:r>
              <a:rPr lang="en-US" dirty="0"/>
              <a:t>RPC-style</a:t>
            </a:r>
          </a:p>
          <a:p>
            <a:pPr lvl="2"/>
            <a:r>
              <a:rPr lang="en-US" dirty="0"/>
              <a:t>Document-style</a:t>
            </a:r>
          </a:p>
          <a:p>
            <a:pPr lvl="1"/>
            <a:r>
              <a:rPr lang="en-US" dirty="0"/>
              <a:t>Both use XML</a:t>
            </a:r>
          </a:p>
          <a:p>
            <a:pPr lvl="1"/>
            <a:r>
              <a:rPr lang="en-US" dirty="0"/>
              <a:t>Advantages?</a:t>
            </a:r>
          </a:p>
          <a:p>
            <a:pPr lvl="1"/>
            <a:r>
              <a:rPr lang="en-US" dirty="0"/>
              <a:t>Disadvantages?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B8350-6183-444E-B16B-07BE8065A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691" y="3144612"/>
            <a:ext cx="5190309" cy="30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52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discussed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systems overview</a:t>
            </a:r>
          </a:p>
          <a:p>
            <a:r>
              <a:rPr lang="en-US" dirty="0"/>
              <a:t>Web technologies</a:t>
            </a:r>
          </a:p>
          <a:p>
            <a:r>
              <a:rPr lang="en-US" dirty="0"/>
              <a:t>Distributed communication</a:t>
            </a:r>
          </a:p>
          <a:p>
            <a:r>
              <a:rPr lang="en-US" b="1" dirty="0"/>
              <a:t>Time and synchronization</a:t>
            </a:r>
          </a:p>
          <a:p>
            <a:r>
              <a:rPr lang="en-US" dirty="0"/>
              <a:t>Mutual exclusion</a:t>
            </a:r>
          </a:p>
          <a:p>
            <a:r>
              <a:rPr lang="en-US" dirty="0"/>
              <a:t>Distributed File systems</a:t>
            </a:r>
          </a:p>
          <a:p>
            <a:r>
              <a:rPr lang="en-US" dirty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2325094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Why?</a:t>
            </a:r>
          </a:p>
          <a:p>
            <a:r>
              <a:rPr lang="en-US" altLang="zh-CN" dirty="0"/>
              <a:t>Synchronizing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</a:p>
          <a:p>
            <a:pPr lvl="1"/>
            <a:r>
              <a:rPr lang="en-US" altLang="zh-CN" dirty="0"/>
              <a:t>Cristian’s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Berkeley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</a:p>
          <a:p>
            <a:pPr lvl="1"/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(NTP)</a:t>
            </a:r>
          </a:p>
          <a:p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</a:p>
          <a:p>
            <a:pPr lvl="1"/>
            <a:r>
              <a:rPr lang="en-US" altLang="zh-CN" dirty="0" err="1"/>
              <a:t>Lamport</a:t>
            </a:r>
            <a:r>
              <a:rPr lang="zh-CN" altLang="en-US" dirty="0"/>
              <a:t> </a:t>
            </a:r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</a:p>
          <a:p>
            <a:pPr lvl="1"/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49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Synchronizing real clocks</a:t>
            </a:r>
          </a:p>
          <a:p>
            <a:pPr lvl="1"/>
            <a:r>
              <a:rPr lang="en-US" dirty="0"/>
              <a:t>Christian’s algorithm</a:t>
            </a:r>
          </a:p>
          <a:p>
            <a:pPr lvl="1"/>
            <a:r>
              <a:rPr lang="en-US" dirty="0" err="1"/>
              <a:t>Berkerley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NTP</a:t>
            </a:r>
          </a:p>
          <a:p>
            <a:pPr lvl="1"/>
            <a:r>
              <a:rPr lang="en-US" dirty="0"/>
              <a:t>Never perfect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00B57-6BE8-0441-81F2-4193053EE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907" y="2407969"/>
            <a:ext cx="5371101" cy="13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6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Lamport</a:t>
            </a:r>
            <a:r>
              <a:rPr lang="en-US" dirty="0"/>
              <a:t> clock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D27E4-9085-D847-9033-B94410DEA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297" y="2440758"/>
            <a:ext cx="5584730" cy="28627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BEBF43-52A3-1147-9D15-640D3CD037FC}"/>
              </a:ext>
            </a:extLst>
          </p:cNvPr>
          <p:cNvSpPr/>
          <p:nvPr/>
        </p:nvSpPr>
        <p:spPr>
          <a:xfrm>
            <a:off x="838200" y="2748553"/>
            <a:ext cx="62658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L(e1) = 1 </a:t>
            </a:r>
            <a:r>
              <a:rPr lang="en-US" sz="2000" dirty="0"/>
              <a:t>(pitcher throws ball to home) </a:t>
            </a:r>
          </a:p>
          <a:p>
            <a:r>
              <a:rPr lang="en-US" sz="2000" i="1" dirty="0"/>
              <a:t>L(e2) = 2 </a:t>
            </a:r>
            <a:r>
              <a:rPr lang="en-US" sz="2000" dirty="0"/>
              <a:t>(ball arrives at home)</a:t>
            </a:r>
          </a:p>
          <a:p>
            <a:r>
              <a:rPr lang="en-US" sz="2000" i="1" dirty="0"/>
              <a:t>L(e3) = 3 </a:t>
            </a:r>
            <a:r>
              <a:rPr lang="en-US" sz="2000" dirty="0"/>
              <a:t>(batter hits ball to pitcher) </a:t>
            </a:r>
          </a:p>
          <a:p>
            <a:r>
              <a:rPr lang="en-US" sz="2000" i="1" dirty="0"/>
              <a:t>L(e4) = 4 </a:t>
            </a:r>
            <a:r>
              <a:rPr lang="en-US" sz="2000" dirty="0"/>
              <a:t>(batter runs to first base) </a:t>
            </a:r>
          </a:p>
          <a:p>
            <a:r>
              <a:rPr lang="en-US" sz="2000" i="1" dirty="0"/>
              <a:t>L(e5) = 1 </a:t>
            </a:r>
            <a:r>
              <a:rPr lang="en-US" sz="2000" dirty="0"/>
              <a:t>(runner runs to home) </a:t>
            </a:r>
          </a:p>
          <a:p>
            <a:r>
              <a:rPr lang="en-US" sz="2000" i="1" dirty="0"/>
              <a:t>L(e6) = 4 </a:t>
            </a:r>
            <a:r>
              <a:rPr lang="en-US" sz="2000" dirty="0"/>
              <a:t>(ball arrives at pitcher)</a:t>
            </a:r>
          </a:p>
          <a:p>
            <a:r>
              <a:rPr lang="en-US" sz="2000" i="1" dirty="0"/>
              <a:t>L(e7) = 5 </a:t>
            </a:r>
            <a:r>
              <a:rPr lang="en-US" sz="2000" dirty="0"/>
              <a:t>(pitcher throws ball to first base) </a:t>
            </a:r>
          </a:p>
          <a:p>
            <a:r>
              <a:rPr lang="en-US" sz="2000" i="1" dirty="0"/>
              <a:t>L(e8) = 5 </a:t>
            </a:r>
            <a:r>
              <a:rPr lang="en-US" sz="2000" dirty="0"/>
              <a:t>(runner arrives at home)</a:t>
            </a:r>
          </a:p>
          <a:p>
            <a:r>
              <a:rPr lang="en-US" sz="2000" i="1" dirty="0"/>
              <a:t>L(e9) = 6 </a:t>
            </a:r>
            <a:r>
              <a:rPr lang="en-US" sz="2000" dirty="0"/>
              <a:t>(ball arrives at first base)</a:t>
            </a:r>
          </a:p>
          <a:p>
            <a:r>
              <a:rPr lang="en-US" sz="2000" i="1" dirty="0"/>
              <a:t>L(e10) = 7 </a:t>
            </a:r>
            <a:r>
              <a:rPr lang="en-US" sz="2000" dirty="0"/>
              <a:t>(batter arrives at first base) </a:t>
            </a:r>
          </a:p>
        </p:txBody>
      </p:sp>
    </p:spTree>
    <p:extLst>
      <p:ext uri="{BB962C8B-B14F-4D97-AF65-F5344CB8AC3E}">
        <p14:creationId xmlns:p14="http://schemas.microsoft.com/office/powerpoint/2010/main" val="2700290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 Clock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421B87-7FC7-3F40-8191-09D63758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6662"/>
            <a:ext cx="7020810" cy="4351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EDB48D-9AAB-F042-A8B7-B40DC7C69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8057"/>
            <a:ext cx="5984966" cy="29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0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discussed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systems overview</a:t>
            </a:r>
          </a:p>
          <a:p>
            <a:r>
              <a:rPr lang="en-US" dirty="0"/>
              <a:t>Web technologies</a:t>
            </a:r>
          </a:p>
          <a:p>
            <a:r>
              <a:rPr lang="en-US" dirty="0"/>
              <a:t>Distributed communication</a:t>
            </a:r>
          </a:p>
          <a:p>
            <a:r>
              <a:rPr lang="en-US" dirty="0"/>
              <a:t>Time and synchronization</a:t>
            </a:r>
          </a:p>
          <a:p>
            <a:r>
              <a:rPr lang="en-US" b="1" dirty="0"/>
              <a:t>Mutual exclusion</a:t>
            </a:r>
          </a:p>
          <a:p>
            <a:r>
              <a:rPr lang="en-US" dirty="0"/>
              <a:t>Distributed File systems</a:t>
            </a:r>
          </a:p>
          <a:p>
            <a:r>
              <a:rPr lang="en-US" dirty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999041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mutual exclusion?</a:t>
            </a:r>
          </a:p>
          <a:p>
            <a:r>
              <a:rPr lang="en-US" dirty="0"/>
              <a:t>Why?</a:t>
            </a:r>
          </a:p>
          <a:p>
            <a:r>
              <a:rPr lang="en-US" dirty="0"/>
              <a:t>Goals?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39FC9-5CEE-F94F-9ABA-1CA4D8A86374}"/>
              </a:ext>
            </a:extLst>
          </p:cNvPr>
          <p:cNvSpPr txBox="1"/>
          <p:nvPr/>
        </p:nvSpPr>
        <p:spPr>
          <a:xfrm>
            <a:off x="3739793" y="3729519"/>
            <a:ext cx="34156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true:</a:t>
            </a:r>
          </a:p>
          <a:p>
            <a:r>
              <a:rPr lang="en-US" dirty="0"/>
              <a:t>	</a:t>
            </a:r>
            <a:r>
              <a:rPr lang="en-US" altLang="zh-CN" dirty="0"/>
              <a:t>Perform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</a:p>
          <a:p>
            <a:r>
              <a:rPr lang="en-US" dirty="0"/>
              <a:t>	</a:t>
            </a:r>
            <a:r>
              <a:rPr lang="en-US" altLang="zh-CN" dirty="0"/>
              <a:t>Acquire()</a:t>
            </a:r>
          </a:p>
          <a:p>
            <a:r>
              <a:rPr lang="en-US" dirty="0"/>
              <a:t>	</a:t>
            </a:r>
            <a:r>
              <a:rPr lang="zh-CN" altLang="en-US" dirty="0"/>
              <a:t>  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critical</a:t>
            </a:r>
            <a:r>
              <a:rPr lang="zh-CN" altLang="en-US" dirty="0"/>
              <a:t> </a:t>
            </a:r>
            <a:r>
              <a:rPr lang="en-US" altLang="zh-CN" dirty="0"/>
              <a:t>section</a:t>
            </a:r>
          </a:p>
          <a:p>
            <a:r>
              <a:rPr lang="en-US" dirty="0"/>
              <a:t>	</a:t>
            </a:r>
            <a:r>
              <a:rPr lang="en-US" altLang="zh-CN" dirty="0"/>
              <a:t>Release()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2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0D94-CF32-7D46-8E3F-255706ED8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Midterm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0DDB2-946A-524D-AD84-8876C891B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choices</a:t>
            </a:r>
          </a:p>
          <a:p>
            <a:pPr lvl="1"/>
            <a:r>
              <a:rPr lang="en-US" altLang="zh-CN" dirty="0"/>
              <a:t>Similar with class exercises</a:t>
            </a:r>
          </a:p>
          <a:p>
            <a:r>
              <a:rPr lang="en-US" altLang="zh-CN" dirty="0"/>
              <a:t>Short</a:t>
            </a:r>
            <a:r>
              <a:rPr lang="zh-CN" altLang="en-US" dirty="0"/>
              <a:t> </a:t>
            </a:r>
            <a:r>
              <a:rPr lang="en-US" altLang="zh-CN" dirty="0"/>
              <a:t>answers/diagrams</a:t>
            </a:r>
          </a:p>
          <a:p>
            <a:pPr lvl="1"/>
            <a:r>
              <a:rPr lang="en-US" dirty="0"/>
              <a:t>Similar with homework</a:t>
            </a:r>
          </a:p>
          <a:p>
            <a:r>
              <a:rPr lang="en-US" dirty="0"/>
              <a:t>No programming questions. But I may ask concepts.</a:t>
            </a:r>
          </a:p>
          <a:p>
            <a:endParaRPr lang="en-US" dirty="0"/>
          </a:p>
          <a:p>
            <a:r>
              <a:rPr lang="en-US" altLang="zh-CN" dirty="0"/>
              <a:t>Advice</a:t>
            </a:r>
          </a:p>
          <a:p>
            <a:pPr lvl="1"/>
            <a:r>
              <a:rPr lang="en-US" altLang="zh-CN" dirty="0"/>
              <a:t>Explanation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help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partial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answer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correct.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brief,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simple.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59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Centralized Solution</a:t>
            </a:r>
          </a:p>
          <a:p>
            <a:r>
              <a:rPr lang="en-US" dirty="0"/>
              <a:t>Ring based Solution</a:t>
            </a:r>
          </a:p>
          <a:p>
            <a:r>
              <a:rPr lang="en-US" altLang="zh-CN" dirty="0"/>
              <a:t>Shared</a:t>
            </a:r>
            <a:r>
              <a:rPr lang="zh-CN" altLang="en-US" dirty="0"/>
              <a:t> </a:t>
            </a:r>
            <a:r>
              <a:rPr lang="en-US" altLang="zh-CN" dirty="0"/>
              <a:t>priority</a:t>
            </a:r>
            <a:r>
              <a:rPr lang="zh-CN" altLang="en-US" dirty="0"/>
              <a:t> </a:t>
            </a:r>
            <a:r>
              <a:rPr lang="en-US" altLang="zh-CN" dirty="0"/>
              <a:t>queue</a:t>
            </a:r>
          </a:p>
          <a:p>
            <a:r>
              <a:rPr lang="en-US" altLang="zh-CN" dirty="0"/>
              <a:t>Majority</a:t>
            </a:r>
            <a:r>
              <a:rPr lang="zh-CN" altLang="en-US" dirty="0"/>
              <a:t> </a:t>
            </a:r>
            <a:r>
              <a:rPr lang="en-US" altLang="zh-CN" dirty="0"/>
              <a:t>voting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D6C684-A4F5-8043-A1E4-88995375A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996" y="289242"/>
            <a:ext cx="2159660" cy="1661277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0BE22569-A671-1249-9541-30F1BC45D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075" y="2802059"/>
            <a:ext cx="5489526" cy="3531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11CA61-0FA5-4B4B-9B3C-1A5800FEBA3C}"/>
              </a:ext>
            </a:extLst>
          </p:cNvPr>
          <p:cNvSpPr txBox="1"/>
          <p:nvPr/>
        </p:nvSpPr>
        <p:spPr>
          <a:xfrm>
            <a:off x="5825447" y="289242"/>
            <a:ext cx="34156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true:</a:t>
            </a:r>
          </a:p>
          <a:p>
            <a:r>
              <a:rPr lang="en-US" dirty="0"/>
              <a:t>	</a:t>
            </a:r>
            <a:r>
              <a:rPr lang="en-US" altLang="zh-CN" dirty="0"/>
              <a:t>Perform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</a:p>
          <a:p>
            <a:r>
              <a:rPr lang="en-US" dirty="0"/>
              <a:t>	</a:t>
            </a:r>
            <a:r>
              <a:rPr lang="en-US" altLang="zh-CN" dirty="0"/>
              <a:t>Acquire()</a:t>
            </a:r>
          </a:p>
          <a:p>
            <a:r>
              <a:rPr lang="en-US" dirty="0"/>
              <a:t>	</a:t>
            </a:r>
            <a:r>
              <a:rPr lang="zh-CN" altLang="en-US" dirty="0"/>
              <a:t>  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critical</a:t>
            </a:r>
            <a:r>
              <a:rPr lang="zh-CN" altLang="en-US" dirty="0"/>
              <a:t> </a:t>
            </a:r>
            <a:r>
              <a:rPr lang="en-US" altLang="zh-CN" dirty="0"/>
              <a:t>section</a:t>
            </a:r>
          </a:p>
          <a:p>
            <a:r>
              <a:rPr lang="en-US" dirty="0"/>
              <a:t>	</a:t>
            </a:r>
            <a:r>
              <a:rPr lang="en-US" altLang="zh-CN" dirty="0"/>
              <a:t>Release()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40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discussed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systems overview</a:t>
            </a:r>
          </a:p>
          <a:p>
            <a:r>
              <a:rPr lang="en-US" dirty="0"/>
              <a:t>Web technologies</a:t>
            </a:r>
          </a:p>
          <a:p>
            <a:r>
              <a:rPr lang="en-US" dirty="0"/>
              <a:t>Distributed communication</a:t>
            </a:r>
          </a:p>
          <a:p>
            <a:r>
              <a:rPr lang="en-US" dirty="0"/>
              <a:t>Time and synchronization</a:t>
            </a:r>
          </a:p>
          <a:p>
            <a:r>
              <a:rPr lang="en-US" dirty="0"/>
              <a:t>Mutual exclusion</a:t>
            </a:r>
          </a:p>
          <a:p>
            <a:r>
              <a:rPr lang="en-US" b="1" dirty="0"/>
              <a:t>Distributed File systems</a:t>
            </a:r>
          </a:p>
          <a:p>
            <a:r>
              <a:rPr lang="en-US" dirty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2245710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764C0-2C3D-9C40-8BBE-FE45CFAF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" y="3364783"/>
            <a:ext cx="7802880" cy="34932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CB542-67AB-0F45-8FFE-4C29E607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GFS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AD96D-BC6E-6C4E-9206-D5FA7D19D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Client retrieves metadata from master</a:t>
            </a:r>
          </a:p>
          <a:p>
            <a:r>
              <a:rPr lang="en-US" dirty="0"/>
              <a:t>Read/Write data flows between client and </a:t>
            </a:r>
            <a:r>
              <a:rPr lang="en-US" dirty="0" err="1"/>
              <a:t>chunkserver</a:t>
            </a:r>
            <a:endParaRPr lang="en-US" dirty="0"/>
          </a:p>
          <a:p>
            <a:r>
              <a:rPr lang="en-US" dirty="0"/>
              <a:t>Minimizing the master’s involvement in read/write operations alleviates the single-master bottleneck</a:t>
            </a:r>
          </a:p>
        </p:txBody>
      </p:sp>
    </p:spTree>
    <p:extLst>
      <p:ext uri="{BB962C8B-B14F-4D97-AF65-F5344CB8AC3E}">
        <p14:creationId xmlns:p14="http://schemas.microsoft.com/office/powerpoint/2010/main" val="1469004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EFB0-3ECB-CD4D-95C1-212FEF33A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470"/>
            <a:ext cx="10515600" cy="1325563"/>
          </a:xfrm>
        </p:spPr>
        <p:txBody>
          <a:bodyPr/>
          <a:lstStyle/>
          <a:p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FF65C-5CCB-DE48-B20F-DB1EC5192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DD793-0452-C041-B7A8-2A28C794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15" y="1508156"/>
            <a:ext cx="4703530" cy="3486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FF782-5D3E-304C-942F-47F355120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713" y="164957"/>
            <a:ext cx="5128605" cy="3321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216F1C-3234-FB47-830B-F251EB51C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227" y="3315293"/>
            <a:ext cx="5585641" cy="35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41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discussed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systems overview</a:t>
            </a:r>
          </a:p>
          <a:p>
            <a:r>
              <a:rPr lang="en-US" dirty="0"/>
              <a:t>Web technologies</a:t>
            </a:r>
          </a:p>
          <a:p>
            <a:r>
              <a:rPr lang="en-US" dirty="0"/>
              <a:t>Distributed communication</a:t>
            </a:r>
          </a:p>
          <a:p>
            <a:r>
              <a:rPr lang="en-US" dirty="0"/>
              <a:t>Time and synchronization</a:t>
            </a:r>
          </a:p>
          <a:p>
            <a:r>
              <a:rPr lang="en-US" dirty="0"/>
              <a:t>Mutual exclusion</a:t>
            </a:r>
          </a:p>
          <a:p>
            <a:r>
              <a:rPr lang="en-US" dirty="0"/>
              <a:t>Distributed File systems</a:t>
            </a:r>
          </a:p>
          <a:p>
            <a:r>
              <a:rPr lang="en-US" b="1" dirty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4169912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5BB3-92AF-DD45-9B7C-4F087B27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Consistency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5129B-D7F3-264C-A6F2-E86032E39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9032" cy="4351338"/>
          </a:xfrm>
        </p:spPr>
        <p:txBody>
          <a:bodyPr/>
          <a:lstStyle/>
          <a:p>
            <a:r>
              <a:rPr lang="en-US" altLang="zh-CN" dirty="0"/>
              <a:t>Shared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</a:p>
          <a:p>
            <a:r>
              <a:rPr lang="en-US" altLang="zh-CN" dirty="0"/>
              <a:t>Consistency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</a:p>
          <a:p>
            <a:pPr lvl="1"/>
            <a:r>
              <a:rPr lang="en-US" altLang="zh-CN" dirty="0"/>
              <a:t>Rules</a:t>
            </a:r>
          </a:p>
          <a:p>
            <a:pPr lvl="1"/>
            <a:r>
              <a:rPr lang="en-US" altLang="zh-CN" dirty="0"/>
              <a:t>”contract”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programmer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2CAF2-1997-5A4F-BD8D-473393DB3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321" y="1554066"/>
            <a:ext cx="4917552" cy="23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99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C2CE-B722-6B4F-A274-A3F3C1EC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79EC58-C2A7-9C49-BDD9-22EC26760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611" y="1172760"/>
            <a:ext cx="7945815" cy="4699448"/>
          </a:xfrm>
        </p:spPr>
      </p:pic>
    </p:spTree>
    <p:extLst>
      <p:ext uri="{BB962C8B-B14F-4D97-AF65-F5344CB8AC3E}">
        <p14:creationId xmlns:p14="http://schemas.microsoft.com/office/powerpoint/2010/main" val="2171483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0DA25-3269-9044-BDE5-1F741F24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Consistency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0E482-E862-3044-98C0-25632AC8B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Strict</a:t>
            </a:r>
            <a:r>
              <a:rPr lang="zh-CN" altLang="en-US" dirty="0"/>
              <a:t> </a:t>
            </a:r>
            <a:r>
              <a:rPr lang="en-US" altLang="zh-CN" dirty="0"/>
              <a:t>consistency</a:t>
            </a:r>
          </a:p>
          <a:p>
            <a:r>
              <a:rPr lang="en-US" altLang="zh-CN" dirty="0"/>
              <a:t>Sequential</a:t>
            </a:r>
            <a:r>
              <a:rPr lang="zh-CN" altLang="en-US" dirty="0"/>
              <a:t> </a:t>
            </a:r>
            <a:r>
              <a:rPr lang="en-US" altLang="zh-CN" dirty="0"/>
              <a:t>consistency</a:t>
            </a:r>
          </a:p>
          <a:p>
            <a:r>
              <a:rPr lang="en-US" altLang="zh-CN" dirty="0"/>
              <a:t>Causal</a:t>
            </a:r>
            <a:r>
              <a:rPr lang="zh-CN" altLang="en-US" dirty="0"/>
              <a:t> </a:t>
            </a:r>
            <a:r>
              <a:rPr lang="en-US" altLang="zh-CN" dirty="0"/>
              <a:t>consistency</a:t>
            </a:r>
          </a:p>
          <a:p>
            <a:r>
              <a:rPr lang="en-US" altLang="zh-CN" dirty="0"/>
              <a:t>Eventual</a:t>
            </a:r>
            <a:r>
              <a:rPr lang="zh-CN" altLang="en-US" dirty="0"/>
              <a:t> </a:t>
            </a:r>
            <a:r>
              <a:rPr lang="en-US" altLang="zh-CN" dirty="0"/>
              <a:t>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10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EB8251-2390-D145-9D65-1357FAAC8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32" y="109293"/>
            <a:ext cx="4371704" cy="2488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6452C3-2B7B-5247-BF63-26638B7A0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241" y="109293"/>
            <a:ext cx="4371703" cy="2488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231A35-59B3-AF40-8B8B-641C1CB13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84" y="2992039"/>
            <a:ext cx="4728603" cy="2438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06FE9D-65B9-9D44-B6D8-2C329F8D1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971" y="3020571"/>
            <a:ext cx="4673279" cy="24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discussed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systems overview</a:t>
            </a:r>
          </a:p>
          <a:p>
            <a:r>
              <a:rPr lang="en-US" dirty="0"/>
              <a:t>Web technologies</a:t>
            </a:r>
          </a:p>
          <a:p>
            <a:r>
              <a:rPr lang="en-US" dirty="0"/>
              <a:t>Distributed communication</a:t>
            </a:r>
          </a:p>
          <a:p>
            <a:r>
              <a:rPr lang="en-US" dirty="0"/>
              <a:t>Time and synchronization</a:t>
            </a:r>
          </a:p>
          <a:p>
            <a:r>
              <a:rPr lang="en-US" dirty="0"/>
              <a:t>Mutual exclusion</a:t>
            </a:r>
          </a:p>
          <a:p>
            <a:r>
              <a:rPr lang="en-US" dirty="0"/>
              <a:t>Distributed File systems</a:t>
            </a:r>
          </a:p>
          <a:p>
            <a:r>
              <a:rPr lang="en-US" dirty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86324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discussed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Distributed systems overview</a:t>
            </a:r>
          </a:p>
          <a:p>
            <a:r>
              <a:rPr lang="en-US" dirty="0"/>
              <a:t>Web technologies</a:t>
            </a:r>
          </a:p>
          <a:p>
            <a:r>
              <a:rPr lang="en-US" dirty="0"/>
              <a:t>Distributed communication</a:t>
            </a:r>
          </a:p>
          <a:p>
            <a:r>
              <a:rPr lang="en-US" dirty="0"/>
              <a:t>Time and synchronization</a:t>
            </a:r>
          </a:p>
          <a:p>
            <a:r>
              <a:rPr lang="en-US" dirty="0"/>
              <a:t>Mutual exclusion</a:t>
            </a:r>
          </a:p>
          <a:p>
            <a:r>
              <a:rPr lang="en-US" dirty="0"/>
              <a:t>Distributed File systems</a:t>
            </a:r>
          </a:p>
          <a:p>
            <a:r>
              <a:rPr lang="en-US" dirty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143770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distributed system?</a:t>
            </a:r>
          </a:p>
          <a:p>
            <a:pPr lvl="1"/>
            <a:r>
              <a:rPr lang="en-US" dirty="0"/>
              <a:t>Who? What? How?</a:t>
            </a:r>
          </a:p>
          <a:p>
            <a:r>
              <a:rPr lang="en-US" dirty="0"/>
              <a:t>What are the architecture and design philosophy?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Reliability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Openness</a:t>
            </a:r>
          </a:p>
        </p:txBody>
      </p:sp>
    </p:spTree>
    <p:extLst>
      <p:ext uri="{BB962C8B-B14F-4D97-AF65-F5344CB8AC3E}">
        <p14:creationId xmlns:p14="http://schemas.microsoft.com/office/powerpoint/2010/main" val="155106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goals</a:t>
            </a:r>
          </a:p>
          <a:p>
            <a:pPr lvl="1"/>
            <a:r>
              <a:rPr lang="en-US" altLang="zh-CN" dirty="0"/>
              <a:t>Raise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abstraction,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location</a:t>
            </a:r>
            <a:r>
              <a:rPr lang="zh-CN" altLang="en-US" dirty="0"/>
              <a:t> </a:t>
            </a:r>
            <a:r>
              <a:rPr lang="en-US" altLang="zh-CN" dirty="0"/>
              <a:t>transparency,</a:t>
            </a:r>
            <a:r>
              <a:rPr lang="zh-CN" altLang="en-US" dirty="0"/>
              <a:t> </a:t>
            </a:r>
            <a:r>
              <a:rPr lang="en-US" altLang="zh-CN" dirty="0"/>
              <a:t>scalability,</a:t>
            </a:r>
            <a:r>
              <a:rPr lang="zh-CN" altLang="en-US" dirty="0"/>
              <a:t> </a:t>
            </a:r>
            <a:r>
              <a:rPr lang="en-US" altLang="zh-CN" dirty="0"/>
              <a:t>availability,</a:t>
            </a:r>
            <a:r>
              <a:rPr lang="zh-CN" altLang="en-US" dirty="0"/>
              <a:t> </a:t>
            </a:r>
            <a:r>
              <a:rPr lang="en-US" altLang="zh-CN" dirty="0"/>
              <a:t>modularity</a:t>
            </a:r>
          </a:p>
          <a:p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challenges</a:t>
            </a:r>
          </a:p>
          <a:p>
            <a:pPr lvl="1"/>
            <a:r>
              <a:rPr lang="en-US" altLang="zh-CN" dirty="0"/>
              <a:t>Interfaces,</a:t>
            </a:r>
            <a:r>
              <a:rPr lang="zh-CN" altLang="en-US" dirty="0"/>
              <a:t> </a:t>
            </a:r>
            <a:r>
              <a:rPr lang="en-US" altLang="zh-CN" dirty="0"/>
              <a:t>scalability,</a:t>
            </a:r>
            <a:r>
              <a:rPr lang="zh-CN" altLang="en-US" dirty="0"/>
              <a:t> </a:t>
            </a:r>
            <a:r>
              <a:rPr lang="en-US" altLang="zh-CN" dirty="0"/>
              <a:t>consistency,</a:t>
            </a:r>
            <a:r>
              <a:rPr lang="zh-CN" altLang="en-US" dirty="0"/>
              <a:t> </a:t>
            </a:r>
            <a:r>
              <a:rPr lang="en-US" altLang="zh-CN" dirty="0"/>
              <a:t>fault</a:t>
            </a:r>
            <a:r>
              <a:rPr lang="zh-CN" altLang="en-US" dirty="0"/>
              <a:t> </a:t>
            </a:r>
            <a:r>
              <a:rPr lang="en-US" altLang="zh-CN" dirty="0"/>
              <a:t>tolerance,</a:t>
            </a:r>
            <a:r>
              <a:rPr lang="zh-CN" altLang="en-US" dirty="0"/>
              <a:t> </a:t>
            </a:r>
            <a:r>
              <a:rPr lang="en-US" altLang="zh-CN" dirty="0"/>
              <a:t>security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6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layers</a:t>
            </a:r>
          </a:p>
          <a:p>
            <a:r>
              <a:rPr lang="en-US" dirty="0"/>
              <a:t>P2P</a:t>
            </a:r>
          </a:p>
          <a:p>
            <a:r>
              <a:rPr lang="en-US" dirty="0"/>
              <a:t>Onion Routing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2D81F62-1227-544B-B6A1-1CD3CE05E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72" y="2782363"/>
            <a:ext cx="63881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0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0BBBA56-7B0F-CF4F-A315-748D827E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18" y="1378040"/>
            <a:ext cx="9930363" cy="46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65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817</Words>
  <Application>Microsoft Macintosh PowerPoint</Application>
  <PresentationFormat>Widescreen</PresentationFormat>
  <Paragraphs>220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Menlo</vt:lpstr>
      <vt:lpstr>Office Theme</vt:lpstr>
      <vt:lpstr>IS 651: Distributed Systems Midterm</vt:lpstr>
      <vt:lpstr>Midterm </vt:lpstr>
      <vt:lpstr>Midterm</vt:lpstr>
      <vt:lpstr>What we have discussed so far</vt:lpstr>
      <vt:lpstr>What we have discussed so far</vt:lpstr>
      <vt:lpstr>Distributed Systems Overview</vt:lpstr>
      <vt:lpstr>Distributed Systems Overview</vt:lpstr>
      <vt:lpstr>Distributed Systems Overview</vt:lpstr>
      <vt:lpstr>Distributed Systems Overview</vt:lpstr>
      <vt:lpstr>What we have discussed so far</vt:lpstr>
      <vt:lpstr>Web Technology</vt:lpstr>
      <vt:lpstr>Web Technology: 3-tier architecture</vt:lpstr>
      <vt:lpstr>Web Technology</vt:lpstr>
      <vt:lpstr>Web Service</vt:lpstr>
      <vt:lpstr>Web Service</vt:lpstr>
      <vt:lpstr>What we have discussed so far</vt:lpstr>
      <vt:lpstr>Distributed Communication</vt:lpstr>
      <vt:lpstr>Distributed Communication</vt:lpstr>
      <vt:lpstr>PowerPoint Presentation</vt:lpstr>
      <vt:lpstr>Distributed Communication</vt:lpstr>
      <vt:lpstr>Distributed Communication</vt:lpstr>
      <vt:lpstr>Distributed Communication</vt:lpstr>
      <vt:lpstr>What we have discussed so far</vt:lpstr>
      <vt:lpstr>Time and Synchronization</vt:lpstr>
      <vt:lpstr>Time and Synchronization</vt:lpstr>
      <vt:lpstr>Time and Synchronization</vt:lpstr>
      <vt:lpstr>Time and Synchronization</vt:lpstr>
      <vt:lpstr>What we have discussed so far</vt:lpstr>
      <vt:lpstr>Mutual Exclusion</vt:lpstr>
      <vt:lpstr>Mutual Exclusion</vt:lpstr>
      <vt:lpstr>What we have discussed so far</vt:lpstr>
      <vt:lpstr>GFS Architecture</vt:lpstr>
      <vt:lpstr>Distributed File Systems</vt:lpstr>
      <vt:lpstr>What we have discussed so far</vt:lpstr>
      <vt:lpstr>Consistency</vt:lpstr>
      <vt:lpstr>PowerPoint Presentation</vt:lpstr>
      <vt:lpstr>Consistency Models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651: Distributed Systems</dc:title>
  <dc:creator>sisiduan@gmail.com</dc:creator>
  <cp:lastModifiedBy>sisiduan@gmail.com</cp:lastModifiedBy>
  <cp:revision>64</cp:revision>
  <dcterms:created xsi:type="dcterms:W3CDTF">2018-05-16T16:03:59Z</dcterms:created>
  <dcterms:modified xsi:type="dcterms:W3CDTF">2019-10-07T14:57:11Z</dcterms:modified>
</cp:coreProperties>
</file>