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05" r:id="rId2"/>
    <p:sldId id="257" r:id="rId3"/>
    <p:sldId id="258" r:id="rId4"/>
    <p:sldId id="259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81" r:id="rId13"/>
    <p:sldId id="279" r:id="rId14"/>
    <p:sldId id="280" r:id="rId15"/>
    <p:sldId id="289" r:id="rId16"/>
    <p:sldId id="282" r:id="rId17"/>
    <p:sldId id="283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7" r:id="rId26"/>
    <p:sldId id="278" r:id="rId27"/>
    <p:sldId id="284" r:id="rId28"/>
    <p:sldId id="285" r:id="rId29"/>
    <p:sldId id="286" r:id="rId30"/>
    <p:sldId id="287" r:id="rId31"/>
    <p:sldId id="288" r:id="rId32"/>
    <p:sldId id="290" r:id="rId33"/>
    <p:sldId id="298" r:id="rId34"/>
    <p:sldId id="299" r:id="rId35"/>
    <p:sldId id="302" r:id="rId36"/>
    <p:sldId id="303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duan@umb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AhoIGcgAW1FUC64U8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54CB-656D-FD4D-A651-40C15B7C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Submissions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39A3-6BB7-A544-8BC6-19C26CB0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Deliverable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(10%)</a:t>
            </a:r>
          </a:p>
          <a:p>
            <a:pPr lvl="1"/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formation,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topic,</a:t>
            </a:r>
            <a:r>
              <a:rPr lang="zh-CN" altLang="en-US" dirty="0"/>
              <a:t> </a:t>
            </a:r>
            <a:r>
              <a:rPr lang="en-US" altLang="zh-CN" dirty="0"/>
              <a:t>rough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</a:p>
          <a:p>
            <a:r>
              <a:rPr lang="en-US" altLang="zh-CN" dirty="0"/>
              <a:t>Deliverable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(20%)</a:t>
            </a:r>
          </a:p>
          <a:p>
            <a:pPr lvl="1"/>
            <a:r>
              <a:rPr lang="en-US" altLang="zh-CN" dirty="0"/>
              <a:t>Progress</a:t>
            </a:r>
            <a:r>
              <a:rPr lang="zh-CN" altLang="en-US" dirty="0"/>
              <a:t> </a:t>
            </a:r>
            <a:r>
              <a:rPr lang="en-US" altLang="zh-CN" dirty="0"/>
              <a:t>(literature</a:t>
            </a:r>
            <a:r>
              <a:rPr lang="zh-CN" altLang="en-US" dirty="0"/>
              <a:t> </a:t>
            </a:r>
            <a:r>
              <a:rPr lang="en-US" altLang="zh-CN" dirty="0"/>
              <a:t>review)</a:t>
            </a:r>
          </a:p>
          <a:p>
            <a:r>
              <a:rPr lang="en-US" altLang="zh-CN" dirty="0"/>
              <a:t>Progress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(20%,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break)</a:t>
            </a:r>
          </a:p>
          <a:p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  <a:r>
              <a:rPr lang="zh-CN" altLang="en-US" dirty="0"/>
              <a:t> </a:t>
            </a:r>
            <a:r>
              <a:rPr lang="en-US" altLang="zh-CN" dirty="0"/>
              <a:t>(25%)</a:t>
            </a:r>
          </a:p>
          <a:p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(25%,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class)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7B5E-E796-F946-A0A4-62B874B2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67A80-83F9-D449-A191-7B4DA719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week,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covered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“Deadlines”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FA758-5E5B-D844-B428-F2DF375E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" y="4106131"/>
            <a:ext cx="11353800" cy="22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8ADF-0059-6147-A789-7C5E1A3E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Submissions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D585-D267-1945-8616-436F2E892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class: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Feel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contents/details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adjust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class:</a:t>
            </a:r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comments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reviews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</a:p>
          <a:p>
            <a:endParaRPr lang="en-US" dirty="0"/>
          </a:p>
          <a:p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the review by the end of every Monday</a:t>
            </a:r>
          </a:p>
          <a:p>
            <a:r>
              <a:rPr lang="en-US" dirty="0"/>
              <a:t>New comments can be submitted together with the next </a:t>
            </a:r>
            <a:r>
              <a:rPr lang="en-US"/>
              <a:t>review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6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E119-F37D-9342-90C0-1C4CD758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D0E5-03F0-3449-AB26-D3E48D41C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half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semester</a:t>
            </a:r>
          </a:p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student-lead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</a:p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(50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total)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</a:p>
          <a:p>
            <a:r>
              <a:rPr lang="en-US" altLang="zh-CN" dirty="0"/>
              <a:t>Bid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9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0DB9-E526-D949-84BB-CEFDEBD0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9A20-2A1F-684A-B514-6A29DE328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(50</a:t>
            </a:r>
            <a:r>
              <a:rPr lang="zh-CN" altLang="en-US" dirty="0"/>
              <a:t> </a:t>
            </a:r>
            <a:r>
              <a:rPr lang="en-US" altLang="zh-CN" dirty="0"/>
              <a:t>minutes)</a:t>
            </a:r>
          </a:p>
          <a:p>
            <a:r>
              <a:rPr lang="en-US" altLang="zh-CN" dirty="0"/>
              <a:t>40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r>
              <a:rPr lang="zh-CN" altLang="en-US" dirty="0"/>
              <a:t> </a:t>
            </a:r>
            <a:r>
              <a:rPr lang="en-US" altLang="zh-CN" dirty="0"/>
              <a:t>high-quality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technical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resources/related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comments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presenter</a:t>
            </a:r>
          </a:p>
          <a:p>
            <a:r>
              <a:rPr lang="en-US" altLang="zh-CN" dirty="0"/>
              <a:t>Grade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follows</a:t>
            </a:r>
          </a:p>
          <a:p>
            <a:r>
              <a:rPr lang="en-US" altLang="zh-CN" dirty="0"/>
              <a:t>Anonymous</a:t>
            </a:r>
            <a:r>
              <a:rPr lang="zh-CN" altLang="en-US" dirty="0"/>
              <a:t> </a:t>
            </a:r>
            <a:r>
              <a:rPr lang="en-US" altLang="zh-CN" dirty="0"/>
              <a:t>reviews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2AA8-D0AE-5E4F-BA6A-66489683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Tips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1758-AAEB-5141-A4C5-9AC1DE0F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ahead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r>
              <a:rPr lang="en-US" altLang="zh-CN" dirty="0"/>
              <a:t>Presentations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lectures</a:t>
            </a:r>
          </a:p>
          <a:p>
            <a:pPr lvl="1"/>
            <a:r>
              <a:rPr lang="en-US" altLang="zh-CN" dirty="0"/>
              <a:t>Rehearse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prepared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0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F27B-22A0-B942-BBE7-4077BCF9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96EC-37FC-134B-BDFE-E095F83F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career,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career</a:t>
            </a:r>
            <a:r>
              <a:rPr lang="zh-CN" altLang="en-US" dirty="0"/>
              <a:t> </a:t>
            </a:r>
            <a:r>
              <a:rPr lang="en-US" altLang="zh-CN" dirty="0"/>
              <a:t>is.</a:t>
            </a:r>
          </a:p>
          <a:p>
            <a:r>
              <a:rPr lang="en-US" altLang="zh-CN" b="1" dirty="0"/>
              <a:t>Reading</a:t>
            </a:r>
            <a:r>
              <a:rPr lang="zh-CN" altLang="en-US" b="1" dirty="0"/>
              <a:t> </a:t>
            </a:r>
            <a:r>
              <a:rPr lang="en-US" altLang="zh-CN" b="1" dirty="0"/>
              <a:t>(building</a:t>
            </a:r>
            <a:r>
              <a:rPr lang="zh-CN" altLang="en-US" b="1" dirty="0"/>
              <a:t> </a:t>
            </a:r>
            <a:r>
              <a:rPr lang="en-US" altLang="zh-CN" b="1" dirty="0"/>
              <a:t>knowledge)</a:t>
            </a:r>
          </a:p>
          <a:p>
            <a:r>
              <a:rPr lang="en-US" altLang="zh-CN" dirty="0"/>
              <a:t>Organize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knowledge,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interests</a:t>
            </a:r>
          </a:p>
          <a:p>
            <a:r>
              <a:rPr lang="en-US" altLang="zh-CN" dirty="0"/>
              <a:t>Developing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</a:p>
          <a:p>
            <a:r>
              <a:rPr lang="en-US" altLang="zh-CN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practice</a:t>
            </a:r>
          </a:p>
          <a:p>
            <a:r>
              <a:rPr lang="en-US" altLang="zh-CN" b="1" dirty="0"/>
              <a:t>Presentation</a:t>
            </a:r>
            <a:r>
              <a:rPr lang="zh-CN" altLang="en-US" b="1" dirty="0"/>
              <a:t> </a:t>
            </a:r>
            <a:r>
              <a:rPr lang="en-US" altLang="zh-CN" b="1" dirty="0"/>
              <a:t>(both</a:t>
            </a:r>
            <a:r>
              <a:rPr lang="zh-CN" altLang="en-US" b="1" dirty="0"/>
              <a:t> </a:t>
            </a:r>
            <a:r>
              <a:rPr lang="en-US" altLang="zh-CN" b="1" dirty="0"/>
              <a:t>written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oral</a:t>
            </a:r>
            <a:r>
              <a:rPr lang="zh-CN" altLang="en-US" b="1" dirty="0"/>
              <a:t> </a:t>
            </a:r>
            <a:r>
              <a:rPr lang="en-US" altLang="zh-CN" b="1" dirty="0"/>
              <a:t>presentations)</a:t>
            </a:r>
            <a:r>
              <a:rPr lang="zh-CN" altLang="en-US" b="1" dirty="0"/>
              <a:t> </a:t>
            </a:r>
            <a:r>
              <a:rPr lang="en-US" altLang="zh-CN" b="1" dirty="0"/>
              <a:t>–</a:t>
            </a:r>
            <a:r>
              <a:rPr lang="zh-CN" altLang="en-US" b="1" dirty="0"/>
              <a:t> </a:t>
            </a:r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express</a:t>
            </a:r>
            <a:r>
              <a:rPr lang="zh-CN" altLang="en-US" b="1" dirty="0"/>
              <a:t> </a:t>
            </a:r>
            <a:r>
              <a:rPr lang="en-US" altLang="zh-CN" b="1" dirty="0"/>
              <a:t>your</a:t>
            </a:r>
            <a:r>
              <a:rPr lang="zh-CN" altLang="en-US" b="1" dirty="0"/>
              <a:t> </a:t>
            </a:r>
            <a:r>
              <a:rPr lang="en-US" altLang="zh-CN" b="1" dirty="0"/>
              <a:t>ideas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827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0AD1-8D6C-854A-93C8-33810C15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CC3-15F1-F341-A4D7-AA00417E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guide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advisors.</a:t>
            </a:r>
            <a:r>
              <a:rPr lang="zh-CN" altLang="en-US" dirty="0"/>
              <a:t> </a:t>
            </a:r>
            <a:r>
              <a:rPr lang="en-US" altLang="zh-CN" dirty="0"/>
              <a:t>Marie</a:t>
            </a:r>
            <a:r>
              <a:rPr lang="zh-CN" altLang="en-US" dirty="0"/>
              <a:t> </a:t>
            </a:r>
            <a:r>
              <a:rPr lang="en-US" altLang="zh-CN" dirty="0" err="1"/>
              <a:t>desJardins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ACM</a:t>
            </a:r>
            <a:r>
              <a:rPr lang="zh-CN" altLang="en-US" dirty="0"/>
              <a:t> </a:t>
            </a:r>
            <a:r>
              <a:rPr lang="en-US" altLang="zh-CN" dirty="0"/>
              <a:t>Student</a:t>
            </a:r>
            <a:r>
              <a:rPr lang="zh-CN" altLang="en-US" dirty="0"/>
              <a:t> </a:t>
            </a:r>
            <a:r>
              <a:rPr lang="en-US" altLang="zh-CN" dirty="0"/>
              <a:t>Magazine,</a:t>
            </a:r>
            <a:r>
              <a:rPr lang="zh-CN" altLang="en-US" dirty="0"/>
              <a:t> </a:t>
            </a:r>
            <a:r>
              <a:rPr lang="en-US" altLang="zh-CN" dirty="0"/>
              <a:t>1995.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paper?</a:t>
            </a:r>
            <a:r>
              <a:rPr lang="zh-CN" altLang="en-US" dirty="0"/>
              <a:t> </a:t>
            </a:r>
            <a:r>
              <a:rPr lang="en-US" altLang="zh-CN" dirty="0" err="1"/>
              <a:t>S.Keshav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Waterloo.</a:t>
            </a:r>
            <a:r>
              <a:rPr lang="zh-CN" altLang="en-US" dirty="0"/>
              <a:t> </a:t>
            </a:r>
            <a:r>
              <a:rPr lang="en-US" altLang="zh-CN" dirty="0"/>
              <a:t>2016.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talk?</a:t>
            </a:r>
            <a:r>
              <a:rPr lang="zh-CN" altLang="en-US" dirty="0"/>
              <a:t> </a:t>
            </a:r>
            <a:r>
              <a:rPr lang="en-US" altLang="zh-CN" dirty="0"/>
              <a:t>Margo</a:t>
            </a:r>
            <a:r>
              <a:rPr lang="zh-CN" altLang="en-US" dirty="0"/>
              <a:t> </a:t>
            </a:r>
            <a:r>
              <a:rPr lang="en-US" altLang="zh-CN" dirty="0"/>
              <a:t>I.</a:t>
            </a:r>
            <a:r>
              <a:rPr lang="zh-CN" altLang="en-US" dirty="0"/>
              <a:t> </a:t>
            </a:r>
            <a:r>
              <a:rPr lang="en-US" altLang="zh-CN" dirty="0"/>
              <a:t>Seltzer.</a:t>
            </a:r>
            <a:r>
              <a:rPr lang="zh-CN" altLang="en-US" dirty="0"/>
              <a:t> </a:t>
            </a:r>
            <a:r>
              <a:rPr lang="en-US" altLang="zh-CN" dirty="0"/>
              <a:t>Harvard</a:t>
            </a:r>
            <a:r>
              <a:rPr lang="zh-CN" altLang="en-US" dirty="0"/>
              <a:t> </a:t>
            </a:r>
            <a:r>
              <a:rPr lang="en-US" altLang="zh-CN" dirty="0"/>
              <a:t>University,</a:t>
            </a:r>
            <a:r>
              <a:rPr lang="zh-CN" altLang="en-US" dirty="0"/>
              <a:t> </a:t>
            </a:r>
            <a:r>
              <a:rPr lang="en-US" altLang="zh-CN" dirty="0"/>
              <a:t>1994.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career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research/academia.</a:t>
            </a:r>
            <a:r>
              <a:rPr lang="zh-CN" altLang="en-US" dirty="0"/>
              <a:t> </a:t>
            </a:r>
            <a:r>
              <a:rPr lang="en-US" altLang="zh-CN" dirty="0"/>
              <a:t>David</a:t>
            </a:r>
            <a:r>
              <a:rPr lang="zh-CN" altLang="en-US" dirty="0"/>
              <a:t> </a:t>
            </a:r>
            <a:r>
              <a:rPr lang="en-US" altLang="zh-CN" dirty="0"/>
              <a:t>Patterson.</a:t>
            </a:r>
            <a:r>
              <a:rPr lang="zh-CN" altLang="en-US" dirty="0"/>
              <a:t> </a:t>
            </a:r>
            <a:r>
              <a:rPr lang="en-US" altLang="zh-CN" dirty="0"/>
              <a:t>UC</a:t>
            </a:r>
            <a:r>
              <a:rPr lang="zh-CN" altLang="en-US" dirty="0"/>
              <a:t> </a:t>
            </a:r>
            <a:r>
              <a:rPr lang="en-US" altLang="zh-CN" dirty="0" err="1"/>
              <a:t>Berkerley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1997.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41B5-DD19-8240-8DE2-48178DA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br>
              <a:rPr lang="en-US" altLang="zh-CN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3B5BB-CC00-954E-8FFA-C7C57EAFA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292" y="1690688"/>
            <a:ext cx="8545917" cy="49328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F510D5-89D4-F042-968F-6C68653D8D30}"/>
              </a:ext>
            </a:extLst>
          </p:cNvPr>
          <p:cNvSpPr/>
          <p:nvPr/>
        </p:nvSpPr>
        <p:spPr>
          <a:xfrm>
            <a:off x="7759337" y="843241"/>
            <a:ext cx="3156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applies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any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career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</a:rPr>
              <a:t>imo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7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62CF-019E-D443-B576-F708F9A1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409C-B514-C049-97F2-2EAE25D29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</a:p>
          <a:p>
            <a:pPr lvl="1"/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unstructured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pPr lvl="1"/>
            <a:r>
              <a:rPr lang="en-US" dirty="0"/>
              <a:t>It’s even hard to know exactly what it is you are supposed to be learning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 deadlines for anything, unlike coursework.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4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272-7A4C-264D-B7CC-EF1E6D0D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55D5-BD19-E546-9CF0-DBA1553F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Wiki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  <a:r>
              <a:rPr lang="zh-CN" altLang="en-US" dirty="0"/>
              <a:t> </a:t>
            </a:r>
            <a:r>
              <a:rPr lang="en-US" altLang="zh-CN" dirty="0"/>
              <a:t>located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networked</a:t>
            </a:r>
            <a:r>
              <a:rPr lang="zh-CN" altLang="en-US" dirty="0"/>
              <a:t> </a:t>
            </a:r>
            <a:r>
              <a:rPr lang="en-US" altLang="zh-CN" dirty="0"/>
              <a:t>computers</a:t>
            </a:r>
            <a:r>
              <a:rPr lang="zh-CN" altLang="en-US" dirty="0"/>
              <a:t> </a:t>
            </a:r>
            <a:r>
              <a:rPr lang="en-US" altLang="zh-CN" dirty="0"/>
              <a:t>communicate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coordinate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passing</a:t>
            </a:r>
            <a:r>
              <a:rPr lang="zh-CN" altLang="en-US" dirty="0"/>
              <a:t> </a:t>
            </a:r>
            <a:r>
              <a:rPr lang="en-US" altLang="zh-CN" dirty="0"/>
              <a:t>messages.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growing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</a:p>
          <a:p>
            <a:pPr lvl="1"/>
            <a:r>
              <a:rPr lang="en-US" altLang="zh-CN" dirty="0"/>
              <a:t>Web</a:t>
            </a:r>
          </a:p>
          <a:p>
            <a:pPr lvl="1"/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systems:</a:t>
            </a:r>
            <a:r>
              <a:rPr lang="zh-CN" altLang="en-US" dirty="0"/>
              <a:t> </a:t>
            </a:r>
            <a:r>
              <a:rPr lang="en-US" altLang="zh-CN" dirty="0"/>
              <a:t>GFS,</a:t>
            </a:r>
            <a:r>
              <a:rPr lang="zh-CN" altLang="en-US" dirty="0"/>
              <a:t> </a:t>
            </a:r>
            <a:r>
              <a:rPr lang="en-US" altLang="zh-CN" dirty="0"/>
              <a:t>NFS,</a:t>
            </a:r>
            <a:r>
              <a:rPr lang="zh-CN" altLang="en-US" dirty="0"/>
              <a:t> </a:t>
            </a:r>
            <a:r>
              <a:rPr lang="en-US" altLang="zh-CN" dirty="0"/>
              <a:t>Zookeeper…</a:t>
            </a:r>
          </a:p>
          <a:p>
            <a:pPr lvl="1"/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databases:</a:t>
            </a:r>
            <a:r>
              <a:rPr lang="zh-CN" altLang="en-US" dirty="0"/>
              <a:t> </a:t>
            </a:r>
            <a:r>
              <a:rPr lang="en-US" altLang="zh-CN" dirty="0"/>
              <a:t>MySQL</a:t>
            </a:r>
          </a:p>
          <a:p>
            <a:pPr lvl="1"/>
            <a:r>
              <a:rPr lang="en-US" altLang="zh-CN" dirty="0"/>
              <a:t>Cloud</a:t>
            </a:r>
          </a:p>
          <a:p>
            <a:pPr lvl="1"/>
            <a:r>
              <a:rPr lang="en-US" altLang="zh-CN" dirty="0"/>
              <a:t>Blockchain</a:t>
            </a:r>
          </a:p>
          <a:p>
            <a:pPr lvl="1"/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3C2E-90EC-CF4E-854D-5E11AEC1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0913-5FBF-C34A-B254-DCE3460E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Grind</a:t>
            </a:r>
          </a:p>
          <a:p>
            <a:pPr lvl="1"/>
            <a:r>
              <a:rPr lang="en-US" dirty="0"/>
              <a:t>Keeping a journal of your research activities and ideas</a:t>
            </a:r>
          </a:p>
          <a:p>
            <a:pPr lvl="1"/>
            <a:r>
              <a:rPr lang="en-US" dirty="0"/>
              <a:t>Write down speculations, interesting problems, possible solutions, random ideas, references, notes on papers, outline of papers to write</a:t>
            </a:r>
          </a:p>
          <a:p>
            <a:pPr lvl="1"/>
            <a:r>
              <a:rPr lang="en-US" dirty="0"/>
              <a:t>Read back periodically</a:t>
            </a:r>
          </a:p>
          <a:p>
            <a:pPr lvl="1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selectively</a:t>
            </a:r>
          </a:p>
          <a:p>
            <a:pPr lvl="1"/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worth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pPr lvl="1"/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motivation</a:t>
            </a:r>
            <a:r>
              <a:rPr lang="zh-CN" altLang="en-US" dirty="0"/>
              <a:t> </a:t>
            </a:r>
            <a:r>
              <a:rPr lang="en-US" altLang="zh-CN" dirty="0"/>
              <a:t>behind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9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CDD5-3AFD-CD4A-B7CA-586E99EC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796C-B0FA-D842-8FCB-3AE0FAC2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motivated</a:t>
            </a:r>
          </a:p>
          <a:p>
            <a:pPr lvl="1"/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daily,</a:t>
            </a:r>
            <a:r>
              <a:rPr lang="zh-CN" altLang="en-US" dirty="0"/>
              <a:t> </a:t>
            </a:r>
            <a:r>
              <a:rPr lang="en-US" altLang="zh-CN" dirty="0"/>
              <a:t>weekly,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monthly</a:t>
            </a:r>
            <a:r>
              <a:rPr lang="zh-CN" altLang="en-US" dirty="0"/>
              <a:t> </a:t>
            </a:r>
            <a:r>
              <a:rPr lang="en-US" altLang="zh-CN" dirty="0"/>
              <a:t>goals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really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works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me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Breaking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pieces</a:t>
            </a:r>
          </a:p>
          <a:p>
            <a:pPr lvl="1"/>
            <a:r>
              <a:rPr lang="en-US" altLang="zh-CN" dirty="0"/>
              <a:t>Divide-and-conquer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1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8B69-5D47-E441-BFAD-C70B1C86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AB97-C1B5-5B45-A9A4-4943D88F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Finding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thesis)</a:t>
            </a:r>
          </a:p>
          <a:p>
            <a:pPr lvl="1"/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</a:p>
          <a:p>
            <a:pPr lvl="1"/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developing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implementing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extension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technique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you,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advisor,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</a:p>
          <a:p>
            <a:pPr lvl="1"/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aware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</a:p>
          <a:p>
            <a:pPr lvl="1"/>
            <a:r>
              <a:rPr lang="en-US" altLang="zh-CN" dirty="0"/>
              <a:t>Pick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narrow,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toy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lvl="1"/>
            <a:r>
              <a:rPr lang="en-US" altLang="zh-CN" dirty="0"/>
              <a:t>Solid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empirical</a:t>
            </a:r>
            <a:r>
              <a:rPr lang="zh-CN" altLang="en-US" dirty="0"/>
              <a:t> </a:t>
            </a:r>
            <a:r>
              <a:rPr lang="en-US" altLang="zh-CN" dirty="0"/>
              <a:t>results,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preferably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</a:p>
          <a:p>
            <a:pPr lvl="1"/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outline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1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EDAB-B79B-E74F-A33E-5D46801C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8F527-EEDE-1B41-AD5E-F1CE91084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Writing</a:t>
            </a:r>
            <a:r>
              <a:rPr lang="zh-CN" altLang="en-US" dirty="0"/>
              <a:t> </a:t>
            </a:r>
            <a:r>
              <a:rPr lang="en-US" altLang="zh-CN" dirty="0"/>
              <a:t>thesis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report)</a:t>
            </a:r>
          </a:p>
          <a:p>
            <a:pPr lvl="1"/>
            <a:r>
              <a:rPr lang="en-US" altLang="zh-CN" dirty="0"/>
              <a:t>Divide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conquer</a:t>
            </a:r>
          </a:p>
          <a:p>
            <a:pPr lvl="1"/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outline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tasks,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finish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coarse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successively</a:t>
            </a:r>
            <a:r>
              <a:rPr lang="zh-CN" altLang="en-US" dirty="0"/>
              <a:t> </a:t>
            </a:r>
            <a:r>
              <a:rPr lang="en-US" altLang="zh-CN" dirty="0"/>
              <a:t>refine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thesis</a:t>
            </a:r>
          </a:p>
          <a:p>
            <a:pPr lvl="1"/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feel</a:t>
            </a:r>
            <a:r>
              <a:rPr lang="zh-CN" altLang="en-US" dirty="0"/>
              <a:t> </a:t>
            </a:r>
            <a:r>
              <a:rPr lang="en-US" altLang="zh-CN" dirty="0"/>
              <a:t>obligated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perfectly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Remember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audience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almost</a:t>
            </a:r>
            <a:r>
              <a:rPr lang="zh-CN" altLang="en-US" dirty="0"/>
              <a:t> </a:t>
            </a:r>
            <a:r>
              <a:rPr lang="en-US" altLang="zh-CN" dirty="0"/>
              <a:t>guaranteed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familiar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subject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8839-F4DE-D349-8755-85D3FD98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Graduate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B92C-4B0B-3E44-9F81-53D387199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useful</a:t>
            </a:r>
            <a:r>
              <a:rPr lang="zh-CN" altLang="en-US" dirty="0"/>
              <a:t> </a:t>
            </a:r>
            <a:r>
              <a:rPr lang="en-US" altLang="zh-CN" dirty="0"/>
              <a:t>tips</a:t>
            </a:r>
          </a:p>
          <a:p>
            <a:pPr lvl="1"/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peers,</a:t>
            </a:r>
            <a:r>
              <a:rPr lang="zh-CN" altLang="en-US" dirty="0"/>
              <a:t> </a:t>
            </a:r>
            <a:r>
              <a:rPr lang="en-US" altLang="zh-CN" dirty="0"/>
              <a:t>researchers,</a:t>
            </a:r>
            <a:r>
              <a:rPr lang="zh-CN" altLang="en-US" dirty="0"/>
              <a:t> </a:t>
            </a:r>
            <a:r>
              <a:rPr lang="en-US" altLang="zh-CN" dirty="0"/>
              <a:t>professors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</a:p>
          <a:p>
            <a:pPr lvl="1"/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conferences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becoming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</a:p>
          <a:p>
            <a:pPr lvl="1"/>
            <a:r>
              <a:rPr lang="en-US" altLang="zh-CN" dirty="0"/>
              <a:t>Publishing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(and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goals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this)</a:t>
            </a:r>
          </a:p>
          <a:p>
            <a:pPr lvl="1"/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6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0B92-EFFB-0042-9CD8-05A4E600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0C1BE4-F0E8-A241-A07E-B01B4582F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381" y="1538241"/>
            <a:ext cx="9663706" cy="4575175"/>
          </a:xfrm>
        </p:spPr>
      </p:pic>
    </p:spTree>
    <p:extLst>
      <p:ext uri="{BB962C8B-B14F-4D97-AF65-F5344CB8AC3E}">
        <p14:creationId xmlns:p14="http://schemas.microsoft.com/office/powerpoint/2010/main" val="382152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2CC4-039B-4143-A94D-C736D4C0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52A4-DA73-224A-BCD2-A822DB54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typical</a:t>
            </a:r>
            <a:r>
              <a:rPr lang="zh-CN" altLang="en-US" dirty="0"/>
              <a:t> </a:t>
            </a:r>
            <a:r>
              <a:rPr lang="en-US" altLang="zh-CN" dirty="0"/>
              <a:t>researcher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likely</a:t>
            </a:r>
            <a:r>
              <a:rPr lang="zh-CN" altLang="en-US" dirty="0"/>
              <a:t> </a:t>
            </a:r>
            <a:r>
              <a:rPr lang="en-US" altLang="zh-CN" dirty="0"/>
              <a:t>spend</a:t>
            </a:r>
            <a:r>
              <a:rPr lang="zh-CN" altLang="en-US" dirty="0"/>
              <a:t> </a:t>
            </a:r>
            <a:r>
              <a:rPr lang="en-US" altLang="zh-CN" dirty="0"/>
              <a:t>hundreds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</a:p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b="1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taught</a:t>
            </a:r>
            <a:r>
              <a:rPr lang="zh-CN" altLang="en-US" dirty="0"/>
              <a:t> </a:t>
            </a:r>
            <a:r>
              <a:rPr lang="en-US" altLang="zh-CN" dirty="0"/>
              <a:t>skill</a:t>
            </a:r>
          </a:p>
          <a:p>
            <a:r>
              <a:rPr lang="en-US" altLang="zh-CN" dirty="0"/>
              <a:t>“</a:t>
            </a:r>
            <a:r>
              <a:rPr lang="en-US" dirty="0"/>
              <a:t>For many years I have used a simple ‘three-pass’ approach to prevent me from drowning in the details of a paper be- fore getting a bird’s-eye-view. It allows me to estimate the amount of time required to review a set of papers. Moreover, I can adjust the depth of paper evaluation depending on my needs and how much time I have. </a:t>
            </a:r>
            <a:r>
              <a:rPr lang="en-US" altLang="zh-CN" dirty="0"/>
              <a:t>“</a:t>
            </a:r>
            <a:endParaRPr lang="en-US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25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B4E-FEE1-354D-982F-90FF671E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three-pass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694A-D0D2-3740-A466-4619D15CB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Grasp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paper’s</a:t>
            </a:r>
            <a:r>
              <a:rPr lang="zh-CN" altLang="en-US" dirty="0"/>
              <a:t> </a:t>
            </a:r>
            <a:r>
              <a:rPr lang="en-US" altLang="zh-CN" dirty="0"/>
              <a:t>content,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1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6D49-0642-854D-92F5-5F3A09FA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three-pass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EC59-F5C3-614A-B701-C4186B1D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Carefully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title,</a:t>
            </a:r>
            <a:r>
              <a:rPr lang="zh-CN" altLang="en-US" dirty="0"/>
              <a:t> </a:t>
            </a:r>
            <a:r>
              <a:rPr lang="en-US" altLang="zh-CN" dirty="0"/>
              <a:t>abstract,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introduction</a:t>
            </a:r>
          </a:p>
          <a:p>
            <a:pPr lvl="1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headings</a:t>
            </a:r>
          </a:p>
          <a:p>
            <a:pPr lvl="1"/>
            <a:r>
              <a:rPr lang="en-US" altLang="zh-CN" dirty="0"/>
              <a:t>Glance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foundations</a:t>
            </a:r>
          </a:p>
          <a:p>
            <a:pPr lvl="1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conclusions</a:t>
            </a:r>
          </a:p>
          <a:p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this?</a:t>
            </a:r>
            <a:r>
              <a:rPr lang="zh-CN" altLang="en-US" dirty="0"/>
              <a:t> </a:t>
            </a:r>
            <a:r>
              <a:rPr lang="en-US" altLang="zh-CN" dirty="0"/>
              <a:t>Analysis,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prototype,</a:t>
            </a:r>
            <a:r>
              <a:rPr lang="zh-CN" altLang="en-US" dirty="0"/>
              <a:t> </a:t>
            </a:r>
            <a:r>
              <a:rPr lang="en-US" altLang="zh-CN" dirty="0"/>
              <a:t>evaluation?</a:t>
            </a:r>
          </a:p>
          <a:p>
            <a:pPr lvl="1"/>
            <a:r>
              <a:rPr lang="en-US" altLang="zh-CN" dirty="0"/>
              <a:t>Context: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papers?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mark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those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related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interested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Correctness: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appear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valid?</a:t>
            </a:r>
          </a:p>
          <a:p>
            <a:pPr lvl="1"/>
            <a:r>
              <a:rPr lang="en-US" altLang="zh-CN" dirty="0"/>
              <a:t>Contributions?</a:t>
            </a:r>
          </a:p>
          <a:p>
            <a:pPr lvl="1"/>
            <a:r>
              <a:rPr lang="en-US" altLang="zh-CN" dirty="0"/>
              <a:t>Well-written?</a:t>
            </a:r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already</a:t>
            </a:r>
          </a:p>
          <a:p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reviewers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7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0586-A137-8C49-B657-C37FDC73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three-pass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107F-5D0E-0744-BB00-C6ACA2D98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carefully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figures,</a:t>
            </a:r>
            <a:r>
              <a:rPr lang="zh-CN" altLang="en-US" dirty="0"/>
              <a:t> </a:t>
            </a:r>
            <a:r>
              <a:rPr lang="en-US" altLang="zh-CN" dirty="0"/>
              <a:t>diagrams,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illustrations</a:t>
            </a:r>
          </a:p>
          <a:p>
            <a:pPr lvl="1"/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conclusions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sections?</a:t>
            </a:r>
          </a:p>
          <a:p>
            <a:pPr lvl="1"/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unread</a:t>
            </a:r>
            <a:r>
              <a:rPr lang="zh-CN" altLang="en-US" dirty="0"/>
              <a:t> </a:t>
            </a:r>
            <a:r>
              <a:rPr lang="en-US" altLang="zh-CN" dirty="0"/>
              <a:t>references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do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time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find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useful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literature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review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hour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experienced</a:t>
            </a:r>
            <a:r>
              <a:rPr lang="zh-CN" altLang="en-US" dirty="0"/>
              <a:t> </a:t>
            </a:r>
            <a:r>
              <a:rPr lang="en-US" altLang="zh-CN" dirty="0"/>
              <a:t>reader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thrust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suggestion: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try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summarize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yourself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without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thinking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those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written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paper.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compare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them</a:t>
            </a:r>
            <a:r>
              <a:rPr lang="en-US" altLang="zh-CN" dirty="0"/>
              <a:t>.)</a:t>
            </a:r>
          </a:p>
          <a:p>
            <a:pPr lvl="1"/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2726-D532-7A48-ABDD-75777874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DBBF-3E41-0641-8ADF-70C84279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</a:p>
          <a:p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Blockchains</a:t>
            </a:r>
          </a:p>
          <a:p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services?</a:t>
            </a:r>
          </a:p>
          <a:p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</a:p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large-scale</a:t>
            </a:r>
            <a:r>
              <a:rPr lang="zh-CN" altLang="en-US" dirty="0"/>
              <a:t> </a:t>
            </a:r>
            <a:r>
              <a:rPr lang="en-US" altLang="zh-CN" dirty="0"/>
              <a:t>infrastructure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3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E87D-54A5-5041-950A-E4A05A66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three-pass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AD1D-4EB9-3D4A-8536-46ABB37C0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</a:p>
          <a:p>
            <a:pPr lvl="1"/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</a:p>
          <a:p>
            <a:pPr lvl="1"/>
            <a:r>
              <a:rPr lang="en-US" altLang="zh-CN" dirty="0"/>
              <a:t>Attempt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virtually</a:t>
            </a:r>
            <a:r>
              <a:rPr lang="zh-CN" altLang="en-US" dirty="0"/>
              <a:t> </a:t>
            </a:r>
            <a:r>
              <a:rPr lang="en-US" altLang="zh-CN" dirty="0"/>
              <a:t>re-implement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</a:p>
          <a:p>
            <a:pPr lvl="1"/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re-create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yourself</a:t>
            </a:r>
          </a:p>
          <a:p>
            <a:pPr lvl="1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suggestion: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try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prove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yourself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(if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applicable),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will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emphasize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contributions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author</a:t>
            </a:r>
          </a:p>
          <a:p>
            <a:pPr lvl="1"/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jot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ideas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pPr lvl="1"/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beginners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hour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experienced</a:t>
            </a:r>
            <a:r>
              <a:rPr lang="zh-CN" altLang="en-US" dirty="0"/>
              <a:t> </a:t>
            </a:r>
            <a:r>
              <a:rPr lang="en-US" altLang="zh-CN" dirty="0"/>
              <a:t>reader.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1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65C8-C465-3A4E-9F22-F1518478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6D4C-9196-5C47-A78F-68949EB8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scholar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well-chosen</a:t>
            </a:r>
            <a:r>
              <a:rPr lang="zh-CN" altLang="en-US" dirty="0"/>
              <a:t> </a:t>
            </a:r>
            <a:r>
              <a:rPr lang="en-US" altLang="zh-CN" dirty="0"/>
              <a:t>keywords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highly</a:t>
            </a:r>
            <a:r>
              <a:rPr lang="zh-CN" altLang="en-US" dirty="0"/>
              <a:t> </a:t>
            </a:r>
            <a:r>
              <a:rPr lang="en-US" altLang="zh-CN" dirty="0"/>
              <a:t>cited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(you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survey</a:t>
            </a:r>
            <a:r>
              <a:rPr lang="zh-CN" altLang="en-US" dirty="0"/>
              <a:t> </a:t>
            </a:r>
            <a:r>
              <a:rPr lang="en-US" altLang="zh-CN" dirty="0"/>
              <a:t>papers)</a:t>
            </a:r>
          </a:p>
          <a:p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citations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repeated</a:t>
            </a:r>
            <a:r>
              <a:rPr lang="zh-CN" altLang="en-US" dirty="0"/>
              <a:t> </a:t>
            </a:r>
            <a:r>
              <a:rPr lang="en-US" altLang="zh-CN" dirty="0"/>
              <a:t>author</a:t>
            </a:r>
            <a:r>
              <a:rPr lang="zh-CN" altLang="en-US" dirty="0"/>
              <a:t> </a:t>
            </a:r>
            <a:r>
              <a:rPr lang="en-US" altLang="zh-CN" dirty="0"/>
              <a:t>names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references</a:t>
            </a:r>
          </a:p>
          <a:p>
            <a:pPr lvl="1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find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extremely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useful.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There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few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researchers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always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follow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even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up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now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conferences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recent</a:t>
            </a:r>
            <a:r>
              <a:rPr lang="zh-CN" altLang="en-US" dirty="0"/>
              <a:t> </a:t>
            </a:r>
            <a:r>
              <a:rPr lang="en-US" altLang="zh-CN" dirty="0"/>
              <a:t>proceedings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01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BDDE-240F-C246-9113-2CAF174E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1E25-E479-3D4B-A354-394AF0127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PhD</a:t>
            </a:r>
            <a:r>
              <a:rPr lang="zh-CN" altLang="en-US" dirty="0"/>
              <a:t> </a:t>
            </a:r>
            <a:r>
              <a:rPr lang="en-US" altLang="zh-CN" dirty="0"/>
              <a:t>advisor: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something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</a:p>
          <a:p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managing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ideas</a:t>
            </a:r>
          </a:p>
          <a:p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people’s</a:t>
            </a:r>
            <a:r>
              <a:rPr lang="zh-CN" altLang="en-US" dirty="0"/>
              <a:t> </a:t>
            </a:r>
            <a:r>
              <a:rPr lang="en-US" altLang="zh-CN" dirty="0"/>
              <a:t>contributions</a:t>
            </a:r>
            <a:r>
              <a:rPr lang="zh-CN" altLang="en-US" dirty="0"/>
              <a:t> </a:t>
            </a:r>
            <a:r>
              <a:rPr lang="en-US" altLang="zh-CN" dirty="0"/>
              <a:t>yourself,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make/judge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contributions</a:t>
            </a:r>
          </a:p>
          <a:p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expectation/schedule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yourself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reading.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waste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55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F27B-22A0-B942-BBE7-4077BCF9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96EC-37FC-134B-BDFE-E095F83F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career,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career</a:t>
            </a:r>
            <a:r>
              <a:rPr lang="zh-CN" altLang="en-US" dirty="0"/>
              <a:t> </a:t>
            </a:r>
            <a:r>
              <a:rPr lang="en-US" altLang="zh-CN" dirty="0"/>
              <a:t>is.</a:t>
            </a:r>
          </a:p>
          <a:p>
            <a:r>
              <a:rPr lang="en-US" altLang="zh-CN" b="1" dirty="0"/>
              <a:t>Reading</a:t>
            </a:r>
            <a:r>
              <a:rPr lang="zh-CN" altLang="en-US" b="1" dirty="0"/>
              <a:t> </a:t>
            </a:r>
            <a:r>
              <a:rPr lang="en-US" altLang="zh-CN" b="1" dirty="0"/>
              <a:t>(building</a:t>
            </a:r>
            <a:r>
              <a:rPr lang="zh-CN" altLang="en-US" b="1" dirty="0"/>
              <a:t> </a:t>
            </a:r>
            <a:r>
              <a:rPr lang="en-US" altLang="zh-CN" b="1" dirty="0"/>
              <a:t>knowledge)</a:t>
            </a:r>
            <a:r>
              <a:rPr lang="zh-CN" altLang="en-US" b="1" dirty="0"/>
              <a:t> </a:t>
            </a:r>
            <a:r>
              <a:rPr lang="en-US" altLang="zh-CN" b="1" dirty="0"/>
              <a:t>–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Paper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Reviews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Project</a:t>
            </a:r>
          </a:p>
          <a:p>
            <a:r>
              <a:rPr lang="en-US" altLang="zh-CN" dirty="0"/>
              <a:t>Organize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knowledge,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interests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Project,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lecture</a:t>
            </a:r>
          </a:p>
          <a:p>
            <a:r>
              <a:rPr lang="en-US" altLang="zh-CN" dirty="0"/>
              <a:t>Developing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Project</a:t>
            </a:r>
          </a:p>
          <a:p>
            <a:r>
              <a:rPr lang="en-US" altLang="zh-CN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Project</a:t>
            </a:r>
          </a:p>
          <a:p>
            <a:r>
              <a:rPr lang="en-US" altLang="zh-CN" b="1" dirty="0"/>
              <a:t>Presentation</a:t>
            </a:r>
            <a:r>
              <a:rPr lang="zh-CN" altLang="en-US" b="1" dirty="0"/>
              <a:t> </a:t>
            </a:r>
            <a:r>
              <a:rPr lang="en-US" altLang="zh-CN" b="1" dirty="0"/>
              <a:t>(both</a:t>
            </a:r>
            <a:r>
              <a:rPr lang="zh-CN" altLang="en-US" b="1" dirty="0"/>
              <a:t> </a:t>
            </a:r>
            <a:r>
              <a:rPr lang="en-US" altLang="zh-CN" b="1" dirty="0"/>
              <a:t>written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oral</a:t>
            </a:r>
            <a:r>
              <a:rPr lang="zh-CN" altLang="en-US" b="1" dirty="0"/>
              <a:t> </a:t>
            </a:r>
            <a:r>
              <a:rPr lang="en-US" altLang="zh-CN" b="1" dirty="0"/>
              <a:t>presentations)</a:t>
            </a:r>
            <a:r>
              <a:rPr lang="zh-CN" altLang="en-US" b="1" dirty="0"/>
              <a:t> </a:t>
            </a:r>
            <a:r>
              <a:rPr lang="en-US" altLang="zh-CN" b="1" dirty="0"/>
              <a:t>–</a:t>
            </a:r>
            <a:r>
              <a:rPr lang="zh-CN" altLang="en-US" b="1" dirty="0"/>
              <a:t> </a:t>
            </a:r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express</a:t>
            </a:r>
            <a:r>
              <a:rPr lang="zh-CN" altLang="en-US" b="1" dirty="0"/>
              <a:t> </a:t>
            </a:r>
            <a:r>
              <a:rPr lang="en-US" altLang="zh-CN" b="1" dirty="0"/>
              <a:t>your</a:t>
            </a:r>
            <a:r>
              <a:rPr lang="zh-CN" altLang="en-US" b="1" dirty="0"/>
              <a:t> </a:t>
            </a:r>
            <a:r>
              <a:rPr lang="en-US" altLang="zh-CN" b="1" dirty="0"/>
              <a:t>ideas</a:t>
            </a:r>
            <a:r>
              <a:rPr lang="zh-CN" altLang="en-US" b="1" dirty="0"/>
              <a:t> </a:t>
            </a:r>
            <a:r>
              <a:rPr lang="en-US" altLang="zh-CN" b="1" dirty="0"/>
              <a:t>–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Project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lecture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53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D11C-6D9D-5344-83A8-2C97C602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4BB544-BDB2-9947-85CD-B7C5E8E19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263" y="1690688"/>
            <a:ext cx="6202436" cy="5110313"/>
          </a:xfrm>
        </p:spPr>
      </p:pic>
    </p:spTree>
    <p:extLst>
      <p:ext uri="{BB962C8B-B14F-4D97-AF65-F5344CB8AC3E}">
        <p14:creationId xmlns:p14="http://schemas.microsoft.com/office/powerpoint/2010/main" val="695103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5225-0250-284A-8579-EFB2CB27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F283E-7DED-2141-9538-D917D993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report/paper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</a:p>
          <a:p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(write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everything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needed)</a:t>
            </a:r>
          </a:p>
          <a:p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548798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27CB-B89E-5748-AC89-71B3D462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Career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Research/Academia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ECE3C-D602-B04D-B6A2-1F1D7F160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660" y="1825625"/>
            <a:ext cx="6928692" cy="4797244"/>
          </a:xfrm>
        </p:spPr>
      </p:pic>
    </p:spTree>
    <p:extLst>
      <p:ext uri="{BB962C8B-B14F-4D97-AF65-F5344CB8AC3E}">
        <p14:creationId xmlns:p14="http://schemas.microsoft.com/office/powerpoint/2010/main" val="495506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D429-37D0-0140-A312-CC8E6B22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F6C1C-B3A8-1740-ACD4-C7399D12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deliver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highly</a:t>
            </a:r>
            <a:r>
              <a:rPr lang="zh-CN" altLang="en-US" dirty="0"/>
              <a:t> </a:t>
            </a:r>
            <a:r>
              <a:rPr lang="en-US" altLang="zh-CN" dirty="0"/>
              <a:t>organized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easily</a:t>
            </a:r>
            <a:r>
              <a:rPr lang="zh-CN" altLang="en-US" dirty="0"/>
              <a:t>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idea/thoughts</a:t>
            </a:r>
          </a:p>
          <a:p>
            <a:pPr lvl="1"/>
            <a:r>
              <a:rPr lang="en-US" altLang="zh-CN" dirty="0"/>
              <a:t>Experienced</a:t>
            </a:r>
            <a:r>
              <a:rPr lang="zh-CN" altLang="en-US" dirty="0"/>
              <a:t> </a:t>
            </a:r>
            <a:r>
              <a:rPr lang="en-US" altLang="zh-CN" dirty="0"/>
              <a:t>researchers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almost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pass!</a:t>
            </a:r>
          </a:p>
          <a:p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</a:p>
          <a:p>
            <a:pPr lvl="1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Formalize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ideas,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assumptions,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models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pPr lvl="1"/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saying: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novel,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something</a:t>
            </a:r>
            <a:r>
              <a:rPr lang="zh-CN" altLang="en-US" dirty="0"/>
              <a:t> </a:t>
            </a:r>
            <a:r>
              <a:rPr lang="en-US" altLang="zh-CN" dirty="0"/>
              <a:t>else!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advances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0.5%</a:t>
            </a:r>
            <a:r>
              <a:rPr lang="zh-CN" altLang="en-US" dirty="0"/>
              <a:t> </a:t>
            </a:r>
            <a:r>
              <a:rPr lang="en-US" altLang="zh-CN" dirty="0"/>
              <a:t>accuracy.</a:t>
            </a:r>
            <a:r>
              <a:rPr lang="zh-CN" altLang="en-US" dirty="0"/>
              <a:t> </a:t>
            </a:r>
            <a:r>
              <a:rPr lang="en-US" altLang="zh-CN" dirty="0"/>
              <a:t>Furthermore,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knowledge,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utilizes</a:t>
            </a:r>
            <a:r>
              <a:rPr lang="zh-CN" altLang="en-US" dirty="0"/>
              <a:t> </a:t>
            </a:r>
            <a:r>
              <a:rPr lang="en-US" altLang="zh-CN" dirty="0"/>
              <a:t>XXX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XXX.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6F90-D0AE-DF46-8B41-A08B0A45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2982-AD88-2B4D-A82B-D4298A2C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principles</a:t>
            </a:r>
          </a:p>
          <a:p>
            <a:pPr lvl="1"/>
            <a:r>
              <a:rPr lang="en-US" altLang="zh-CN" dirty="0"/>
              <a:t>Formalizing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 lvl="1"/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areas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trends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technical</a:t>
            </a:r>
            <a:r>
              <a:rPr lang="zh-CN" altLang="en-US" dirty="0"/>
              <a:t> </a:t>
            </a:r>
            <a:r>
              <a:rPr lang="en-US" altLang="zh-CN" dirty="0"/>
              <a:t>sides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sides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2C-9830-594D-A637-0460C960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9450-CEB2-BA4B-AF58-708E4EC7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Office</a:t>
            </a:r>
            <a:r>
              <a:rPr lang="zh-CN" altLang="en-US" dirty="0"/>
              <a:t> </a:t>
            </a:r>
            <a:r>
              <a:rPr lang="en-US" altLang="zh-CN" dirty="0"/>
              <a:t>Hour</a:t>
            </a:r>
          </a:p>
          <a:p>
            <a:pPr lvl="1"/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Office:</a:t>
            </a:r>
            <a:r>
              <a:rPr lang="zh-CN" altLang="en-US" dirty="0"/>
              <a:t> </a:t>
            </a:r>
            <a:r>
              <a:rPr lang="en-US" altLang="zh-CN" dirty="0"/>
              <a:t>ITE</a:t>
            </a:r>
            <a:r>
              <a:rPr lang="zh-CN" altLang="en-US" dirty="0"/>
              <a:t> </a:t>
            </a:r>
            <a:r>
              <a:rPr lang="en-US" altLang="zh-CN" dirty="0"/>
              <a:t>426</a:t>
            </a:r>
          </a:p>
          <a:p>
            <a:pPr lvl="1"/>
            <a:r>
              <a:rPr lang="en-US" altLang="zh-CN" dirty="0"/>
              <a:t>Tue</a:t>
            </a:r>
            <a:r>
              <a:rPr lang="zh-CN" altLang="en-US" dirty="0"/>
              <a:t> </a:t>
            </a:r>
            <a:r>
              <a:rPr lang="en-US" altLang="zh-CN" dirty="0"/>
              <a:t>3-4:30pm,</a:t>
            </a:r>
            <a:r>
              <a:rPr lang="zh-CN" altLang="en-US" dirty="0"/>
              <a:t> </a:t>
            </a:r>
            <a:r>
              <a:rPr lang="en-US" altLang="zh-CN" dirty="0"/>
              <a:t>Fri</a:t>
            </a:r>
            <a:r>
              <a:rPr lang="zh-CN" altLang="en-US" dirty="0"/>
              <a:t> </a:t>
            </a:r>
            <a:r>
              <a:rPr lang="en-US" altLang="zh-CN" dirty="0"/>
              <a:t>2-4pm</a:t>
            </a:r>
          </a:p>
          <a:p>
            <a:pPr lvl="1"/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appointment</a:t>
            </a:r>
            <a:r>
              <a:rPr lang="zh-CN" altLang="en-US" dirty="0"/>
              <a:t> </a:t>
            </a:r>
            <a:r>
              <a:rPr lang="en-US" altLang="zh-CN" dirty="0"/>
              <a:t>otherwise</a:t>
            </a:r>
          </a:p>
          <a:p>
            <a:r>
              <a:rPr lang="en-US" altLang="zh-CN" dirty="0"/>
              <a:t>Email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</a:p>
          <a:p>
            <a:pPr lvl="1"/>
            <a:r>
              <a:rPr lang="en-US" altLang="zh-CN" dirty="0">
                <a:hlinkClick r:id="rId2"/>
              </a:rPr>
              <a:t>sduan@umbc.edu</a:t>
            </a:r>
            <a:endParaRPr lang="en-US" altLang="zh-CN" dirty="0"/>
          </a:p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website: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http://</a:t>
            </a:r>
            <a:r>
              <a:rPr lang="en-US" altLang="zh-CN" dirty="0" err="1"/>
              <a:t>sduan.informationsystems.umbc.edu</a:t>
            </a:r>
            <a:r>
              <a:rPr lang="en-US" altLang="zh-CN" dirty="0"/>
              <a:t>/classes/IS800/IS800-Spring2019.html</a:t>
            </a:r>
          </a:p>
        </p:txBody>
      </p:sp>
    </p:spTree>
    <p:extLst>
      <p:ext uri="{BB962C8B-B14F-4D97-AF65-F5344CB8AC3E}">
        <p14:creationId xmlns:p14="http://schemas.microsoft.com/office/powerpoint/2010/main" val="137222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B95E-16EC-3547-8882-D99BF82A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545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sz="2800" dirty="0"/>
              <a:t>http://</a:t>
            </a:r>
            <a:r>
              <a:rPr lang="en-US" altLang="zh-CN" sz="2800" dirty="0" err="1"/>
              <a:t>sduan.informationsystems.umbc.edu</a:t>
            </a:r>
            <a:r>
              <a:rPr lang="en-US" altLang="zh-CN" sz="2800" dirty="0"/>
              <a:t>/classes/IS800/IS800-Spring2019.html</a:t>
            </a:r>
            <a:br>
              <a:rPr lang="en-US" altLang="zh-CN" sz="2800" dirty="0"/>
            </a:br>
            <a:br>
              <a:rPr lang="en-US" altLang="zh-CN" sz="2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3C2D-BC2E-C843-9812-880471E4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203"/>
            <a:ext cx="10515600" cy="4351338"/>
          </a:xfrm>
        </p:spPr>
        <p:txBody>
          <a:bodyPr/>
          <a:lstStyle/>
          <a:p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r>
              <a:rPr lang="en-US" altLang="zh-CN" dirty="0"/>
              <a:t>”-&gt;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Teaching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CA00C-7DDA-0940-84D8-1148A529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6" y="2219475"/>
            <a:ext cx="8207828" cy="44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F53D-2709-664F-8198-961935B6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61BD-288E-0C4D-98FC-0053472A0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Participation</a:t>
            </a:r>
            <a:r>
              <a:rPr lang="zh-CN" altLang="en-US" dirty="0"/>
              <a:t> </a:t>
            </a:r>
            <a:r>
              <a:rPr lang="en-US" altLang="zh-CN" dirty="0"/>
              <a:t>(5%)</a:t>
            </a: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</a:p>
          <a:p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(30%)</a:t>
            </a:r>
          </a:p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(40%)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(25%)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9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FB69-0783-5642-B44B-538DF1F7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447E-0567-E54A-BB01-ACDE9FA9C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</a:p>
          <a:p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1-2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</a:p>
          <a:p>
            <a:pPr lvl="1"/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advance</a:t>
            </a:r>
            <a:r>
              <a:rPr lang="zh-CN" altLang="en-US" dirty="0"/>
              <a:t> </a:t>
            </a:r>
            <a:r>
              <a:rPr lang="en-US" altLang="zh-CN" dirty="0"/>
              <a:t>collective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</a:p>
          <a:p>
            <a:pPr lvl="1"/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contain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contribution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CAE4-E51B-2B4D-BF5C-60B45421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2AECB-32A0-9345-B0AE-A0E351D35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Formulate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(Research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works,</a:t>
            </a:r>
            <a:r>
              <a:rPr lang="zh-CN" altLang="en-US" dirty="0"/>
              <a:t> </a:t>
            </a:r>
            <a:r>
              <a:rPr lang="en-US" altLang="zh-CN" dirty="0"/>
              <a:t>7-10</a:t>
            </a:r>
            <a:r>
              <a:rPr lang="zh-CN" altLang="en-US" dirty="0"/>
              <a:t> </a:t>
            </a:r>
            <a:r>
              <a:rPr lang="en-US" altLang="zh-CN" dirty="0"/>
              <a:t>papers)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formulate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(Optional)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parts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vital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verifying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(Optional)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4723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1931</Words>
  <Application>Microsoft Macintosh PowerPoint</Application>
  <PresentationFormat>Widescreen</PresentationFormat>
  <Paragraphs>227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Distributed Systems</vt:lpstr>
      <vt:lpstr>Distributed Systems and Computing</vt:lpstr>
      <vt:lpstr>This Course</vt:lpstr>
      <vt:lpstr>Class Info</vt:lpstr>
      <vt:lpstr>Class website http://sduan.informationsystems.umbc.edu/classes/IS800/IS800-Spring2019.html  </vt:lpstr>
      <vt:lpstr>Grading</vt:lpstr>
      <vt:lpstr>Class Project</vt:lpstr>
      <vt:lpstr>Class Project Steps</vt:lpstr>
      <vt:lpstr>Class Project Submissions</vt:lpstr>
      <vt:lpstr>Paper Review</vt:lpstr>
      <vt:lpstr>Paper Review Submissions</vt:lpstr>
      <vt:lpstr>In Class Lecture </vt:lpstr>
      <vt:lpstr>In Class Lecture</vt:lpstr>
      <vt:lpstr>Tips to succeed</vt:lpstr>
      <vt:lpstr>Why?</vt:lpstr>
      <vt:lpstr>How to succeed?</vt:lpstr>
      <vt:lpstr>How to Succeed in Graduate School </vt:lpstr>
      <vt:lpstr>How to Succeed in Graduate School</vt:lpstr>
      <vt:lpstr>How to Succeed in Graduate School</vt:lpstr>
      <vt:lpstr>How to Succeed in Graduate School</vt:lpstr>
      <vt:lpstr>How to Succeed in Graduate School</vt:lpstr>
      <vt:lpstr>How to Succeed in Graduate School</vt:lpstr>
      <vt:lpstr>How to Succeed in Graduate School</vt:lpstr>
      <vt:lpstr>How to Read a Paper?</vt:lpstr>
      <vt:lpstr>How to Read a Paper?</vt:lpstr>
      <vt:lpstr>The three-pass approach</vt:lpstr>
      <vt:lpstr>The three-pass approach</vt:lpstr>
      <vt:lpstr>The three-pass approach</vt:lpstr>
      <vt:lpstr>The three-pass approach</vt:lpstr>
      <vt:lpstr>How to do literature review</vt:lpstr>
      <vt:lpstr>My Tips</vt:lpstr>
      <vt:lpstr>Why?</vt:lpstr>
      <vt:lpstr>How to Give a Talk</vt:lpstr>
      <vt:lpstr>My Tips</vt:lpstr>
      <vt:lpstr>How to Have a Bad Career in Research/Academia</vt:lpstr>
      <vt:lpstr>My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115</cp:revision>
  <dcterms:created xsi:type="dcterms:W3CDTF">2018-05-16T16:03:59Z</dcterms:created>
  <dcterms:modified xsi:type="dcterms:W3CDTF">2019-01-26T19:55:33Z</dcterms:modified>
</cp:coreProperties>
</file>