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1C6D5-71AB-F64E-9272-CD0A0291A32C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D921-E1DE-0C43-9431-810CFBB84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F+1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BD921-E1DE-0C43-9431-810CFBB845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4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F+1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BD921-E1DE-0C43-9431-810CFBB845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C203-9397-E640-A925-490D3E0A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9D95-72E4-074C-8787-1ACCA1746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0AE-ED55-644B-98B6-900A262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8D26-0613-9547-B5AE-C0BE98C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F945-1217-024D-B0C0-3C9101EB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82A2-CB67-544E-B770-669A30B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273A-F78E-EB46-ADEA-5C2AD43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91F-B3DA-C641-87CC-25946C51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C329-5938-FE4B-87FF-8F9F0FDB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DC7-9FAC-824E-9104-151E0F3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22E68-3584-9641-9CE4-FC338C115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FD47-8CD3-A344-90AC-94A94D4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607D-C833-3849-8F9B-84C239E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BF29-43AD-E440-A1A8-425B47E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E737-6636-DE43-8544-4CCF14B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DCAA-2D6E-8340-B2A3-A1ACF5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9416-851B-9D46-B18C-CD273C4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BFEC-F1BC-324B-87A7-E55AF32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494-B508-114D-AD60-6212AF6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784-C228-7043-BFFC-F0A009B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DC6-73EC-674A-8F72-AFFBCA9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8CCF-9050-5043-BB17-EDD26202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15D4-DF73-3B4E-8AA3-6AAD19B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5C05-1559-B942-A491-A5A0E0E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239-1F82-2F4D-BFE2-015F76A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EE-EE99-8947-9818-53E997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B52A-558F-4B48-BE05-778F3425F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DF48-7138-F442-82EA-CCE8F48D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2D1E-2714-B142-B638-A698018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6FC3-8BFB-B843-B754-1CA30CE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09E7-66C0-9245-A310-6DCBE2FD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E05-5C83-A942-AF6A-6FF2DFF4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BE1C-86CA-B244-83C7-FC08A162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670E5-0524-E84F-8A47-9C83A4BA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14BA-FFF0-4E46-A948-1D507E14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988D7-2A45-5648-AD84-DDE0D8EA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59C4-2292-5446-B240-B5FB8D5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78DE3-0286-7B47-B120-7B6E74D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F113-32A5-AE4C-9D39-8ED2E45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36A-9123-894D-A16C-5BADE411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664CF-4CFE-1846-846A-3E96FFE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303D-4BF3-B445-B548-A3BBB583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F621-BDF9-234A-A8D2-7706E5D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6D51-E6C6-A848-A05D-E8B264A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18B-621F-2446-99F8-8BDA41D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2B8-BDC8-D242-B181-AE8550D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531-6ECA-2F4A-8431-99B8AF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E44-CC7E-294E-A65A-D622BCEC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4A4-C4A2-DE46-89B0-06DA7BCE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B144-9DBD-6B45-A29B-FD0EDC65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C35B-231B-FE40-8179-9FD3AE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9166-0BE6-984F-88A3-C0C319B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B5A6-ED44-244F-8E9D-8708DC2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7CCE-9951-6348-89E5-031A6FBC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4B3-C0E0-F44E-8CB6-7BA2DC5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E7D22-E8C4-5148-A08F-6D3D190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551-F35B-A244-BDCB-A6BF12AF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D762-7F2E-514A-A244-FBD0931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A626-889E-7842-8619-0C07C7D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F348-38AC-1C44-A4AF-4490D8FD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F879-12DA-D04F-8A4E-7A2157CE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02D-BB54-EF40-933B-1C3A71FCB926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929F-BC0B-8642-86E5-5938F9BF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4C60-5F00-A24D-8F77-6B478D7F0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0C3A-3D79-F54C-BAA5-73B7DF5E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698/800-01: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Advanced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br>
              <a:rPr lang="en-US" altLang="zh-CN" dirty="0"/>
            </a:br>
            <a:r>
              <a:rPr lang="en-US" altLang="zh-CN" dirty="0"/>
              <a:t>Scalable</a:t>
            </a:r>
            <a:r>
              <a:rPr lang="zh-CN" altLang="en-US" dirty="0"/>
              <a:t> </a:t>
            </a:r>
            <a:r>
              <a:rPr lang="en-US" altLang="zh-CN" dirty="0"/>
              <a:t>Byzantine</a:t>
            </a:r>
            <a:r>
              <a:rPr lang="zh-CN" altLang="en-US" dirty="0"/>
              <a:t> </a:t>
            </a:r>
            <a:r>
              <a:rPr lang="en-US" altLang="zh-CN" dirty="0"/>
              <a:t>Fault</a:t>
            </a:r>
            <a:r>
              <a:rPr lang="zh-CN" altLang="en-US" dirty="0"/>
              <a:t> </a:t>
            </a:r>
            <a:r>
              <a:rPr lang="en-US" altLang="zh-CN" dirty="0"/>
              <a:t>Tolerance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2F67-F984-714D-8BBF-F64A3B40E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endParaRPr lang="en-US" altLang="zh-CN" dirty="0"/>
          </a:p>
          <a:p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</a:p>
          <a:p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 err="1"/>
              <a:t>sduan@umbc.edu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9F80-ECF9-7948-9040-6EBD05D5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Normal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F8AB6-BEE9-AD4A-AB3C-A55981828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891" cy="4351338"/>
          </a:xfrm>
        </p:spPr>
        <p:txBody>
          <a:bodyPr/>
          <a:lstStyle/>
          <a:p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site:</a:t>
            </a:r>
          </a:p>
          <a:p>
            <a:pPr lvl="1"/>
            <a:r>
              <a:rPr lang="en-US" altLang="zh-CN" dirty="0"/>
              <a:t>ASSSIGN-SEQUENCE</a:t>
            </a:r>
            <a:r>
              <a:rPr lang="zh-CN" altLang="en-US" dirty="0"/>
              <a:t> </a:t>
            </a:r>
            <a:r>
              <a:rPr lang="en-US" altLang="zh-CN" dirty="0"/>
              <a:t>procedure</a:t>
            </a:r>
          </a:p>
          <a:p>
            <a:pPr lvl="1"/>
            <a:r>
              <a:rPr lang="en-US" altLang="zh-CN" dirty="0"/>
              <a:t>Output:</a:t>
            </a:r>
            <a:r>
              <a:rPr lang="zh-CN" altLang="en-US" dirty="0"/>
              <a:t> </a:t>
            </a:r>
            <a:r>
              <a:rPr lang="en-US" altLang="zh-CN" dirty="0"/>
              <a:t>proposal,</a:t>
            </a:r>
            <a:r>
              <a:rPr lang="zh-CN" altLang="en-US" dirty="0"/>
              <a:t> </a:t>
            </a:r>
            <a:r>
              <a:rPr lang="en-US" altLang="zh-CN" dirty="0"/>
              <a:t>THRESHOLD-SIGN</a:t>
            </a:r>
          </a:p>
          <a:p>
            <a:pPr lvl="1"/>
            <a:r>
              <a:rPr lang="en-US" altLang="zh-CN" dirty="0"/>
              <a:t>Representative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output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representatives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sites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65B5F-D3E8-994A-9BB8-268269BC6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091" y="1790231"/>
            <a:ext cx="6270730" cy="45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8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9F80-ECF9-7948-9040-6EBD05D5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Normal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F8AB6-BEE9-AD4A-AB3C-A55981828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891" cy="4351338"/>
          </a:xfrm>
        </p:spPr>
        <p:txBody>
          <a:bodyPr/>
          <a:lstStyle/>
          <a:p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proposal:</a:t>
            </a:r>
          </a:p>
          <a:p>
            <a:pPr lvl="1"/>
            <a:r>
              <a:rPr lang="en-US" altLang="zh-CN" dirty="0"/>
              <a:t>Forwards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</a:p>
          <a:p>
            <a:pPr lvl="1"/>
            <a:r>
              <a:rPr lang="en-US" altLang="zh-CN" dirty="0"/>
              <a:t>Generates</a:t>
            </a:r>
            <a:r>
              <a:rPr lang="zh-CN" altLang="en-US" dirty="0"/>
              <a:t> </a:t>
            </a:r>
            <a:r>
              <a:rPr lang="en-US" altLang="zh-CN" dirty="0"/>
              <a:t>ACCEPT</a:t>
            </a:r>
          </a:p>
          <a:p>
            <a:pPr lvl="1"/>
            <a:r>
              <a:rPr lang="en-US" altLang="zh-CN" dirty="0"/>
              <a:t>TREHOLD-SIGN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</a:p>
          <a:p>
            <a:r>
              <a:rPr lang="en-US" altLang="zh-CN" dirty="0"/>
              <a:t>Representative</a:t>
            </a:r>
          </a:p>
          <a:p>
            <a:pPr lvl="1"/>
            <a:r>
              <a:rPr lang="en-US" altLang="zh-CN" dirty="0"/>
              <a:t>Combines</a:t>
            </a:r>
            <a:r>
              <a:rPr lang="zh-CN" altLang="en-US" dirty="0"/>
              <a:t> </a:t>
            </a:r>
            <a:r>
              <a:rPr lang="en-US" altLang="zh-CN" dirty="0"/>
              <a:t>signatures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sites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ACCEPT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enough?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DA78C-500A-BD49-BF7D-A9E4B4F7B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788" y="1047500"/>
            <a:ext cx="6807082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2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9F80-ECF9-7948-9040-6EBD05D5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Normal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F8AB6-BEE9-AD4A-AB3C-A55981828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891" cy="4351338"/>
          </a:xfrm>
        </p:spPr>
        <p:txBody>
          <a:bodyPr/>
          <a:lstStyle/>
          <a:p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ACCEPT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sites</a:t>
            </a:r>
          </a:p>
          <a:p>
            <a:pPr lvl="1"/>
            <a:r>
              <a:rPr lang="en-US" altLang="zh-CN" dirty="0"/>
              <a:t>Forward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ACCEPT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</a:p>
          <a:p>
            <a:pPr lvl="1"/>
            <a:r>
              <a:rPr lang="en-US" altLang="zh-CN" dirty="0"/>
              <a:t>Commit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N/2</a:t>
            </a:r>
            <a:r>
              <a:rPr lang="zh-CN" altLang="en-US" dirty="0"/>
              <a:t> </a:t>
            </a:r>
            <a:r>
              <a:rPr lang="en-US" altLang="zh-CN" dirty="0"/>
              <a:t>ACCEPT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</a:p>
          <a:p>
            <a:r>
              <a:rPr lang="en-US" altLang="zh-CN" dirty="0"/>
              <a:t>Reply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DA78C-500A-BD49-BF7D-A9E4B4F7B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788" y="1047500"/>
            <a:ext cx="6807082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3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9F80-ECF9-7948-9040-6EBD05D5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concerns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F8AB6-BEE9-AD4A-AB3C-A55981828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891" cy="4351338"/>
          </a:xfrm>
        </p:spPr>
        <p:txBody>
          <a:bodyPr/>
          <a:lstStyle/>
          <a:p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zh-CN" altLang="en-US" dirty="0"/>
              <a:t> </a:t>
            </a:r>
            <a:r>
              <a:rPr lang="en-US" altLang="zh-CN" dirty="0"/>
              <a:t>run?</a:t>
            </a:r>
          </a:p>
          <a:p>
            <a:r>
              <a:rPr lang="en-US" altLang="zh-CN" dirty="0"/>
              <a:t>What’s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THRESHOLD-SIGN</a:t>
            </a:r>
            <a:r>
              <a:rPr lang="zh-CN" altLang="en-US" dirty="0"/>
              <a:t> </a:t>
            </a:r>
            <a:r>
              <a:rPr lang="en-US" altLang="zh-CN" dirty="0"/>
              <a:t>configuration</a:t>
            </a:r>
          </a:p>
          <a:p>
            <a:r>
              <a:rPr lang="en-US" altLang="zh-CN" dirty="0"/>
              <a:t>What’s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underlying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consideration?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DA78C-500A-BD49-BF7D-A9E4B4F7B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788" y="1047500"/>
            <a:ext cx="6807082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6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9F80-ECF9-7948-9040-6EBD05D5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concerns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F8AB6-BEE9-AD4A-AB3C-A55981828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891" cy="4351338"/>
          </a:xfrm>
        </p:spPr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time?</a:t>
            </a:r>
          </a:p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zh-CN" altLang="en-US" dirty="0"/>
              <a:t> </a:t>
            </a:r>
            <a:r>
              <a:rPr lang="en-US" altLang="zh-CN" dirty="0"/>
              <a:t>fail?</a:t>
            </a:r>
          </a:p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zh-CN" altLang="en-US" dirty="0"/>
              <a:t> </a:t>
            </a:r>
            <a:r>
              <a:rPr lang="en-US" altLang="zh-CN" dirty="0"/>
              <a:t>representative</a:t>
            </a:r>
            <a:r>
              <a:rPr lang="zh-CN" altLang="en-US" dirty="0"/>
              <a:t> </a:t>
            </a:r>
            <a:r>
              <a:rPr lang="en-US" altLang="zh-CN" dirty="0"/>
              <a:t>fail?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DA78C-500A-BD49-BF7D-A9E4B4F7B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788" y="1047500"/>
            <a:ext cx="6807082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6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7834-529D-F042-8DE0-69854950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timeouts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525AF-D8F6-3D46-BD20-09F2D30E2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Local representative (T1)</a:t>
            </a:r>
          </a:p>
          <a:p>
            <a:pPr lvl="1"/>
            <a:r>
              <a:rPr lang="en-US" dirty="0"/>
              <a:t>When no global progress takes place for a period of time</a:t>
            </a:r>
          </a:p>
          <a:p>
            <a:r>
              <a:rPr lang="en-US" dirty="0"/>
              <a:t>Leading site representative (T2)</a:t>
            </a:r>
          </a:p>
          <a:p>
            <a:pPr lvl="1"/>
            <a:r>
              <a:rPr lang="en-US" dirty="0"/>
              <a:t>For servers in the leading site only</a:t>
            </a:r>
          </a:p>
          <a:p>
            <a:pPr lvl="1"/>
            <a:r>
              <a:rPr lang="en-US" dirty="0"/>
              <a:t>When no global progress takes place for a period of time</a:t>
            </a:r>
          </a:p>
          <a:p>
            <a:pPr lvl="1"/>
            <a:r>
              <a:rPr lang="en-US" dirty="0"/>
              <a:t>T2&gt;(f+2)*maxT1</a:t>
            </a:r>
          </a:p>
          <a:p>
            <a:r>
              <a:rPr lang="en-US" dirty="0"/>
              <a:t>Leading site (T3)</a:t>
            </a:r>
          </a:p>
          <a:p>
            <a:pPr lvl="1"/>
            <a:r>
              <a:rPr lang="en-US" dirty="0"/>
              <a:t>No progress…</a:t>
            </a:r>
          </a:p>
          <a:p>
            <a:pPr lvl="1"/>
            <a:r>
              <a:rPr lang="en-US" dirty="0"/>
              <a:t>T3=(f+3)T2</a:t>
            </a:r>
          </a:p>
          <a:p>
            <a:r>
              <a:rPr lang="en-US" dirty="0"/>
              <a:t>Client timer (T0)</a:t>
            </a:r>
          </a:p>
          <a:p>
            <a:pPr lvl="1"/>
            <a:r>
              <a:rPr lang="en-US" dirty="0"/>
              <a:t>When expired, broadcast to all nodes</a:t>
            </a:r>
          </a:p>
        </p:txBody>
      </p:sp>
    </p:spTree>
    <p:extLst>
      <p:ext uri="{BB962C8B-B14F-4D97-AF65-F5344CB8AC3E}">
        <p14:creationId xmlns:p14="http://schemas.microsoft.com/office/powerpoint/2010/main" val="265797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09D83-EED3-A64A-BAB5-59C9F5AA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8F6A0-8EB8-5941-992E-DFCDE43F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view change </a:t>
            </a:r>
          </a:p>
          <a:p>
            <a:pPr lvl="1"/>
            <a:r>
              <a:rPr lang="en-US" dirty="0"/>
              <a:t>Change site representative</a:t>
            </a:r>
          </a:p>
          <a:p>
            <a:r>
              <a:rPr lang="en-US" dirty="0"/>
              <a:t>Global view change</a:t>
            </a:r>
          </a:p>
          <a:p>
            <a:pPr lvl="1"/>
            <a:r>
              <a:rPr lang="en-US" dirty="0"/>
              <a:t>Change leading site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40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F008C-C7E5-AD41-9636-3084C4F2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70988-64FE-2B48-A63F-C2A79798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collective state</a:t>
            </a:r>
          </a:p>
          <a:p>
            <a:pPr lvl="1"/>
            <a:r>
              <a:rPr lang="en-US" dirty="0"/>
              <a:t>Guarantee intra-site reconciliation to safely make progress</a:t>
            </a:r>
          </a:p>
          <a:p>
            <a:pPr lvl="1"/>
            <a:r>
              <a:rPr lang="en-US" dirty="0"/>
              <a:t>Generating a message reflecting the site’s level of knowledge (global view change)</a:t>
            </a:r>
          </a:p>
          <a:p>
            <a:r>
              <a:rPr lang="en-US" dirty="0"/>
              <a:t>Procedures</a:t>
            </a:r>
          </a:p>
          <a:p>
            <a:pPr lvl="1"/>
            <a:r>
              <a:rPr lang="en-US" dirty="0"/>
              <a:t>Site representative -&gt; all servers in the site: </a:t>
            </a:r>
            <a:r>
              <a:rPr lang="en-US" dirty="0" err="1"/>
              <a:t>seq</a:t>
            </a:r>
            <a:endParaRPr lang="en-US" dirty="0"/>
          </a:p>
          <a:p>
            <a:pPr lvl="1"/>
            <a:r>
              <a:rPr lang="en-US" dirty="0"/>
              <a:t>Servers-&gt;representative: acknowledge with all the execution history</a:t>
            </a:r>
          </a:p>
          <a:p>
            <a:pPr lvl="1"/>
            <a:r>
              <a:rPr lang="en-US" dirty="0"/>
              <a:t>Site </a:t>
            </a:r>
            <a:r>
              <a:rPr lang="en-US" altLang="zh-CN" dirty="0"/>
              <a:t>representative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all: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</a:p>
          <a:p>
            <a:pPr lvl="1"/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TRESHOLD-SIGN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6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FD34-DB4C-A847-8783-0007F1EF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9C3CE-DD8D-A544-9F5B-69644729B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</a:p>
          <a:p>
            <a:pPr lvl="1"/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representative</a:t>
            </a:r>
          </a:p>
          <a:p>
            <a:pPr lvl="2"/>
            <a:r>
              <a:rPr lang="en-US" altLang="zh-CN" dirty="0"/>
              <a:t>Invoke</a:t>
            </a:r>
            <a:r>
              <a:rPr lang="zh-CN" altLang="en-US" dirty="0"/>
              <a:t> </a:t>
            </a:r>
            <a:r>
              <a:rPr lang="en-US" altLang="zh-CN" dirty="0"/>
              <a:t>CONSTRUCT-COLLECTIVE-STATE</a:t>
            </a:r>
          </a:p>
          <a:p>
            <a:pPr lvl="2"/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changes…</a:t>
            </a:r>
          </a:p>
          <a:p>
            <a:pPr lvl="2"/>
            <a:r>
              <a:rPr lang="en-US" altLang="zh-CN" dirty="0"/>
              <a:t>Invoke</a:t>
            </a:r>
            <a:r>
              <a:rPr lang="zh-CN" altLang="en-US" dirty="0"/>
              <a:t> </a:t>
            </a:r>
            <a:r>
              <a:rPr lang="en-US" altLang="zh-CN" dirty="0"/>
              <a:t>ASSIGN-SEQUENCE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replay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pending</a:t>
            </a:r>
            <a:r>
              <a:rPr lang="zh-CN" altLang="en-US" dirty="0"/>
              <a:t> </a:t>
            </a:r>
            <a:r>
              <a:rPr lang="en-US" altLang="zh-CN" dirty="0"/>
              <a:t>updates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changes</a:t>
            </a:r>
          </a:p>
          <a:p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</a:p>
          <a:p>
            <a:pPr lvl="1"/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zh-CN" altLang="en-US" dirty="0"/>
              <a:t> </a:t>
            </a:r>
            <a:r>
              <a:rPr lang="en-US" altLang="zh-CN" dirty="0"/>
              <a:t>election</a:t>
            </a:r>
          </a:p>
          <a:p>
            <a:pPr lvl="1"/>
            <a:r>
              <a:rPr lang="en-US" altLang="zh-CN" dirty="0"/>
              <a:t>Representative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</a:p>
          <a:p>
            <a:pPr lvl="2"/>
            <a:r>
              <a:rPr lang="en-US" altLang="zh-CN" dirty="0"/>
              <a:t>Invoke</a:t>
            </a:r>
            <a:r>
              <a:rPr lang="zh-CN" altLang="en-US" dirty="0"/>
              <a:t> </a:t>
            </a:r>
            <a:r>
              <a:rPr lang="en-US" altLang="zh-CN" dirty="0"/>
              <a:t>CONSTRUCT-COLLECTIVE-STATE</a:t>
            </a:r>
          </a:p>
          <a:p>
            <a:pPr lvl="2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zh-CN" altLang="en-US" dirty="0"/>
              <a:t> </a:t>
            </a:r>
            <a:r>
              <a:rPr lang="en-US" altLang="zh-CN" dirty="0"/>
              <a:t>generates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/>
              <a:t>signatures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zh-CN" altLang="en-US" dirty="0"/>
              <a:t> </a:t>
            </a:r>
            <a:r>
              <a:rPr lang="en-US" altLang="zh-CN" dirty="0"/>
              <a:t>members</a:t>
            </a:r>
          </a:p>
          <a:p>
            <a:pPr lvl="2"/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zh-CN" altLang="en-US" dirty="0"/>
              <a:t> </a:t>
            </a:r>
            <a:r>
              <a:rPr lang="en-US" altLang="zh-CN" dirty="0"/>
              <a:t>representatives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0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181E-5EA7-BC48-BFB8-8E089ECC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1487"/>
            <a:ext cx="10515600" cy="1325563"/>
          </a:xfrm>
        </p:spPr>
        <p:txBody>
          <a:bodyPr/>
          <a:lstStyle/>
          <a:p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0881-92FA-F540-BC4F-F472F36BB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85616"/>
            <a:ext cx="3331029" cy="4351338"/>
          </a:xfrm>
        </p:spPr>
        <p:txBody>
          <a:bodyPr/>
          <a:lstStyle/>
          <a:p>
            <a:r>
              <a:rPr lang="en-US" altLang="zh-CN" dirty="0"/>
              <a:t>Testbed:</a:t>
            </a:r>
            <a:r>
              <a:rPr lang="zh-CN" altLang="en-US" dirty="0"/>
              <a:t> </a:t>
            </a:r>
            <a:r>
              <a:rPr lang="en-US" altLang="zh-CN" dirty="0" err="1"/>
              <a:t>planetlab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 </a:t>
            </a:r>
            <a:r>
              <a:rPr lang="en-US" altLang="zh-CN" dirty="0"/>
              <a:t>sites,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20</a:t>
            </a:r>
            <a:r>
              <a:rPr lang="zh-CN" altLang="en-US" dirty="0"/>
              <a:t> </a:t>
            </a:r>
            <a:r>
              <a:rPr lang="en-US" altLang="zh-CN" dirty="0"/>
              <a:t>3.2GHz,</a:t>
            </a:r>
            <a:r>
              <a:rPr lang="zh-CN" altLang="en-US" dirty="0"/>
              <a:t> </a:t>
            </a:r>
            <a:r>
              <a:rPr lang="en-US" altLang="zh-CN" dirty="0"/>
              <a:t>64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Intel</a:t>
            </a:r>
            <a:r>
              <a:rPr lang="zh-CN" altLang="en-US" dirty="0"/>
              <a:t> </a:t>
            </a:r>
            <a:r>
              <a:rPr lang="en-US" altLang="zh-CN" dirty="0"/>
              <a:t>Xeon</a:t>
            </a:r>
            <a:r>
              <a:rPr lang="zh-CN" altLang="en-US" dirty="0"/>
              <a:t> </a:t>
            </a:r>
            <a:r>
              <a:rPr lang="en-US" altLang="zh-CN" dirty="0"/>
              <a:t>computers.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16</a:t>
            </a:r>
            <a:r>
              <a:rPr lang="zh-CN" altLang="en-US" dirty="0"/>
              <a:t> </a:t>
            </a:r>
            <a:r>
              <a:rPr lang="en-US" altLang="zh-CN" dirty="0"/>
              <a:t>machines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site.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non-leading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025B6-2316-F04C-B63F-BBB1A2795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456" y="408261"/>
            <a:ext cx="8913544" cy="60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2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EB62-AC0D-B04E-919C-4EDB5369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2283-5504-364D-B802-198EA679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scalability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Available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</a:p>
          <a:p>
            <a:r>
              <a:rPr lang="en-US" altLang="zh-CN" dirty="0"/>
              <a:t>Steward</a:t>
            </a:r>
          </a:p>
          <a:p>
            <a:r>
              <a:rPr lang="en-US" altLang="zh-CN" dirty="0"/>
              <a:t>Eyrie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80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B186-3EF4-DC41-84B7-D6D0CB18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issues?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9209-B06C-A649-AB24-281B6514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Safety</a:t>
            </a:r>
          </a:p>
          <a:p>
            <a:r>
              <a:rPr lang="en-US" altLang="zh-CN" dirty="0"/>
              <a:t>Timers</a:t>
            </a:r>
          </a:p>
          <a:p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39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085A-BADB-0549-83A7-1B0B38DB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Eyrie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AAAA1-D348-ED43-9160-DB90C57AC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Partition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</a:p>
          <a:p>
            <a:r>
              <a:rPr lang="en-US" altLang="zh-CN" dirty="0"/>
              <a:t>S-SMR</a:t>
            </a:r>
            <a:r>
              <a:rPr lang="zh-CN" altLang="en-US" dirty="0"/>
              <a:t> </a:t>
            </a:r>
            <a:r>
              <a:rPr lang="en-US" altLang="zh-CN" dirty="0"/>
              <a:t>(scalable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replication)</a:t>
            </a:r>
          </a:p>
          <a:p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partitions,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en-US" altLang="zh-CN" baseline="-25000" dirty="0"/>
              <a:t>1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….P</a:t>
            </a:r>
            <a:r>
              <a:rPr lang="en-US" altLang="zh-CN" baseline="-25000" dirty="0"/>
              <a:t>P</a:t>
            </a:r>
          </a:p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variable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V,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must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assigned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  <a:r>
              <a:rPr lang="zh-CN" altLang="en-US" dirty="0"/>
              <a:t> </a:t>
            </a:r>
            <a:r>
              <a:rPr lang="en-US" altLang="zh-CN" dirty="0"/>
              <a:t>part(v)</a:t>
            </a:r>
          </a:p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replicated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US" altLang="zh-CN" baseline="-25000" dirty="0"/>
              <a:t>i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4872CB-19B2-F24B-95DE-B8E6640F9B1E}"/>
              </a:ext>
            </a:extLst>
          </p:cNvPr>
          <p:cNvSpPr/>
          <p:nvPr/>
        </p:nvSpPr>
        <p:spPr>
          <a:xfrm>
            <a:off x="6385234" y="681037"/>
            <a:ext cx="400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Bezerra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Pedone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van</a:t>
            </a:r>
            <a:r>
              <a:rPr lang="zh-CN" altLang="en-US" dirty="0"/>
              <a:t> </a:t>
            </a:r>
            <a:r>
              <a:rPr lang="en-US" altLang="zh-CN" dirty="0" err="1"/>
              <a:t>Renesse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DSN</a:t>
            </a:r>
            <a:r>
              <a:rPr lang="zh-CN" altLang="en-US" dirty="0"/>
              <a:t> </a:t>
            </a:r>
            <a:r>
              <a:rPr lang="en-US" altLang="zh-CN" dirty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4D44-5D90-9C4B-B888-909FEFA9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Eyrie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AEECD-0C49-5A49-A8B5-79C391F7B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command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</a:p>
          <a:p>
            <a:pPr lvl="1"/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multicasts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partitions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hold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variables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</a:p>
          <a:p>
            <a:pPr lvl="1"/>
            <a:r>
              <a:rPr lang="en-US" altLang="zh-CN" dirty="0"/>
              <a:t>(The</a:t>
            </a:r>
            <a:r>
              <a:rPr lang="zh-CN" altLang="en-US" dirty="0"/>
              <a:t> </a:t>
            </a:r>
            <a:r>
              <a:rPr lang="en-US" altLang="zh-CN" dirty="0"/>
              <a:t>assumption: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knows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partitions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variables</a:t>
            </a:r>
            <a:r>
              <a:rPr lang="zh-CN" altLang="en-US" dirty="0"/>
              <a:t> </a:t>
            </a:r>
            <a:r>
              <a:rPr lang="en-US" altLang="zh-CN" dirty="0"/>
              <a:t>belong</a:t>
            </a:r>
            <a:r>
              <a:rPr lang="zh-CN" altLang="en-US" dirty="0"/>
              <a:t> </a:t>
            </a:r>
            <a:r>
              <a:rPr lang="en-US" altLang="zh-CN" dirty="0"/>
              <a:t>to)</a:t>
            </a:r>
          </a:p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command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variables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C,</a:t>
            </a:r>
            <a:r>
              <a:rPr lang="zh-CN" altLang="en-US" dirty="0"/>
              <a:t>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</a:p>
          <a:p>
            <a:pPr lvl="1"/>
            <a:r>
              <a:rPr lang="en-US" altLang="zh-CN" dirty="0"/>
              <a:t>Otherwise,</a:t>
            </a:r>
            <a:r>
              <a:rPr lang="zh-CN" altLang="en-US" dirty="0"/>
              <a:t> </a:t>
            </a:r>
            <a:r>
              <a:rPr lang="en-US" altLang="zh-CN" dirty="0"/>
              <a:t>communicate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partitions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op</a:t>
            </a:r>
            <a:r>
              <a:rPr lang="zh-CN" altLang="en-US" dirty="0"/>
              <a:t> </a:t>
            </a:r>
            <a:r>
              <a:rPr lang="en-US" altLang="zh-CN" dirty="0"/>
              <a:t>(read,</a:t>
            </a:r>
            <a:r>
              <a:rPr lang="zh-CN" altLang="en-US" dirty="0"/>
              <a:t> </a:t>
            </a:r>
            <a:r>
              <a:rPr lang="en-US" altLang="zh-CN" dirty="0"/>
              <a:t>write,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operation)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48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6D6E-1103-1340-98CA-40D5E494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procedure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ED2B35-D82F-0F46-9506-C2103194F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868" y="2121943"/>
            <a:ext cx="909825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EF6C19-239C-794F-8B7B-F02A7E4B9148}"/>
              </a:ext>
            </a:extLst>
          </p:cNvPr>
          <p:cNvSpPr txBox="1"/>
          <p:nvPr/>
        </p:nvSpPr>
        <p:spPr>
          <a:xfrm>
            <a:off x="1868330" y="1536983"/>
            <a:ext cx="803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Linearizability: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reflected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finishes</a:t>
            </a:r>
          </a:p>
          <a:p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ending</a:t>
            </a:r>
            <a:r>
              <a:rPr lang="zh-CN" altLang="en-US" dirty="0"/>
              <a:t> </a:t>
            </a:r>
            <a:r>
              <a:rPr lang="en-US" altLang="zh-CN" dirty="0"/>
              <a:t>time…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28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6D6E-1103-1340-98CA-40D5E494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ED2B35-D82F-0F46-9506-C2103194F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826" y="2818005"/>
            <a:ext cx="8447263" cy="40399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EF6C19-239C-794F-8B7B-F02A7E4B9148}"/>
              </a:ext>
            </a:extLst>
          </p:cNvPr>
          <p:cNvSpPr txBox="1"/>
          <p:nvPr/>
        </p:nvSpPr>
        <p:spPr>
          <a:xfrm>
            <a:off x="4622039" y="317458"/>
            <a:ext cx="74393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commands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involve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</a:p>
          <a:p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</a:p>
          <a:p>
            <a:r>
              <a:rPr lang="en-US" altLang="zh-CN" dirty="0"/>
              <a:t>X:</a:t>
            </a:r>
            <a:r>
              <a:rPr lang="zh-CN" altLang="en-US" dirty="0"/>
              <a:t> </a:t>
            </a:r>
            <a:r>
              <a:rPr lang="en-US" altLang="zh-CN" dirty="0"/>
              <a:t>P1,</a:t>
            </a:r>
            <a:r>
              <a:rPr lang="zh-CN" altLang="en-US" dirty="0"/>
              <a:t> </a:t>
            </a:r>
            <a:r>
              <a:rPr lang="en-US" altLang="zh-CN" dirty="0"/>
              <a:t>P2,</a:t>
            </a:r>
            <a:r>
              <a:rPr lang="zh-CN" altLang="en-US" dirty="0"/>
              <a:t> </a:t>
            </a:r>
            <a:r>
              <a:rPr lang="en-US" altLang="zh-CN" dirty="0"/>
              <a:t>P4,</a:t>
            </a:r>
            <a:r>
              <a:rPr lang="zh-CN" altLang="en-US" dirty="0"/>
              <a:t> </a:t>
            </a:r>
            <a:r>
              <a:rPr lang="en-US" altLang="zh-CN" dirty="0"/>
              <a:t>Y:</a:t>
            </a:r>
            <a:r>
              <a:rPr lang="zh-CN" altLang="en-US" dirty="0"/>
              <a:t> </a:t>
            </a:r>
            <a:r>
              <a:rPr lang="en-US" altLang="zh-CN" dirty="0"/>
              <a:t>P3,</a:t>
            </a:r>
            <a:r>
              <a:rPr lang="zh-CN" altLang="en-US" dirty="0"/>
              <a:t> </a:t>
            </a:r>
            <a:r>
              <a:rPr lang="en-US" altLang="zh-CN" dirty="0"/>
              <a:t>P5,</a:t>
            </a:r>
            <a:r>
              <a:rPr lang="zh-CN" altLang="en-US" dirty="0"/>
              <a:t> </a:t>
            </a:r>
            <a:r>
              <a:rPr lang="en-US" altLang="zh-CN" dirty="0"/>
              <a:t>P6…</a:t>
            </a:r>
          </a:p>
          <a:p>
            <a:endParaRPr lang="en-US" altLang="zh-CN" dirty="0"/>
          </a:p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executing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</a:p>
          <a:p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  <a:r>
              <a:rPr lang="zh-CN" altLang="en-US" dirty="0"/>
              <a:t> </a:t>
            </a:r>
            <a:r>
              <a:rPr lang="en-US" altLang="zh-CN" dirty="0"/>
              <a:t>involved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command</a:t>
            </a:r>
          </a:p>
          <a:p>
            <a:r>
              <a:rPr lang="en-US" altLang="zh-CN" dirty="0"/>
              <a:t>Wait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signal(C)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tolerate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  <a:r>
              <a:rPr lang="zh-CN" altLang="en-US" dirty="0"/>
              <a:t> </a:t>
            </a:r>
            <a:r>
              <a:rPr lang="en-US" altLang="zh-CN" dirty="0"/>
              <a:t>failures,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have?</a:t>
            </a:r>
          </a:p>
        </p:txBody>
      </p:sp>
    </p:spTree>
    <p:extLst>
      <p:ext uri="{BB962C8B-B14F-4D97-AF65-F5344CB8AC3E}">
        <p14:creationId xmlns:p14="http://schemas.microsoft.com/office/powerpoint/2010/main" val="3825492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6D6E-1103-1340-98CA-40D5E494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74" y="-156754"/>
            <a:ext cx="10515600" cy="1325563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concrete</a:t>
            </a:r>
            <a:r>
              <a:rPr lang="zh-CN" altLang="en-US" dirty="0"/>
              <a:t> </a:t>
            </a:r>
            <a:r>
              <a:rPr lang="en-US" altLang="zh-CN" dirty="0"/>
              <a:t>procedures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ED2B35-D82F-0F46-9506-C2103194F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07152" y="3243674"/>
            <a:ext cx="7557228" cy="361432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EF6C19-239C-794F-8B7B-F02A7E4B9148}"/>
              </a:ext>
            </a:extLst>
          </p:cNvPr>
          <p:cNvSpPr txBox="1"/>
          <p:nvPr/>
        </p:nvSpPr>
        <p:spPr>
          <a:xfrm>
            <a:off x="238677" y="843677"/>
            <a:ext cx="67847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involved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multicasts</a:t>
            </a:r>
            <a:r>
              <a:rPr lang="zh-CN" altLang="en-US" dirty="0"/>
              <a:t> </a:t>
            </a:r>
            <a:r>
              <a:rPr lang="en-US" altLang="zh-CN" dirty="0"/>
              <a:t>signal(C)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Buffers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incoming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wait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signal(C)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command</a:t>
            </a:r>
            <a:r>
              <a:rPr lang="zh-CN" altLang="en-US" dirty="0"/>
              <a:t> </a:t>
            </a:r>
            <a:r>
              <a:rPr lang="en-US" altLang="zh-CN" dirty="0"/>
              <a:t>(the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thing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done</a:t>
            </a:r>
            <a:r>
              <a:rPr lang="zh-CN" altLang="en-US" dirty="0"/>
              <a:t> </a:t>
            </a:r>
            <a:r>
              <a:rPr lang="en-US" altLang="zh-CN" dirty="0"/>
              <a:t>immediately</a:t>
            </a:r>
            <a:r>
              <a:rPr lang="zh-CN" altLang="en-US" dirty="0"/>
              <a:t> </a:t>
            </a:r>
            <a:r>
              <a:rPr lang="en-US" altLang="zh-CN" dirty="0"/>
              <a:t>locally:</a:t>
            </a:r>
            <a:r>
              <a:rPr lang="zh-CN" altLang="en-US" dirty="0"/>
              <a:t> </a:t>
            </a:r>
            <a:r>
              <a:rPr lang="en-US" altLang="zh-CN" dirty="0"/>
              <a:t>read(v))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r>
              <a:rPr lang="zh-CN" altLang="en-US" dirty="0"/>
              <a:t> </a:t>
            </a:r>
            <a:r>
              <a:rPr lang="en-US" altLang="zh-CN" dirty="0"/>
              <a:t>belongs</a:t>
            </a:r>
            <a:r>
              <a:rPr lang="zh-CN" altLang="en-US" dirty="0"/>
              <a:t> </a:t>
            </a:r>
            <a:r>
              <a:rPr lang="en-US" altLang="zh-CN" dirty="0"/>
              <a:t>s’s</a:t>
            </a:r>
            <a:r>
              <a:rPr lang="zh-CN" altLang="en-US" dirty="0"/>
              <a:t> </a:t>
            </a:r>
            <a:r>
              <a:rPr lang="en-US" altLang="zh-CN" dirty="0"/>
              <a:t>partition,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Otherwise,</a:t>
            </a:r>
            <a:r>
              <a:rPr lang="zh-CN" altLang="en-US" dirty="0"/>
              <a:t> </a:t>
            </a:r>
            <a:r>
              <a:rPr lang="en-US" altLang="zh-CN" dirty="0"/>
              <a:t>waits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up-to-date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delivered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F60F0-F7CF-534C-9FAD-17CE2F6D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845" y="980442"/>
            <a:ext cx="5026688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6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5737-BCAF-C240-B799-983B933F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Issues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AE25A-55A2-5349-9C7E-CBD128324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</a:p>
          <a:p>
            <a:pPr lvl="1"/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maintain</a:t>
            </a:r>
            <a:r>
              <a:rPr lang="zh-CN" altLang="en-US" dirty="0"/>
              <a:t> </a:t>
            </a:r>
            <a:r>
              <a:rPr lang="en-US" altLang="zh-CN" dirty="0"/>
              <a:t>consistency</a:t>
            </a:r>
            <a:r>
              <a:rPr lang="zh-CN" altLang="en-US" dirty="0"/>
              <a:t> </a:t>
            </a:r>
            <a:r>
              <a:rPr lang="en-US" altLang="zh-CN" dirty="0"/>
              <a:t>among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  <a:r>
              <a:rPr lang="zh-CN" altLang="en-US" dirty="0"/>
              <a:t> </a:t>
            </a:r>
            <a:r>
              <a:rPr lang="en-US" altLang="zh-CN" dirty="0"/>
              <a:t>(?)</a:t>
            </a:r>
          </a:p>
          <a:p>
            <a:endParaRPr lang="en-US" altLang="zh-CN" dirty="0"/>
          </a:p>
          <a:p>
            <a:r>
              <a:rPr lang="en-US" altLang="zh-CN" dirty="0"/>
              <a:t>Optimization</a:t>
            </a:r>
          </a:p>
          <a:p>
            <a:pPr lvl="1"/>
            <a:r>
              <a:rPr lang="en-US" altLang="zh-CN" dirty="0"/>
              <a:t>Conservative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</a:p>
          <a:p>
            <a:pPr lvl="2"/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getting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</a:p>
          <a:p>
            <a:pPr lvl="1"/>
            <a:r>
              <a:rPr lang="en-US" altLang="zh-CN" dirty="0"/>
              <a:t>Speculative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</a:p>
          <a:p>
            <a:pPr lvl="2"/>
            <a:r>
              <a:rPr lang="en-US" altLang="zh-CN" dirty="0"/>
              <a:t>Assuming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cached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up-to-date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60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AC2B-CEB3-0343-8FAB-770FDB07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Hierarchy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partition-based</a:t>
            </a:r>
            <a:r>
              <a:rPr lang="zh-CN" altLang="en-US" dirty="0"/>
              <a:t> </a:t>
            </a:r>
            <a:r>
              <a:rPr lang="en-US" altLang="zh-CN" dirty="0"/>
              <a:t>SMR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C0794-C05C-7A40-BC95-FEE164ABB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involved</a:t>
            </a:r>
          </a:p>
          <a:p>
            <a:pPr lvl="1"/>
            <a:r>
              <a:rPr lang="en-US" altLang="zh-CN" dirty="0"/>
              <a:t>Hierarchy: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</a:p>
          <a:p>
            <a:pPr lvl="1"/>
            <a:r>
              <a:rPr lang="en-US" altLang="zh-CN" dirty="0"/>
              <a:t>Partition: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those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involved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relevant</a:t>
            </a:r>
            <a:r>
              <a:rPr lang="zh-CN" altLang="en-US" dirty="0"/>
              <a:t> </a:t>
            </a:r>
            <a:r>
              <a:rPr lang="en-US" altLang="zh-CN" dirty="0"/>
              <a:t>partitions</a:t>
            </a:r>
          </a:p>
          <a:p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</a:p>
          <a:p>
            <a:pPr lvl="1"/>
            <a:r>
              <a:rPr lang="en-US" altLang="zh-CN" dirty="0"/>
              <a:t>Hierarchy:</a:t>
            </a:r>
            <a:r>
              <a:rPr lang="zh-CN" altLang="en-US" dirty="0"/>
              <a:t> </a:t>
            </a:r>
            <a:r>
              <a:rPr lang="en-US" altLang="zh-CN" dirty="0"/>
              <a:t>yes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straightforward</a:t>
            </a:r>
          </a:p>
          <a:p>
            <a:pPr lvl="1"/>
            <a:r>
              <a:rPr lang="en-US" altLang="zh-CN" dirty="0"/>
              <a:t>Partition: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those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might</a:t>
            </a:r>
            <a:r>
              <a:rPr lang="zh-CN" altLang="en-US" dirty="0"/>
              <a:t> </a:t>
            </a:r>
            <a:r>
              <a:rPr lang="en-US" altLang="zh-CN" dirty="0"/>
              <a:t>create</a:t>
            </a:r>
            <a:r>
              <a:rPr lang="zh-CN" altLang="en-US" dirty="0"/>
              <a:t> </a:t>
            </a:r>
            <a:r>
              <a:rPr lang="en-US" altLang="zh-CN" dirty="0"/>
              <a:t>conflicts…</a:t>
            </a:r>
          </a:p>
          <a:p>
            <a:r>
              <a:rPr lang="en-US" altLang="zh-CN" dirty="0"/>
              <a:t>Bottleneck</a:t>
            </a:r>
          </a:p>
          <a:p>
            <a:pPr lvl="1"/>
            <a:r>
              <a:rPr lang="en-US" altLang="zh-CN" dirty="0"/>
              <a:t>Hierarchy: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Partition: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involve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partitions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4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8874-7809-134E-B039-6CDADAF9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BFT/Permissioned</a:t>
            </a:r>
            <a:r>
              <a:rPr lang="zh-CN" altLang="en-US" dirty="0"/>
              <a:t> </a:t>
            </a:r>
            <a:r>
              <a:rPr lang="en-US" altLang="zh-CN" dirty="0"/>
              <a:t>Blockchains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063C-A2E2-ED4D-BE5D-22AEA4C79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Unfortunately,</a:t>
            </a:r>
            <a:r>
              <a:rPr lang="zh-CN" altLang="en-US" dirty="0"/>
              <a:t> </a:t>
            </a:r>
            <a:r>
              <a:rPr lang="en-US" altLang="zh-CN" dirty="0"/>
              <a:t>Byzantine</a:t>
            </a:r>
            <a:r>
              <a:rPr lang="zh-CN" altLang="en-US" dirty="0"/>
              <a:t> </a:t>
            </a:r>
            <a:r>
              <a:rPr lang="en-US" altLang="zh-CN" dirty="0"/>
              <a:t>agreement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quadratic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participants,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infeasible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synchronizing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  <a:r>
              <a:rPr lang="zh-CN" altLang="en-US" dirty="0"/>
              <a:t> </a:t>
            </a:r>
            <a:r>
              <a:rPr lang="en-US" altLang="zh-CN" dirty="0"/>
              <a:t>(Pond: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OceanStore</a:t>
            </a:r>
            <a:r>
              <a:rPr lang="zh-CN" altLang="en-US" dirty="0"/>
              <a:t> </a:t>
            </a:r>
            <a:r>
              <a:rPr lang="en-US" altLang="zh-CN" dirty="0"/>
              <a:t>prototype)</a:t>
            </a:r>
          </a:p>
          <a:p>
            <a:r>
              <a:rPr lang="en-US" altLang="zh-CN" dirty="0"/>
              <a:t>Eventually</a:t>
            </a:r>
            <a:r>
              <a:rPr lang="zh-CN" altLang="en-US" dirty="0"/>
              <a:t> </a:t>
            </a:r>
            <a:r>
              <a:rPr lang="en-US" altLang="zh-CN" dirty="0"/>
              <a:t>batch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compensate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quadratic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Practical</a:t>
            </a:r>
            <a:r>
              <a:rPr lang="zh-CN" altLang="en-US" dirty="0"/>
              <a:t> </a:t>
            </a:r>
            <a:r>
              <a:rPr lang="en-US" altLang="zh-CN" dirty="0"/>
              <a:t>Byzantine</a:t>
            </a:r>
            <a:r>
              <a:rPr lang="zh-CN" altLang="en-US" dirty="0"/>
              <a:t> </a:t>
            </a:r>
            <a:r>
              <a:rPr lang="en-US" altLang="zh-CN" dirty="0"/>
              <a:t>Fault</a:t>
            </a:r>
            <a:r>
              <a:rPr lang="zh-CN" altLang="en-US" dirty="0"/>
              <a:t> </a:t>
            </a:r>
            <a:r>
              <a:rPr lang="en-US" altLang="zh-CN" dirty="0"/>
              <a:t>Tolerance</a:t>
            </a:r>
            <a:r>
              <a:rPr lang="zh-CN" altLang="en-US" dirty="0"/>
              <a:t> </a:t>
            </a:r>
            <a:r>
              <a:rPr lang="en-US" altLang="zh-CN" dirty="0"/>
              <a:t>(PBFT)</a:t>
            </a:r>
            <a:r>
              <a:rPr lang="zh-CN" altLang="en-US" dirty="0"/>
              <a:t> </a:t>
            </a:r>
            <a:r>
              <a:rPr lang="en-US" altLang="zh-CN" dirty="0"/>
              <a:t>(HQ</a:t>
            </a:r>
            <a:r>
              <a:rPr lang="zh-CN" altLang="en-US" dirty="0"/>
              <a:t> </a:t>
            </a:r>
            <a:r>
              <a:rPr lang="en-US" altLang="zh-CN" dirty="0"/>
              <a:t>replication)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  <a:r>
              <a:rPr lang="zh-CN" altLang="en-US" dirty="0"/>
              <a:t> </a:t>
            </a:r>
            <a:r>
              <a:rPr lang="en-US" altLang="zh-CN" dirty="0"/>
              <a:t>overhead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Byzantine</a:t>
            </a:r>
            <a:r>
              <a:rPr lang="zh-CN" altLang="en-US" dirty="0"/>
              <a:t> </a:t>
            </a:r>
            <a:r>
              <a:rPr lang="en-US" altLang="zh-CN" dirty="0"/>
              <a:t>Agreement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inherently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(server-initial</a:t>
            </a:r>
            <a:r>
              <a:rPr lang="zh-CN" altLang="en-US" dirty="0"/>
              <a:t> </a:t>
            </a:r>
            <a:r>
              <a:rPr lang="en-US" altLang="zh-CN" dirty="0"/>
              <a:t>agreement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hierarchy</a:t>
            </a:r>
            <a:r>
              <a:rPr lang="zh-CN" altLang="en-US" dirty="0"/>
              <a:t> </a:t>
            </a:r>
            <a:r>
              <a:rPr lang="en-US" altLang="zh-CN" dirty="0"/>
              <a:t>wired/wireless</a:t>
            </a:r>
            <a:r>
              <a:rPr lang="zh-CN" altLang="en-US" dirty="0"/>
              <a:t> </a:t>
            </a:r>
            <a:r>
              <a:rPr lang="en-US" altLang="zh-CN" dirty="0"/>
              <a:t>networks)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6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1FA9-9FE4-494B-B8E7-1C47C892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Available</a:t>
            </a:r>
            <a:r>
              <a:rPr lang="zh-CN" altLang="en-US" dirty="0"/>
              <a:t> </a:t>
            </a:r>
            <a:r>
              <a:rPr lang="en-US" altLang="zh-CN" dirty="0"/>
              <a:t>Techniques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Limits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85FDB-3C6A-7541-803D-4081E0624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Denial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Service</a:t>
            </a:r>
            <a:r>
              <a:rPr lang="zh-CN" altLang="en-US" dirty="0"/>
              <a:t> </a:t>
            </a:r>
            <a:r>
              <a:rPr lang="en-US" altLang="zh-CN" dirty="0"/>
              <a:t>attacks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afford</a:t>
            </a:r>
            <a:r>
              <a:rPr lang="zh-CN" altLang="en-US" dirty="0"/>
              <a:t> </a:t>
            </a:r>
            <a:r>
              <a:rPr lang="en-US" altLang="zh-CN" dirty="0"/>
              <a:t>handling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pPr lvl="1"/>
            <a:r>
              <a:rPr lang="en-US" altLang="zh-CN" dirty="0"/>
              <a:t>Overlay</a:t>
            </a:r>
            <a:r>
              <a:rPr lang="zh-CN" altLang="en-US" dirty="0"/>
              <a:t> </a:t>
            </a:r>
            <a:r>
              <a:rPr lang="en-US" altLang="zh-CN" dirty="0"/>
              <a:t>network/hierarchy</a:t>
            </a:r>
          </a:p>
          <a:p>
            <a:pPr lvl="1"/>
            <a:r>
              <a:rPr lang="en-US" altLang="zh-CN" dirty="0"/>
              <a:t>Challenges:</a:t>
            </a:r>
            <a:r>
              <a:rPr lang="zh-CN" altLang="en-US" dirty="0"/>
              <a:t> </a:t>
            </a:r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decide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roles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positions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nodes?</a:t>
            </a:r>
          </a:p>
          <a:p>
            <a:r>
              <a:rPr lang="en-US" altLang="zh-CN" dirty="0"/>
              <a:t>Amplifying</a:t>
            </a:r>
            <a:r>
              <a:rPr lang="zh-CN" altLang="en-US" dirty="0"/>
              <a:t> </a:t>
            </a:r>
            <a:r>
              <a:rPr lang="en-US" altLang="zh-CN" dirty="0"/>
              <a:t>Randomness</a:t>
            </a:r>
          </a:p>
          <a:p>
            <a:pPr lvl="1"/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representative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agreed</a:t>
            </a:r>
            <a:r>
              <a:rPr lang="zh-CN" altLang="en-US" dirty="0"/>
              <a:t> </a:t>
            </a:r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logarithmic</a:t>
            </a:r>
            <a:r>
              <a:rPr lang="zh-CN" altLang="en-US" dirty="0"/>
              <a:t> </a:t>
            </a:r>
            <a:r>
              <a:rPr lang="en-US" altLang="zh-CN" dirty="0"/>
              <a:t>length</a:t>
            </a:r>
            <a:r>
              <a:rPr lang="zh-CN" altLang="en-US" dirty="0"/>
              <a:t> </a:t>
            </a:r>
            <a:r>
              <a:rPr lang="en-US" altLang="zh-CN" dirty="0"/>
              <a:t>string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mostly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bits</a:t>
            </a:r>
          </a:p>
          <a:p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elections</a:t>
            </a:r>
          </a:p>
          <a:p>
            <a:pPr lvl="1"/>
            <a:r>
              <a:rPr lang="en-US" altLang="zh-CN" dirty="0"/>
              <a:t>Construct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/>
              <a:t>representatives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3FEB6-6A56-B546-93D5-69B04A52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to scalable SMR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363E8-4A71-6747-8A7B-444C12E30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Hierarchy</a:t>
            </a:r>
          </a:p>
          <a:p>
            <a:pPr lvl="1"/>
            <a:r>
              <a:rPr lang="en-US" dirty="0"/>
              <a:t>Steward</a:t>
            </a:r>
          </a:p>
          <a:p>
            <a:pPr lvl="1"/>
            <a:r>
              <a:rPr lang="en-US" dirty="0"/>
              <a:t>Amir, </a:t>
            </a:r>
            <a:r>
              <a:rPr lang="en-US" dirty="0" err="1"/>
              <a:t>Yair</a:t>
            </a:r>
            <a:r>
              <a:rPr lang="en-US" dirty="0"/>
              <a:t>, et al. "Scaling byzantine fault-tolerant replication </a:t>
            </a:r>
            <a:r>
              <a:rPr lang="en-US" dirty="0" err="1"/>
              <a:t>towide</a:t>
            </a:r>
            <a:r>
              <a:rPr lang="en-US" dirty="0"/>
              <a:t> area networks." </a:t>
            </a:r>
            <a:r>
              <a:rPr lang="en-US" i="1" dirty="0"/>
              <a:t>DSN.</a:t>
            </a:r>
            <a:r>
              <a:rPr lang="en-US" dirty="0"/>
              <a:t> IEEE, 2006.</a:t>
            </a:r>
          </a:p>
          <a:p>
            <a:r>
              <a:rPr lang="en-US" dirty="0"/>
              <a:t>Partitions/</a:t>
            </a:r>
            <a:r>
              <a:rPr lang="en-US" dirty="0" err="1"/>
              <a:t>Sharding</a:t>
            </a:r>
            <a:endParaRPr lang="en-US" dirty="0"/>
          </a:p>
          <a:p>
            <a:pPr lvl="1"/>
            <a:r>
              <a:rPr lang="en-US" dirty="0"/>
              <a:t>Eyrie/Volery</a:t>
            </a:r>
          </a:p>
          <a:p>
            <a:pPr lvl="1"/>
            <a:r>
              <a:rPr lang="en-US" dirty="0" err="1"/>
              <a:t>Bezerra</a:t>
            </a:r>
            <a:r>
              <a:rPr lang="en-US" dirty="0"/>
              <a:t>, Carlos Eduardo, Fernando </a:t>
            </a:r>
            <a:r>
              <a:rPr lang="en-US" dirty="0" err="1"/>
              <a:t>Pedone</a:t>
            </a:r>
            <a:r>
              <a:rPr lang="en-US" dirty="0"/>
              <a:t>, and </a:t>
            </a:r>
            <a:r>
              <a:rPr lang="en-US" dirty="0" err="1"/>
              <a:t>Robbert</a:t>
            </a:r>
            <a:r>
              <a:rPr lang="en-US" dirty="0"/>
              <a:t> Van </a:t>
            </a:r>
            <a:r>
              <a:rPr lang="en-US" dirty="0" err="1"/>
              <a:t>Renesse</a:t>
            </a:r>
            <a:r>
              <a:rPr lang="en-US" dirty="0"/>
              <a:t>. "Scalable state-machine replication." </a:t>
            </a:r>
            <a:r>
              <a:rPr lang="en-US" i="1" dirty="0"/>
              <a:t>DSN</a:t>
            </a:r>
            <a:r>
              <a:rPr lang="en-US" dirty="0"/>
              <a:t>. IEEE, 2014.</a:t>
            </a:r>
          </a:p>
        </p:txBody>
      </p:sp>
    </p:spTree>
    <p:extLst>
      <p:ext uri="{BB962C8B-B14F-4D97-AF65-F5344CB8AC3E}">
        <p14:creationId xmlns:p14="http://schemas.microsoft.com/office/powerpoint/2010/main" val="57200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693D-3E1C-3D42-8F1C-0E255DE1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4C1F-B8B8-5847-B0D8-685C73F74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wide area sites</a:t>
            </a:r>
          </a:p>
          <a:p>
            <a:r>
              <a:rPr lang="en-US" dirty="0"/>
              <a:t>Each site is like a group</a:t>
            </a:r>
          </a:p>
          <a:p>
            <a:r>
              <a:rPr lang="en-US" dirty="0"/>
              <a:t>S sites, N nodes</a:t>
            </a:r>
          </a:p>
          <a:p>
            <a:r>
              <a:rPr lang="en-US" dirty="0"/>
              <a:t>Clients can be located at any sites</a:t>
            </a:r>
          </a:p>
          <a:p>
            <a:endParaRPr lang="en-US" dirty="0"/>
          </a:p>
          <a:p>
            <a:r>
              <a:rPr lang="en-US" dirty="0"/>
              <a:t>Read requests can be performed locally</a:t>
            </a:r>
          </a:p>
          <a:p>
            <a:r>
              <a:rPr lang="en-US" dirty="0"/>
              <a:t>Write requests need to be totally ordered</a:t>
            </a:r>
          </a:p>
          <a:p>
            <a:r>
              <a:rPr lang="en-US" dirty="0"/>
              <a:t>(Guess what will it look like? What are the requirements?) </a:t>
            </a:r>
          </a:p>
        </p:txBody>
      </p:sp>
    </p:spTree>
    <p:extLst>
      <p:ext uri="{BB962C8B-B14F-4D97-AF65-F5344CB8AC3E}">
        <p14:creationId xmlns:p14="http://schemas.microsoft.com/office/powerpoint/2010/main" val="221456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B771-895C-474D-AF9F-5FE8FBE1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C55BC-3177-024D-90A2-E3181B4D2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Reduces the complexity from O(N</a:t>
            </a:r>
            <a:r>
              <a:rPr lang="en-US" baseline="30000" dirty="0"/>
              <a:t>2</a:t>
            </a:r>
            <a:r>
              <a:rPr lang="en-US" dirty="0"/>
              <a:t>) to O(S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Tolerates malicious replicas to local site, enabling the use of a benign fault-tolerant algorithm over the WAN</a:t>
            </a:r>
          </a:p>
          <a:p>
            <a:r>
              <a:rPr lang="en-US" dirty="0"/>
              <a:t>Read requests are performed locally</a:t>
            </a:r>
          </a:p>
          <a:p>
            <a:r>
              <a:rPr lang="en-US" dirty="0"/>
              <a:t>Public keys of replicas need to be known only within their own site</a:t>
            </a:r>
          </a:p>
          <a:p>
            <a:endParaRPr lang="en-US" dirty="0"/>
          </a:p>
          <a:p>
            <a:r>
              <a:rPr lang="en-US" dirty="0"/>
              <a:t>How does the protocol work?</a:t>
            </a:r>
          </a:p>
        </p:txBody>
      </p:sp>
    </p:spTree>
    <p:extLst>
      <p:ext uri="{BB962C8B-B14F-4D97-AF65-F5344CB8AC3E}">
        <p14:creationId xmlns:p14="http://schemas.microsoft.com/office/powerpoint/2010/main" val="359664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4ED0-3778-784F-BEB2-78A982D5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B366-0278-0D47-95B1-75D4C719C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representative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leading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44C8C-ED76-FE49-9CD0-7D8BDDBC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093" y="1690688"/>
            <a:ext cx="7178707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9F80-ECF9-7948-9040-6EBD05D5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Normal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F8AB6-BEE9-AD4A-AB3C-A55981828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Client-&gt;local</a:t>
            </a:r>
            <a:r>
              <a:rPr lang="zh-CN" altLang="en-US" dirty="0"/>
              <a:t> </a:t>
            </a:r>
            <a:r>
              <a:rPr lang="en-US" altLang="zh-CN" dirty="0"/>
              <a:t>server-&gt;local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r>
              <a:rPr lang="zh-CN" altLang="en-US" dirty="0"/>
              <a:t> </a:t>
            </a:r>
            <a:r>
              <a:rPr lang="en-US" altLang="zh-CN" dirty="0"/>
              <a:t>representative-&gt;leading</a:t>
            </a:r>
            <a:r>
              <a:rPr lang="zh-CN" altLang="en-US" dirty="0"/>
              <a:t> </a:t>
            </a:r>
            <a:r>
              <a:rPr lang="en-US" altLang="zh-CN" dirty="0"/>
              <a:t>site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B0545-6405-3148-A2BD-FBCB11C47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9" y="2390979"/>
            <a:ext cx="6061166" cy="43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6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1152</Words>
  <Application>Microsoft Macintosh PowerPoint</Application>
  <PresentationFormat>Widescreen</PresentationFormat>
  <Paragraphs>184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IS 698/800-01:  Advanced Distributed Systems Scalable Byzantine Fault Tolerance</vt:lpstr>
      <vt:lpstr>Outline</vt:lpstr>
      <vt:lpstr>The cost of BFT/Permissioned Blockchains</vt:lpstr>
      <vt:lpstr>Available Techniques and Limits</vt:lpstr>
      <vt:lpstr>The key to scalable SMR</vt:lpstr>
      <vt:lpstr>Steward Hierarchy</vt:lpstr>
      <vt:lpstr>Steward benefits</vt:lpstr>
      <vt:lpstr>The Architecture</vt:lpstr>
      <vt:lpstr>The Normal Operations</vt:lpstr>
      <vt:lpstr>The Normal Operations</vt:lpstr>
      <vt:lpstr>The Normal Operations</vt:lpstr>
      <vt:lpstr>The Normal Operations</vt:lpstr>
      <vt:lpstr>A few concerns and issues</vt:lpstr>
      <vt:lpstr>A few concerns and issues</vt:lpstr>
      <vt:lpstr>The timeouts</vt:lpstr>
      <vt:lpstr>View changes</vt:lpstr>
      <vt:lpstr>View changes</vt:lpstr>
      <vt:lpstr>View Changes</vt:lpstr>
      <vt:lpstr>Evaluation</vt:lpstr>
      <vt:lpstr>What are the issues?</vt:lpstr>
      <vt:lpstr>Eyrie </vt:lpstr>
      <vt:lpstr>Eyrie </vt:lpstr>
      <vt:lpstr>The procedure</vt:lpstr>
      <vt:lpstr>The signal process</vt:lpstr>
      <vt:lpstr>The more concrete procedures</vt:lpstr>
      <vt:lpstr>Issues and optimization</vt:lpstr>
      <vt:lpstr>Hierarchy vs partition-based SMR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651: Distributed Systems</dc:title>
  <dc:creator>sisiduan@gmail.com</dc:creator>
  <cp:lastModifiedBy>sisiduan@gmail.com</cp:lastModifiedBy>
  <cp:revision>150</cp:revision>
  <dcterms:created xsi:type="dcterms:W3CDTF">2018-05-16T16:03:59Z</dcterms:created>
  <dcterms:modified xsi:type="dcterms:W3CDTF">2019-02-18T15:54:58Z</dcterms:modified>
</cp:coreProperties>
</file>