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1047" r:id="rId4"/>
    <p:sldId id="1044" r:id="rId5"/>
    <p:sldId id="309" r:id="rId6"/>
    <p:sldId id="1083" r:id="rId7"/>
    <p:sldId id="1073" r:id="rId8"/>
    <p:sldId id="1070" r:id="rId9"/>
    <p:sldId id="1077" r:id="rId10"/>
    <p:sldId id="1078" r:id="rId11"/>
    <p:sldId id="1045" r:id="rId12"/>
    <p:sldId id="1048" r:id="rId13"/>
    <p:sldId id="1051" r:id="rId14"/>
    <p:sldId id="1052" r:id="rId15"/>
    <p:sldId id="1053" r:id="rId16"/>
    <p:sldId id="1054" r:id="rId17"/>
    <p:sldId id="1074" r:id="rId18"/>
    <p:sldId id="1049" r:id="rId19"/>
    <p:sldId id="1055" r:id="rId20"/>
    <p:sldId id="1050" r:id="rId21"/>
    <p:sldId id="1056" r:id="rId22"/>
    <p:sldId id="1057" r:id="rId23"/>
    <p:sldId id="1079" r:id="rId24"/>
    <p:sldId id="1080" r:id="rId25"/>
    <p:sldId id="1085" r:id="rId26"/>
    <p:sldId id="1084" r:id="rId27"/>
    <p:sldId id="1081" r:id="rId28"/>
    <p:sldId id="1082" r:id="rId29"/>
    <p:sldId id="1064" r:id="rId30"/>
    <p:sldId id="1065" r:id="rId31"/>
    <p:sldId id="1066" r:id="rId32"/>
    <p:sldId id="1067" r:id="rId33"/>
    <p:sldId id="1068" r:id="rId34"/>
    <p:sldId id="1072" r:id="rId35"/>
    <p:sldId id="1071" r:id="rId36"/>
    <p:sldId id="107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18:26:41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1 561 24575,'7'-5'0,"17"0"0,4 5 0,20 0 0,2 0 0,27 0 0,3 0-510,-23 0 0,2 0 510,-3 0 0,-1 0 0,-3 0 0,-1 0-166,7 0 0,-2 0 166,24 0 0,16 0 0,-10 0 0,-8 0 0,-3 0 0,-8 0 0,-8 0 0,6 0 0,-6 0 1003,8 0-1003,0 0 349,-1 0-349,1 0 0,0 6 0,-1 2 0,-6-1 0,-3 5 0,-15-6 0,6 1 0,-12 3 0,5-9 0,-7 4 0,0-5 0,0 5 0,0-4 0,0 4 0,0-5 0,0 0 0,0 5 0,0-3 0,6 3 0,3-5 0,6 0 0,9 0 0,-7 0 0,14 0 0,-6 0 0,8 6 0,0-5 0,8 5 0,-5 0 0,-3-5 0,-2 5 0,-13 0 0,-2-5 0,-2 5 0,-12-6 0,4 0 0,-6 0 0,-6 0 0,-1 0 0,-6 0 0,-1 0 0,-4 0 0,-2 0 0,-4 0 0,-1 0 0,0 0 0,0 0 0,-3 3 0,-2-2 0,-4 3 0</inkml:trace>
  <inkml:trace contextRef="#ctx0" brushRef="#br0" timeOffset="10354">26 606 24575,'-1'-4'0,"8"-12"0,31-17 0,12-14 0,-10 17 0,1 0 0,16-12-459,-1 1 0,-1 3 459,-2 4 0,-3-1 0,0 1 0,10 0 225,6 0-225,-6 2 0,-3 6 0,-15 2 0,-7 6 0,-8 2 693,-6 10-693,-6-3 0,0 8 0,-6-3 0,0 0 0,1 3 0,-5-7 0,-1 7 0,-4-3 0</inkml:trace>
  <inkml:trace contextRef="#ctx0" brushRef="#br0" timeOffset="11949">35 635 24575,'19'0'0,"11"0"0,12 0 0,16 0 0,-7 0 0,22 7 0,-11 0 0,5 12 0,-2 1 0,-6 0 0,1 5 0,-3-11 0,-15 3 0,-7-1 0,-8-4 0,-11 3 0,3-5 0,-8-5 0,3 0 0,-9-1 0,4-3 0,-8 3 0,3-4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1C6D5-71AB-F64E-9272-CD0A0291A32C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D921-E1DE-0C43-9431-810CFBB84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phase,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gets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r>
              <a:rPr lang="zh-CN" altLang="en-US" dirty="0"/>
              <a:t> </a:t>
            </a:r>
            <a:r>
              <a:rPr lang="en-US" altLang="zh-CN" dirty="0"/>
              <a:t>(from</a:t>
            </a:r>
            <a:r>
              <a:rPr lang="zh-CN" altLang="en-US" dirty="0"/>
              <a:t> </a:t>
            </a:r>
            <a:r>
              <a:rPr lang="en-US" altLang="zh-CN" dirty="0"/>
              <a:t>q).</a:t>
            </a:r>
            <a:r>
              <a:rPr lang="zh-CN" altLang="en-US" dirty="0"/>
              <a:t> </a:t>
            </a:r>
            <a:r>
              <a:rPr lang="en-US" altLang="zh-CN" dirty="0"/>
              <a:t>Decide</a:t>
            </a:r>
            <a:r>
              <a:rPr lang="zh-CN" altLang="en-US" dirty="0"/>
              <a:t> </a:t>
            </a:r>
            <a:r>
              <a:rPr lang="en-US" altLang="zh-CN" dirty="0"/>
              <a:t>NULL.</a:t>
            </a:r>
            <a:r>
              <a:rPr lang="zh-CN" altLang="en-US" dirty="0"/>
              <a:t> </a:t>
            </a:r>
            <a:r>
              <a:rPr lang="en-US" altLang="zh-CN" dirty="0"/>
              <a:t>Q</a:t>
            </a:r>
            <a:r>
              <a:rPr lang="zh-CN" altLang="en-US" dirty="0"/>
              <a:t> </a:t>
            </a:r>
            <a:r>
              <a:rPr lang="en-US" altLang="zh-CN" dirty="0"/>
              <a:t>receives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p,</a:t>
            </a:r>
            <a:r>
              <a:rPr lang="zh-CN" altLang="en-US" dirty="0"/>
              <a:t> </a:t>
            </a:r>
            <a:r>
              <a:rPr lang="en-US" altLang="zh-CN" dirty="0"/>
              <a:t>decide</a:t>
            </a:r>
            <a:r>
              <a:rPr lang="zh-CN" altLang="en-US" dirty="0"/>
              <a:t> </a:t>
            </a:r>
            <a:r>
              <a:rPr lang="en-US" altLang="zh-CN" dirty="0"/>
              <a:t>NULL.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receives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q,</a:t>
            </a:r>
            <a:r>
              <a:rPr lang="zh-CN" altLang="en-US" dirty="0"/>
              <a:t> </a:t>
            </a:r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0.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phase,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receives</a:t>
            </a:r>
            <a:r>
              <a:rPr lang="zh-CN" altLang="en-US" dirty="0"/>
              <a:t> </a:t>
            </a:r>
            <a:r>
              <a:rPr lang="en-US" altLang="zh-CN" dirty="0"/>
              <a:t>null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itself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q,</a:t>
            </a:r>
            <a:r>
              <a:rPr lang="zh-CN" altLang="en-US" dirty="0"/>
              <a:t> </a:t>
            </a:r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q</a:t>
            </a:r>
            <a:r>
              <a:rPr lang="zh-CN" altLang="en-US" dirty="0"/>
              <a:t> </a:t>
            </a:r>
            <a:r>
              <a:rPr lang="en-US" altLang="zh-CN" dirty="0"/>
              <a:t>receives</a:t>
            </a:r>
            <a:r>
              <a:rPr lang="zh-CN" altLang="en-US" dirty="0"/>
              <a:t> </a:t>
            </a:r>
            <a:r>
              <a:rPr lang="en-US" altLang="zh-CN" dirty="0"/>
              <a:t>NULL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itself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p,</a:t>
            </a:r>
            <a:r>
              <a:rPr lang="zh-CN" altLang="en-US" dirty="0"/>
              <a:t> </a:t>
            </a:r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0.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BD921-E1DE-0C43-9431-810CFBB845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4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C203-9397-E640-A925-490D3E0A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9D95-72E4-074C-8787-1ACCA1746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0AE-ED55-644B-98B6-900A262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8D26-0613-9547-B5AE-C0BE98C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F945-1217-024D-B0C0-3C9101EB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82A2-CB67-544E-B770-669A30B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273A-F78E-EB46-ADEA-5C2AD43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91F-B3DA-C641-87CC-25946C51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C329-5938-FE4B-87FF-8F9F0FDB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DC7-9FAC-824E-9104-151E0F3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22E68-3584-9641-9CE4-FC338C115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FD47-8CD3-A344-90AC-94A94D4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607D-C833-3849-8F9B-84C239E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BF29-43AD-E440-A1A8-425B47E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E737-6636-DE43-8544-4CCF14B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DCAA-2D6E-8340-B2A3-A1ACF5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9416-851B-9D46-B18C-CD273C4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BFEC-F1BC-324B-87A7-E55AF32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494-B508-114D-AD60-6212AF6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784-C228-7043-BFFC-F0A009B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DC6-73EC-674A-8F72-AFFBCA9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8CCF-9050-5043-BB17-EDD26202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15D4-DF73-3B4E-8AA3-6AAD19B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5C05-1559-B942-A491-A5A0E0E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239-1F82-2F4D-BFE2-015F76A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EE-EE99-8947-9818-53E997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B52A-558F-4B48-BE05-778F3425F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DF48-7138-F442-82EA-CCE8F48D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2D1E-2714-B142-B638-A698018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6FC3-8BFB-B843-B754-1CA30CE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09E7-66C0-9245-A310-6DCBE2FD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E05-5C83-A942-AF6A-6FF2DFF4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BE1C-86CA-B244-83C7-FC08A162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670E5-0524-E84F-8A47-9C83A4BA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14BA-FFF0-4E46-A948-1D507E14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988D7-2A45-5648-AD84-DDE0D8EA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59C4-2292-5446-B240-B5FB8D5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78DE3-0286-7B47-B120-7B6E74D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F113-32A5-AE4C-9D39-8ED2E45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36A-9123-894D-A16C-5BADE411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664CF-4CFE-1846-846A-3E96FFE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303D-4BF3-B445-B548-A3BBB583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F621-BDF9-234A-A8D2-7706E5D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6D51-E6C6-A848-A05D-E8B264A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18B-621F-2446-99F8-8BDA41D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2B8-BDC8-D242-B181-AE8550D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531-6ECA-2F4A-8431-99B8AF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E44-CC7E-294E-A65A-D622BCEC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4A4-C4A2-DE46-89B0-06DA7BCE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B144-9DBD-6B45-A29B-FD0EDC65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C35B-231B-FE40-8179-9FD3AE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9166-0BE6-984F-88A3-C0C319B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B5A6-ED44-244F-8E9D-8708DC2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7CCE-9951-6348-89E5-031A6FBC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4B3-C0E0-F44E-8CB6-7BA2DC5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E7D22-E8C4-5148-A08F-6D3D190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551-F35B-A244-BDCB-A6BF12AF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D762-7F2E-514A-A244-FBD0931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A626-889E-7842-8619-0C07C7D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F348-38AC-1C44-A4AF-4490D8FD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F879-12DA-D04F-8A4E-7A2157CE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02D-BB54-EF40-933B-1C3A71FCB926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929F-BC0B-8642-86E5-5938F9BF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4C60-5F00-A24D-8F77-6B478D7F0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.ethz.ch/courses/ss04/distcomp/lecture/chapter9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0C3A-3D79-F54C-BAA5-73B7DF5E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698/800-01: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Advanced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br>
              <a:rPr lang="en-US" altLang="zh-CN" dirty="0"/>
            </a:br>
            <a:r>
              <a:rPr lang="en-US" altLang="zh-CN" dirty="0"/>
              <a:t>Asynchronous</a:t>
            </a:r>
            <a:r>
              <a:rPr lang="zh-CN" altLang="en-US" dirty="0"/>
              <a:t> </a:t>
            </a:r>
            <a:r>
              <a:rPr lang="en-US" altLang="zh-CN" dirty="0"/>
              <a:t>Byzantine</a:t>
            </a:r>
            <a:r>
              <a:rPr lang="zh-CN" altLang="en-US" dirty="0"/>
              <a:t> </a:t>
            </a:r>
            <a:r>
              <a:rPr lang="en-US" altLang="zh-CN" dirty="0"/>
              <a:t>Fault</a:t>
            </a:r>
            <a:r>
              <a:rPr lang="zh-CN" altLang="en-US" dirty="0"/>
              <a:t> </a:t>
            </a:r>
            <a:r>
              <a:rPr lang="en-US" altLang="zh-CN" dirty="0"/>
              <a:t>Tolerance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2F67-F984-714D-8BBF-F64A3B40E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endParaRPr lang="en-US" altLang="zh-CN" dirty="0"/>
          </a:p>
          <a:p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</a:p>
          <a:p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 err="1"/>
              <a:t>sduan@umbc.edu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A360-A3B3-BF4F-9ADC-EF302F46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Asynchronous Common Subset (ACS)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217E8-CA84-B144-8D13-0803BF63F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RBC: Reliable broadcast</a:t>
            </a:r>
          </a:p>
          <a:p>
            <a:pPr lvl="1"/>
            <a:r>
              <a:rPr lang="en-US" dirty="0"/>
              <a:t>Every node proposes some transactions </a:t>
            </a:r>
          </a:p>
          <a:p>
            <a:pPr lvl="1"/>
            <a:r>
              <a:rPr lang="en-US" dirty="0"/>
              <a:t>Randomly from the transaction pool</a:t>
            </a:r>
          </a:p>
          <a:p>
            <a:r>
              <a:rPr lang="en-US" dirty="0"/>
              <a:t>ABA</a:t>
            </a:r>
          </a:p>
          <a:p>
            <a:pPr lvl="1"/>
            <a:r>
              <a:rPr lang="en-US" dirty="0"/>
              <a:t>Agreement on the proposed transactions by each node</a:t>
            </a:r>
          </a:p>
          <a:p>
            <a:pPr lvl="1"/>
            <a:r>
              <a:rPr lang="en-US" dirty="0"/>
              <a:t>N parallel ABAs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0CA00-DB10-E44D-84FA-3DA6277E9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13" y="4044667"/>
            <a:ext cx="6821215" cy="28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6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567C-2824-4470-8FDE-39687589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HoneyBadger</a:t>
            </a:r>
            <a:r>
              <a:rPr lang="en-US" dirty="0"/>
              <a:t> t</a:t>
            </a:r>
            <a:r>
              <a:rPr lang="en-US" altLang="zh-CN" dirty="0"/>
              <a:t>o</a:t>
            </a:r>
            <a:r>
              <a:rPr lang="en-US" dirty="0"/>
              <a:t> BEAT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C18A076-32B5-46C4-B389-8A1E04287BA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85929" y="2956831"/>
          <a:ext cx="1128919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339">
                  <a:extLst>
                    <a:ext uri="{9D8B030D-6E8A-4147-A177-3AD203B41FA5}">
                      <a16:colId xmlns:a16="http://schemas.microsoft.com/office/drawing/2014/main" val="3259388919"/>
                    </a:ext>
                  </a:extLst>
                </a:gridCol>
                <a:gridCol w="2380107">
                  <a:extLst>
                    <a:ext uri="{9D8B030D-6E8A-4147-A177-3AD203B41FA5}">
                      <a16:colId xmlns:a16="http://schemas.microsoft.com/office/drawing/2014/main" val="2520719277"/>
                    </a:ext>
                  </a:extLst>
                </a:gridCol>
                <a:gridCol w="7597748">
                  <a:extLst>
                    <a:ext uri="{9D8B030D-6E8A-4147-A177-3AD203B41FA5}">
                      <a16:colId xmlns:a16="http://schemas.microsoft.com/office/drawing/2014/main" val="1667998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Applicability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13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BEAT0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General BFT SMR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Efficient threshold encryption &amp; coin flipping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Efficient erasure-coding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03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BEAT1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General BFT SMR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Reduced latency via different subprotocol combination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66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BEAT2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General BFT SMR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Reduced latency via client-side threshold encryption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50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BEAT3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BFT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Storage/bandwidth savings through new protocol combo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89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BEAT4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BFT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Read bandwidth savings through new fingerprinted cross checksums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398430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084CC6-AA43-40B0-A01B-7743BAE38824}"/>
              </a:ext>
            </a:extLst>
          </p:cNvPr>
          <p:cNvSpPr txBox="1">
            <a:spLocks/>
          </p:cNvSpPr>
          <p:nvPr/>
        </p:nvSpPr>
        <p:spPr>
          <a:xfrm>
            <a:off x="539646" y="1610376"/>
            <a:ext cx="10814154" cy="109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family of protocols for </a:t>
            </a:r>
            <a:r>
              <a:rPr lang="en-US" b="1" dirty="0"/>
              <a:t>asynchronous</a:t>
            </a:r>
            <a:r>
              <a:rPr lang="en-US" dirty="0"/>
              <a:t> networks</a:t>
            </a:r>
          </a:p>
          <a:p>
            <a:pPr lvl="1"/>
            <a:r>
              <a:rPr lang="en-US" dirty="0"/>
              <a:t>Built as a series of adaptations to </a:t>
            </a:r>
            <a:r>
              <a:rPr lang="en-US" dirty="0" err="1"/>
              <a:t>HoneyBadgerBFT</a:t>
            </a:r>
            <a:r>
              <a:rPr lang="en-US" dirty="0"/>
              <a:t> [Miller et al., CCS 2016]</a:t>
            </a:r>
          </a:p>
        </p:txBody>
      </p:sp>
    </p:spTree>
    <p:extLst>
      <p:ext uri="{BB962C8B-B14F-4D97-AF65-F5344CB8AC3E}">
        <p14:creationId xmlns:p14="http://schemas.microsoft.com/office/powerpoint/2010/main" val="415001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DE7A-1506-4A71-8B1C-201CFB58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Broadcast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 err="1"/>
              <a:t>Bracha</a:t>
            </a:r>
            <a:r>
              <a:rPr lang="en-US" sz="2400" dirty="0"/>
              <a:t>, </a:t>
            </a:r>
            <a:r>
              <a:rPr lang="en-US" sz="2400" i="1" dirty="0"/>
              <a:t>Information and Computation </a:t>
            </a:r>
            <a:r>
              <a:rPr lang="en-US" sz="2400" dirty="0"/>
              <a:t>1987]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E91E-5AEF-4314-A5F1-5B446901B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designated replica (the broadcaster) broadcasts a message to all replicas, with the following guarantees:</a:t>
            </a:r>
          </a:p>
          <a:p>
            <a:r>
              <a:rPr lang="en-US" dirty="0"/>
              <a:t>If any correct replica delivers a broadcast message B, then all correct replicas deliver B.</a:t>
            </a:r>
          </a:p>
          <a:p>
            <a:r>
              <a:rPr lang="en-US" dirty="0"/>
              <a:t>If the broadcaster is correct, then every correct replica delivers the broadcaster’s message.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Bracha’s</a:t>
            </a:r>
            <a:r>
              <a:rPr lang="en-US" dirty="0"/>
              <a:t> protocol tolerates </a:t>
            </a:r>
            <a:r>
              <a:rPr lang="en-US" i="1" dirty="0"/>
              <a:t>f</a:t>
            </a:r>
            <a:r>
              <a:rPr lang="en-US" dirty="0"/>
              <a:t> faulty replicas out of </a:t>
            </a:r>
            <a:r>
              <a:rPr lang="en-US" i="1" dirty="0"/>
              <a:t>n</a:t>
            </a:r>
            <a:r>
              <a:rPr lang="en-US" dirty="0"/>
              <a:t> = 3</a:t>
            </a:r>
            <a:r>
              <a:rPr lang="en-US" i="1" dirty="0"/>
              <a:t>f</a:t>
            </a:r>
            <a:r>
              <a:rPr lang="en-US" dirty="0"/>
              <a:t>+1.</a:t>
            </a:r>
          </a:p>
        </p:txBody>
      </p:sp>
    </p:spTree>
    <p:extLst>
      <p:ext uri="{BB962C8B-B14F-4D97-AF65-F5344CB8AC3E}">
        <p14:creationId xmlns:p14="http://schemas.microsoft.com/office/powerpoint/2010/main" val="82637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5D5BE09-6FAB-470D-B654-71EE8BFC7FC0}"/>
              </a:ext>
            </a:extLst>
          </p:cNvPr>
          <p:cNvCxnSpPr>
            <a:cxnSpLocks/>
          </p:cNvCxnSpPr>
          <p:nvPr/>
        </p:nvCxnSpPr>
        <p:spPr>
          <a:xfrm flipV="1">
            <a:off x="1242466" y="2661511"/>
            <a:ext cx="5672684" cy="217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18338AD-9E95-4583-8E90-17B0EE115DD6}"/>
              </a:ext>
            </a:extLst>
          </p:cNvPr>
          <p:cNvCxnSpPr>
            <a:cxnSpLocks/>
          </p:cNvCxnSpPr>
          <p:nvPr/>
        </p:nvCxnSpPr>
        <p:spPr>
          <a:xfrm>
            <a:off x="1242466" y="3454764"/>
            <a:ext cx="5672684" cy="130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7610127-5CCF-4D61-B775-A07DECE3F3DD}"/>
              </a:ext>
            </a:extLst>
          </p:cNvPr>
          <p:cNvCxnSpPr>
            <a:cxnSpLocks/>
          </p:cNvCxnSpPr>
          <p:nvPr/>
        </p:nvCxnSpPr>
        <p:spPr>
          <a:xfrm>
            <a:off x="1236747" y="4248010"/>
            <a:ext cx="56726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A93CBA1-96F9-4BB4-B951-0C5E301A2D37}"/>
              </a:ext>
            </a:extLst>
          </p:cNvPr>
          <p:cNvCxnSpPr>
            <a:cxnSpLocks/>
          </p:cNvCxnSpPr>
          <p:nvPr/>
        </p:nvCxnSpPr>
        <p:spPr>
          <a:xfrm flipV="1">
            <a:off x="1236747" y="5062340"/>
            <a:ext cx="5678403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A13E11-C48E-42AD-8CB8-80A1C5BF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Broadcast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 err="1"/>
              <a:t>Bracha</a:t>
            </a:r>
            <a:r>
              <a:rPr lang="en-US" sz="2400" dirty="0"/>
              <a:t>, </a:t>
            </a:r>
            <a:r>
              <a:rPr lang="en-US" sz="2400" i="1" dirty="0"/>
              <a:t>Information and Computation </a:t>
            </a:r>
            <a:r>
              <a:rPr lang="en-US" sz="2400" dirty="0"/>
              <a:t>1987]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4B51A-D1D2-4B79-B3B7-09CA636FEB34}"/>
              </a:ext>
            </a:extLst>
          </p:cNvPr>
          <p:cNvSpPr txBox="1"/>
          <p:nvPr/>
        </p:nvSpPr>
        <p:spPr>
          <a:xfrm>
            <a:off x="552274" y="242162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2F20A-B8B6-4D02-A278-3B2D9FC9E722}"/>
              </a:ext>
            </a:extLst>
          </p:cNvPr>
          <p:cNvSpPr txBox="1"/>
          <p:nvPr/>
        </p:nvSpPr>
        <p:spPr>
          <a:xfrm>
            <a:off x="552274" y="325982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ACBD5-0AD4-44C4-B4C8-B2C8ECAD0D80}"/>
              </a:ext>
            </a:extLst>
          </p:cNvPr>
          <p:cNvSpPr txBox="1"/>
          <p:nvPr/>
        </p:nvSpPr>
        <p:spPr>
          <a:xfrm>
            <a:off x="552274" y="409802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AEB3B-77EC-4226-A94A-F2627C80ED66}"/>
              </a:ext>
            </a:extLst>
          </p:cNvPr>
          <p:cNvSpPr txBox="1"/>
          <p:nvPr/>
        </p:nvSpPr>
        <p:spPr>
          <a:xfrm>
            <a:off x="552274" y="499337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4991DA-A478-431B-941E-C1720AF23C0B}"/>
              </a:ext>
            </a:extLst>
          </p:cNvPr>
          <p:cNvSpPr/>
          <p:nvPr/>
        </p:nvSpPr>
        <p:spPr>
          <a:xfrm>
            <a:off x="1236747" y="2236952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B9A77E-FF9B-424E-B13C-CCF3746BC31E}"/>
              </a:ext>
            </a:extLst>
          </p:cNvPr>
          <p:cNvCxnSpPr>
            <a:cxnSpLocks/>
          </p:cNvCxnSpPr>
          <p:nvPr/>
        </p:nvCxnSpPr>
        <p:spPr>
          <a:xfrm>
            <a:off x="1738115" y="2683239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45EEE3-0407-48C7-88C5-3B3504178D71}"/>
              </a:ext>
            </a:extLst>
          </p:cNvPr>
          <p:cNvCxnSpPr>
            <a:cxnSpLocks/>
          </p:cNvCxnSpPr>
          <p:nvPr/>
        </p:nvCxnSpPr>
        <p:spPr>
          <a:xfrm>
            <a:off x="1738115" y="2683238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67B2F8-E28A-41F0-823B-2618E99B9944}"/>
              </a:ext>
            </a:extLst>
          </p:cNvPr>
          <p:cNvCxnSpPr>
            <a:cxnSpLocks/>
          </p:cNvCxnSpPr>
          <p:nvPr/>
        </p:nvCxnSpPr>
        <p:spPr>
          <a:xfrm>
            <a:off x="1781697" y="2721026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50336A5-BE22-4C75-9BDB-45AB5B84BF77}"/>
              </a:ext>
            </a:extLst>
          </p:cNvPr>
          <p:cNvSpPr txBox="1"/>
          <p:nvPr/>
        </p:nvSpPr>
        <p:spPr>
          <a:xfrm>
            <a:off x="1591132" y="5285766"/>
            <a:ext cx="13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“Initiate”</a:t>
            </a:r>
          </a:p>
        </p:txBody>
      </p:sp>
    </p:spTree>
    <p:extLst>
      <p:ext uri="{BB962C8B-B14F-4D97-AF65-F5344CB8AC3E}">
        <p14:creationId xmlns:p14="http://schemas.microsoft.com/office/powerpoint/2010/main" val="167840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C1055C-0C64-495E-BBE8-A7D96DC72F98}"/>
              </a:ext>
            </a:extLst>
          </p:cNvPr>
          <p:cNvCxnSpPr>
            <a:cxnSpLocks/>
          </p:cNvCxnSpPr>
          <p:nvPr/>
        </p:nvCxnSpPr>
        <p:spPr>
          <a:xfrm flipV="1">
            <a:off x="1242466" y="2661511"/>
            <a:ext cx="5672684" cy="217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A474DF-8E3A-48C0-83C2-B43D8016E808}"/>
              </a:ext>
            </a:extLst>
          </p:cNvPr>
          <p:cNvCxnSpPr>
            <a:cxnSpLocks/>
          </p:cNvCxnSpPr>
          <p:nvPr/>
        </p:nvCxnSpPr>
        <p:spPr>
          <a:xfrm>
            <a:off x="1242466" y="3454764"/>
            <a:ext cx="5672684" cy="130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DCCD67-4854-41A2-AB54-546C815EE75B}"/>
              </a:ext>
            </a:extLst>
          </p:cNvPr>
          <p:cNvCxnSpPr>
            <a:cxnSpLocks/>
          </p:cNvCxnSpPr>
          <p:nvPr/>
        </p:nvCxnSpPr>
        <p:spPr>
          <a:xfrm>
            <a:off x="1236747" y="4248010"/>
            <a:ext cx="56726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CF9F8E-D4C2-4170-A3A4-F86AED18DBB9}"/>
              </a:ext>
            </a:extLst>
          </p:cNvPr>
          <p:cNvCxnSpPr>
            <a:cxnSpLocks/>
          </p:cNvCxnSpPr>
          <p:nvPr/>
        </p:nvCxnSpPr>
        <p:spPr>
          <a:xfrm flipV="1">
            <a:off x="1236747" y="5062340"/>
            <a:ext cx="5678403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A13E11-C48E-42AD-8CB8-80A1C5BF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Broadcast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 err="1"/>
              <a:t>Bracha</a:t>
            </a:r>
            <a:r>
              <a:rPr lang="en-US" sz="2400" dirty="0"/>
              <a:t>, </a:t>
            </a:r>
            <a:r>
              <a:rPr lang="en-US" sz="2400" i="1" dirty="0"/>
              <a:t>Information and Computation </a:t>
            </a:r>
            <a:r>
              <a:rPr lang="en-US" sz="2400" dirty="0"/>
              <a:t>1987]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4B51A-D1D2-4B79-B3B7-09CA636FEB34}"/>
              </a:ext>
            </a:extLst>
          </p:cNvPr>
          <p:cNvSpPr txBox="1"/>
          <p:nvPr/>
        </p:nvSpPr>
        <p:spPr>
          <a:xfrm>
            <a:off x="552274" y="242162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2F20A-B8B6-4D02-A278-3B2D9FC9E722}"/>
              </a:ext>
            </a:extLst>
          </p:cNvPr>
          <p:cNvSpPr txBox="1"/>
          <p:nvPr/>
        </p:nvSpPr>
        <p:spPr>
          <a:xfrm>
            <a:off x="552274" y="325982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ACBD5-0AD4-44C4-B4C8-B2C8ECAD0D80}"/>
              </a:ext>
            </a:extLst>
          </p:cNvPr>
          <p:cNvSpPr txBox="1"/>
          <p:nvPr/>
        </p:nvSpPr>
        <p:spPr>
          <a:xfrm>
            <a:off x="552274" y="409802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AEB3B-77EC-4226-A94A-F2627C80ED66}"/>
              </a:ext>
            </a:extLst>
          </p:cNvPr>
          <p:cNvSpPr txBox="1"/>
          <p:nvPr/>
        </p:nvSpPr>
        <p:spPr>
          <a:xfrm>
            <a:off x="552274" y="499337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4991DA-A478-431B-941E-C1720AF23C0B}"/>
              </a:ext>
            </a:extLst>
          </p:cNvPr>
          <p:cNvSpPr/>
          <p:nvPr/>
        </p:nvSpPr>
        <p:spPr>
          <a:xfrm>
            <a:off x="1236747" y="2236952"/>
            <a:ext cx="495649" cy="3448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B9A77E-FF9B-424E-B13C-CCF3746BC31E}"/>
              </a:ext>
            </a:extLst>
          </p:cNvPr>
          <p:cNvCxnSpPr>
            <a:cxnSpLocks/>
          </p:cNvCxnSpPr>
          <p:nvPr/>
        </p:nvCxnSpPr>
        <p:spPr>
          <a:xfrm>
            <a:off x="1738115" y="2683239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45EEE3-0407-48C7-88C5-3B3504178D71}"/>
              </a:ext>
            </a:extLst>
          </p:cNvPr>
          <p:cNvCxnSpPr>
            <a:cxnSpLocks/>
          </p:cNvCxnSpPr>
          <p:nvPr/>
        </p:nvCxnSpPr>
        <p:spPr>
          <a:xfrm>
            <a:off x="1738115" y="2683238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67B2F8-E28A-41F0-823B-2618E99B9944}"/>
              </a:ext>
            </a:extLst>
          </p:cNvPr>
          <p:cNvCxnSpPr>
            <a:cxnSpLocks/>
          </p:cNvCxnSpPr>
          <p:nvPr/>
        </p:nvCxnSpPr>
        <p:spPr>
          <a:xfrm>
            <a:off x="1781697" y="2721026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F53741-59D6-4F03-B5E4-CC61B5CCAA55}"/>
              </a:ext>
            </a:extLst>
          </p:cNvPr>
          <p:cNvCxnSpPr>
            <a:cxnSpLocks/>
          </p:cNvCxnSpPr>
          <p:nvPr/>
        </p:nvCxnSpPr>
        <p:spPr>
          <a:xfrm>
            <a:off x="3322094" y="3470807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BDAB50-738D-42EA-8645-626AE0966F11}"/>
              </a:ext>
            </a:extLst>
          </p:cNvPr>
          <p:cNvCxnSpPr>
            <a:cxnSpLocks/>
          </p:cNvCxnSpPr>
          <p:nvPr/>
        </p:nvCxnSpPr>
        <p:spPr>
          <a:xfrm>
            <a:off x="3300303" y="3454764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B3F032-0E4A-4EB9-AC64-C9D663A28031}"/>
              </a:ext>
            </a:extLst>
          </p:cNvPr>
          <p:cNvCxnSpPr>
            <a:cxnSpLocks/>
          </p:cNvCxnSpPr>
          <p:nvPr/>
        </p:nvCxnSpPr>
        <p:spPr>
          <a:xfrm flipV="1">
            <a:off x="3322094" y="2684978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766C00B-996D-4E0C-839C-A532A0D30EE5}"/>
              </a:ext>
            </a:extLst>
          </p:cNvPr>
          <p:cNvSpPr/>
          <p:nvPr/>
        </p:nvSpPr>
        <p:spPr>
          <a:xfrm>
            <a:off x="3300303" y="3009259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0336A5-BE22-4C75-9BDB-45AB5B84BF77}"/>
              </a:ext>
            </a:extLst>
          </p:cNvPr>
          <p:cNvSpPr txBox="1"/>
          <p:nvPr/>
        </p:nvSpPr>
        <p:spPr>
          <a:xfrm>
            <a:off x="1591132" y="5285766"/>
            <a:ext cx="13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“Initiate”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A9488-B963-432B-9496-59B3DCD876D2}"/>
              </a:ext>
            </a:extLst>
          </p:cNvPr>
          <p:cNvSpPr txBox="1"/>
          <p:nvPr/>
        </p:nvSpPr>
        <p:spPr>
          <a:xfrm>
            <a:off x="3322094" y="5309546"/>
            <a:ext cx="104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“Echo”</a:t>
            </a:r>
          </a:p>
        </p:txBody>
      </p:sp>
    </p:spTree>
    <p:extLst>
      <p:ext uri="{BB962C8B-B14F-4D97-AF65-F5344CB8AC3E}">
        <p14:creationId xmlns:p14="http://schemas.microsoft.com/office/powerpoint/2010/main" val="379464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D6C5A3-B7E5-4721-8E59-5FE9A4B79958}"/>
              </a:ext>
            </a:extLst>
          </p:cNvPr>
          <p:cNvCxnSpPr>
            <a:cxnSpLocks/>
          </p:cNvCxnSpPr>
          <p:nvPr/>
        </p:nvCxnSpPr>
        <p:spPr>
          <a:xfrm flipV="1">
            <a:off x="1242466" y="2661511"/>
            <a:ext cx="5672684" cy="217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35943C9-D31E-43F5-8794-504028EB6650}"/>
              </a:ext>
            </a:extLst>
          </p:cNvPr>
          <p:cNvCxnSpPr>
            <a:cxnSpLocks/>
          </p:cNvCxnSpPr>
          <p:nvPr/>
        </p:nvCxnSpPr>
        <p:spPr>
          <a:xfrm>
            <a:off x="1242466" y="3454764"/>
            <a:ext cx="5672684" cy="130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978D0A0-7A18-4E34-9484-3DEB4CDB43F7}"/>
              </a:ext>
            </a:extLst>
          </p:cNvPr>
          <p:cNvCxnSpPr>
            <a:cxnSpLocks/>
          </p:cNvCxnSpPr>
          <p:nvPr/>
        </p:nvCxnSpPr>
        <p:spPr>
          <a:xfrm>
            <a:off x="1236747" y="4248010"/>
            <a:ext cx="56726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2425D6-8D82-4CC7-AE30-D0FD4477BF01}"/>
              </a:ext>
            </a:extLst>
          </p:cNvPr>
          <p:cNvCxnSpPr>
            <a:cxnSpLocks/>
          </p:cNvCxnSpPr>
          <p:nvPr/>
        </p:nvCxnSpPr>
        <p:spPr>
          <a:xfrm flipV="1">
            <a:off x="1236747" y="5062340"/>
            <a:ext cx="5678403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D1BAFFB-2745-4477-8430-84996355EDC1}"/>
              </a:ext>
            </a:extLst>
          </p:cNvPr>
          <p:cNvCxnSpPr>
            <a:cxnSpLocks/>
          </p:cNvCxnSpPr>
          <p:nvPr/>
        </p:nvCxnSpPr>
        <p:spPr>
          <a:xfrm>
            <a:off x="3290616" y="2683239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C77536-1A6C-4FC4-9A60-39E2FEEB18ED}"/>
              </a:ext>
            </a:extLst>
          </p:cNvPr>
          <p:cNvCxnSpPr>
            <a:cxnSpLocks/>
          </p:cNvCxnSpPr>
          <p:nvPr/>
        </p:nvCxnSpPr>
        <p:spPr>
          <a:xfrm>
            <a:off x="3283761" y="2675811"/>
            <a:ext cx="924842" cy="1541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624C01-5D73-419B-A4BD-1FEBE963C8F4}"/>
              </a:ext>
            </a:extLst>
          </p:cNvPr>
          <p:cNvCxnSpPr>
            <a:cxnSpLocks/>
          </p:cNvCxnSpPr>
          <p:nvPr/>
        </p:nvCxnSpPr>
        <p:spPr>
          <a:xfrm>
            <a:off x="3321949" y="2696615"/>
            <a:ext cx="886654" cy="7711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A13E11-C48E-42AD-8CB8-80A1C5BF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Broadcast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 err="1"/>
              <a:t>Bracha</a:t>
            </a:r>
            <a:r>
              <a:rPr lang="en-US" sz="2400" dirty="0"/>
              <a:t>, </a:t>
            </a:r>
            <a:r>
              <a:rPr lang="en-US" sz="2400" i="1" dirty="0"/>
              <a:t>Information and Computation </a:t>
            </a:r>
            <a:r>
              <a:rPr lang="en-US" sz="2400" dirty="0"/>
              <a:t>1987]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4B51A-D1D2-4B79-B3B7-09CA636FEB34}"/>
              </a:ext>
            </a:extLst>
          </p:cNvPr>
          <p:cNvSpPr txBox="1"/>
          <p:nvPr/>
        </p:nvSpPr>
        <p:spPr>
          <a:xfrm>
            <a:off x="552274" y="242162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2F20A-B8B6-4D02-A278-3B2D9FC9E722}"/>
              </a:ext>
            </a:extLst>
          </p:cNvPr>
          <p:cNvSpPr txBox="1"/>
          <p:nvPr/>
        </p:nvSpPr>
        <p:spPr>
          <a:xfrm>
            <a:off x="552274" y="325982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ACBD5-0AD4-44C4-B4C8-B2C8ECAD0D80}"/>
              </a:ext>
            </a:extLst>
          </p:cNvPr>
          <p:cNvSpPr txBox="1"/>
          <p:nvPr/>
        </p:nvSpPr>
        <p:spPr>
          <a:xfrm>
            <a:off x="552274" y="409802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AEB3B-77EC-4226-A94A-F2627C80ED66}"/>
              </a:ext>
            </a:extLst>
          </p:cNvPr>
          <p:cNvSpPr txBox="1"/>
          <p:nvPr/>
        </p:nvSpPr>
        <p:spPr>
          <a:xfrm>
            <a:off x="552274" y="499337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4991DA-A478-431B-941E-C1720AF23C0B}"/>
              </a:ext>
            </a:extLst>
          </p:cNvPr>
          <p:cNvSpPr/>
          <p:nvPr/>
        </p:nvSpPr>
        <p:spPr>
          <a:xfrm>
            <a:off x="1236747" y="2236952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B9A77E-FF9B-424E-B13C-CCF3746BC31E}"/>
              </a:ext>
            </a:extLst>
          </p:cNvPr>
          <p:cNvCxnSpPr>
            <a:cxnSpLocks/>
          </p:cNvCxnSpPr>
          <p:nvPr/>
        </p:nvCxnSpPr>
        <p:spPr>
          <a:xfrm>
            <a:off x="1738115" y="2683239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45EEE3-0407-48C7-88C5-3B3504178D71}"/>
              </a:ext>
            </a:extLst>
          </p:cNvPr>
          <p:cNvCxnSpPr>
            <a:cxnSpLocks/>
          </p:cNvCxnSpPr>
          <p:nvPr/>
        </p:nvCxnSpPr>
        <p:spPr>
          <a:xfrm>
            <a:off x="1738115" y="2683238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67B2F8-E28A-41F0-823B-2618E99B9944}"/>
              </a:ext>
            </a:extLst>
          </p:cNvPr>
          <p:cNvCxnSpPr>
            <a:cxnSpLocks/>
          </p:cNvCxnSpPr>
          <p:nvPr/>
        </p:nvCxnSpPr>
        <p:spPr>
          <a:xfrm>
            <a:off x="1738115" y="2702354"/>
            <a:ext cx="924842" cy="793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F53741-59D6-4F03-B5E4-CC61B5CCAA55}"/>
              </a:ext>
            </a:extLst>
          </p:cNvPr>
          <p:cNvCxnSpPr>
            <a:cxnSpLocks/>
          </p:cNvCxnSpPr>
          <p:nvPr/>
        </p:nvCxnSpPr>
        <p:spPr>
          <a:xfrm>
            <a:off x="3322094" y="3470807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BDAB50-738D-42EA-8645-626AE0966F11}"/>
              </a:ext>
            </a:extLst>
          </p:cNvPr>
          <p:cNvCxnSpPr>
            <a:cxnSpLocks/>
          </p:cNvCxnSpPr>
          <p:nvPr/>
        </p:nvCxnSpPr>
        <p:spPr>
          <a:xfrm>
            <a:off x="3300303" y="3454764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B3F032-0E4A-4EB9-AC64-C9D663A28031}"/>
              </a:ext>
            </a:extLst>
          </p:cNvPr>
          <p:cNvCxnSpPr>
            <a:cxnSpLocks/>
          </p:cNvCxnSpPr>
          <p:nvPr/>
        </p:nvCxnSpPr>
        <p:spPr>
          <a:xfrm flipV="1">
            <a:off x="3322094" y="2684978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766C00B-996D-4E0C-839C-A532A0D30EE5}"/>
              </a:ext>
            </a:extLst>
          </p:cNvPr>
          <p:cNvSpPr/>
          <p:nvPr/>
        </p:nvSpPr>
        <p:spPr>
          <a:xfrm>
            <a:off x="3300303" y="3009259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0336A5-BE22-4C75-9BDB-45AB5B84BF77}"/>
              </a:ext>
            </a:extLst>
          </p:cNvPr>
          <p:cNvSpPr txBox="1"/>
          <p:nvPr/>
        </p:nvSpPr>
        <p:spPr>
          <a:xfrm>
            <a:off x="1591132" y="5285766"/>
            <a:ext cx="13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“Initiate”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A9488-B963-432B-9496-59B3DCD876D2}"/>
              </a:ext>
            </a:extLst>
          </p:cNvPr>
          <p:cNvSpPr txBox="1"/>
          <p:nvPr/>
        </p:nvSpPr>
        <p:spPr>
          <a:xfrm>
            <a:off x="3322094" y="5309546"/>
            <a:ext cx="104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“Echo”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274E6F-09A5-441A-A312-F31FA039AE3F}"/>
              </a:ext>
            </a:extLst>
          </p:cNvPr>
          <p:cNvCxnSpPr>
            <a:cxnSpLocks/>
          </p:cNvCxnSpPr>
          <p:nvPr/>
        </p:nvCxnSpPr>
        <p:spPr>
          <a:xfrm flipV="1">
            <a:off x="3322094" y="3467021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2FDC0A-A00B-4C60-9106-8FC659BA1D53}"/>
              </a:ext>
            </a:extLst>
          </p:cNvPr>
          <p:cNvCxnSpPr>
            <a:cxnSpLocks/>
          </p:cNvCxnSpPr>
          <p:nvPr/>
        </p:nvCxnSpPr>
        <p:spPr>
          <a:xfrm flipV="1">
            <a:off x="3316845" y="4266393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3BE02F-99CB-42E7-AEC8-4303342961A4}"/>
              </a:ext>
            </a:extLst>
          </p:cNvPr>
          <p:cNvCxnSpPr>
            <a:cxnSpLocks/>
          </p:cNvCxnSpPr>
          <p:nvPr/>
        </p:nvCxnSpPr>
        <p:spPr>
          <a:xfrm>
            <a:off x="3316845" y="4264443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C6EA85-0485-41C3-91EA-C570ADDEE84A}"/>
              </a:ext>
            </a:extLst>
          </p:cNvPr>
          <p:cNvCxnSpPr>
            <a:cxnSpLocks/>
          </p:cNvCxnSpPr>
          <p:nvPr/>
        </p:nvCxnSpPr>
        <p:spPr>
          <a:xfrm flipV="1">
            <a:off x="3300303" y="2702354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C56E92-8E1C-4A6A-BB44-5AA07B5B9563}"/>
              </a:ext>
            </a:extLst>
          </p:cNvPr>
          <p:cNvCxnSpPr>
            <a:cxnSpLocks/>
          </p:cNvCxnSpPr>
          <p:nvPr/>
        </p:nvCxnSpPr>
        <p:spPr>
          <a:xfrm flipV="1">
            <a:off x="3295054" y="3464619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F11CB7-C825-4197-B160-17A91E3D2792}"/>
              </a:ext>
            </a:extLst>
          </p:cNvPr>
          <p:cNvCxnSpPr>
            <a:cxnSpLocks/>
          </p:cNvCxnSpPr>
          <p:nvPr/>
        </p:nvCxnSpPr>
        <p:spPr>
          <a:xfrm flipV="1">
            <a:off x="3289805" y="2661511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F61E036-55C4-499C-88DA-677B0538E288}"/>
              </a:ext>
            </a:extLst>
          </p:cNvPr>
          <p:cNvSpPr/>
          <p:nvPr/>
        </p:nvSpPr>
        <p:spPr>
          <a:xfrm>
            <a:off x="3300303" y="3823085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C58AF1-1F19-4E68-952B-049A87AAE6C5}"/>
              </a:ext>
            </a:extLst>
          </p:cNvPr>
          <p:cNvSpPr/>
          <p:nvPr/>
        </p:nvSpPr>
        <p:spPr>
          <a:xfrm>
            <a:off x="3289805" y="4581136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83968F-E59B-42AC-A7DE-93E1CB0C00C0}"/>
              </a:ext>
            </a:extLst>
          </p:cNvPr>
          <p:cNvSpPr/>
          <p:nvPr/>
        </p:nvSpPr>
        <p:spPr>
          <a:xfrm>
            <a:off x="3267075" y="2244316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8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DD4184-B650-4AB9-9F88-DD114CB7566A}"/>
              </a:ext>
            </a:extLst>
          </p:cNvPr>
          <p:cNvCxnSpPr>
            <a:cxnSpLocks/>
          </p:cNvCxnSpPr>
          <p:nvPr/>
        </p:nvCxnSpPr>
        <p:spPr>
          <a:xfrm flipV="1">
            <a:off x="1242466" y="2661511"/>
            <a:ext cx="5672684" cy="217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58A64B-8813-4DFC-9684-FDDA8D990F97}"/>
              </a:ext>
            </a:extLst>
          </p:cNvPr>
          <p:cNvCxnSpPr>
            <a:cxnSpLocks/>
          </p:cNvCxnSpPr>
          <p:nvPr/>
        </p:nvCxnSpPr>
        <p:spPr>
          <a:xfrm>
            <a:off x="1242466" y="3454764"/>
            <a:ext cx="5672684" cy="130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5E3463-C9FA-4B54-8F3C-7B4380DFACCA}"/>
              </a:ext>
            </a:extLst>
          </p:cNvPr>
          <p:cNvCxnSpPr>
            <a:cxnSpLocks/>
          </p:cNvCxnSpPr>
          <p:nvPr/>
        </p:nvCxnSpPr>
        <p:spPr>
          <a:xfrm>
            <a:off x="1236747" y="4248010"/>
            <a:ext cx="56726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749761-79A4-401E-BCD6-5AF294AFF738}"/>
              </a:ext>
            </a:extLst>
          </p:cNvPr>
          <p:cNvCxnSpPr>
            <a:cxnSpLocks/>
          </p:cNvCxnSpPr>
          <p:nvPr/>
        </p:nvCxnSpPr>
        <p:spPr>
          <a:xfrm flipV="1">
            <a:off x="1236747" y="5062340"/>
            <a:ext cx="5678403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D1BAFFB-2745-4477-8430-84996355EDC1}"/>
              </a:ext>
            </a:extLst>
          </p:cNvPr>
          <p:cNvCxnSpPr>
            <a:cxnSpLocks/>
          </p:cNvCxnSpPr>
          <p:nvPr/>
        </p:nvCxnSpPr>
        <p:spPr>
          <a:xfrm>
            <a:off x="3290616" y="2683239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C77536-1A6C-4FC4-9A60-39E2FEEB18ED}"/>
              </a:ext>
            </a:extLst>
          </p:cNvPr>
          <p:cNvCxnSpPr>
            <a:cxnSpLocks/>
          </p:cNvCxnSpPr>
          <p:nvPr/>
        </p:nvCxnSpPr>
        <p:spPr>
          <a:xfrm>
            <a:off x="3283761" y="2675811"/>
            <a:ext cx="924842" cy="1541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624C01-5D73-419B-A4BD-1FEBE963C8F4}"/>
              </a:ext>
            </a:extLst>
          </p:cNvPr>
          <p:cNvCxnSpPr>
            <a:cxnSpLocks/>
          </p:cNvCxnSpPr>
          <p:nvPr/>
        </p:nvCxnSpPr>
        <p:spPr>
          <a:xfrm>
            <a:off x="3321949" y="2696615"/>
            <a:ext cx="886654" cy="7711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A13E11-C48E-42AD-8CB8-80A1C5BF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Broadcast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 err="1"/>
              <a:t>Bracha</a:t>
            </a:r>
            <a:r>
              <a:rPr lang="en-US" sz="2400" dirty="0"/>
              <a:t>, </a:t>
            </a:r>
            <a:r>
              <a:rPr lang="en-US" sz="2400" i="1" dirty="0"/>
              <a:t>Information and Computation </a:t>
            </a:r>
            <a:r>
              <a:rPr lang="en-US" sz="2400" dirty="0"/>
              <a:t>1987]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4B51A-D1D2-4B79-B3B7-09CA636FEB34}"/>
              </a:ext>
            </a:extLst>
          </p:cNvPr>
          <p:cNvSpPr txBox="1"/>
          <p:nvPr/>
        </p:nvSpPr>
        <p:spPr>
          <a:xfrm>
            <a:off x="552274" y="242162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2F20A-B8B6-4D02-A278-3B2D9FC9E722}"/>
              </a:ext>
            </a:extLst>
          </p:cNvPr>
          <p:cNvSpPr txBox="1"/>
          <p:nvPr/>
        </p:nvSpPr>
        <p:spPr>
          <a:xfrm>
            <a:off x="552274" y="3259829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ACBD5-0AD4-44C4-B4C8-B2C8ECAD0D80}"/>
              </a:ext>
            </a:extLst>
          </p:cNvPr>
          <p:cNvSpPr txBox="1"/>
          <p:nvPr/>
        </p:nvSpPr>
        <p:spPr>
          <a:xfrm>
            <a:off x="552274" y="4034436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AEB3B-77EC-4226-A94A-F2627C80ED66}"/>
              </a:ext>
            </a:extLst>
          </p:cNvPr>
          <p:cNvSpPr txBox="1"/>
          <p:nvPr/>
        </p:nvSpPr>
        <p:spPr>
          <a:xfrm>
            <a:off x="552274" y="4910253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4991DA-A478-431B-941E-C1720AF23C0B}"/>
              </a:ext>
            </a:extLst>
          </p:cNvPr>
          <p:cNvSpPr/>
          <p:nvPr/>
        </p:nvSpPr>
        <p:spPr>
          <a:xfrm>
            <a:off x="1236747" y="2236952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B9A77E-FF9B-424E-B13C-CCF3746BC31E}"/>
              </a:ext>
            </a:extLst>
          </p:cNvPr>
          <p:cNvCxnSpPr>
            <a:cxnSpLocks/>
          </p:cNvCxnSpPr>
          <p:nvPr/>
        </p:nvCxnSpPr>
        <p:spPr>
          <a:xfrm>
            <a:off x="1738115" y="2683239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45EEE3-0407-48C7-88C5-3B3504178D71}"/>
              </a:ext>
            </a:extLst>
          </p:cNvPr>
          <p:cNvCxnSpPr>
            <a:cxnSpLocks/>
          </p:cNvCxnSpPr>
          <p:nvPr/>
        </p:nvCxnSpPr>
        <p:spPr>
          <a:xfrm>
            <a:off x="1738115" y="2683238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67B2F8-E28A-41F0-823B-2618E99B9944}"/>
              </a:ext>
            </a:extLst>
          </p:cNvPr>
          <p:cNvCxnSpPr>
            <a:cxnSpLocks/>
          </p:cNvCxnSpPr>
          <p:nvPr/>
        </p:nvCxnSpPr>
        <p:spPr>
          <a:xfrm>
            <a:off x="1738115" y="2702354"/>
            <a:ext cx="924842" cy="793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F53741-59D6-4F03-B5E4-CC61B5CCAA55}"/>
              </a:ext>
            </a:extLst>
          </p:cNvPr>
          <p:cNvCxnSpPr>
            <a:cxnSpLocks/>
          </p:cNvCxnSpPr>
          <p:nvPr/>
        </p:nvCxnSpPr>
        <p:spPr>
          <a:xfrm>
            <a:off x="3322094" y="3470807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BDAB50-738D-42EA-8645-626AE0966F11}"/>
              </a:ext>
            </a:extLst>
          </p:cNvPr>
          <p:cNvCxnSpPr>
            <a:cxnSpLocks/>
          </p:cNvCxnSpPr>
          <p:nvPr/>
        </p:nvCxnSpPr>
        <p:spPr>
          <a:xfrm>
            <a:off x="3300303" y="3454764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B3F032-0E4A-4EB9-AC64-C9D663A28031}"/>
              </a:ext>
            </a:extLst>
          </p:cNvPr>
          <p:cNvCxnSpPr>
            <a:cxnSpLocks/>
          </p:cNvCxnSpPr>
          <p:nvPr/>
        </p:nvCxnSpPr>
        <p:spPr>
          <a:xfrm flipV="1">
            <a:off x="3322094" y="2684978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766C00B-996D-4E0C-839C-A532A0D30EE5}"/>
              </a:ext>
            </a:extLst>
          </p:cNvPr>
          <p:cNvSpPr/>
          <p:nvPr/>
        </p:nvSpPr>
        <p:spPr>
          <a:xfrm>
            <a:off x="3300303" y="3009259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0336A5-BE22-4C75-9BDB-45AB5B84BF77}"/>
              </a:ext>
            </a:extLst>
          </p:cNvPr>
          <p:cNvSpPr txBox="1"/>
          <p:nvPr/>
        </p:nvSpPr>
        <p:spPr>
          <a:xfrm>
            <a:off x="1591132" y="5285766"/>
            <a:ext cx="13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“Initiate”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A9488-B963-432B-9496-59B3DCD876D2}"/>
              </a:ext>
            </a:extLst>
          </p:cNvPr>
          <p:cNvSpPr txBox="1"/>
          <p:nvPr/>
        </p:nvSpPr>
        <p:spPr>
          <a:xfrm>
            <a:off x="3322094" y="5309546"/>
            <a:ext cx="104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“Echo”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274E6F-09A5-441A-A312-F31FA039AE3F}"/>
              </a:ext>
            </a:extLst>
          </p:cNvPr>
          <p:cNvCxnSpPr>
            <a:cxnSpLocks/>
          </p:cNvCxnSpPr>
          <p:nvPr/>
        </p:nvCxnSpPr>
        <p:spPr>
          <a:xfrm flipV="1">
            <a:off x="3322094" y="3467021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2FDC0A-A00B-4C60-9106-8FC659BA1D53}"/>
              </a:ext>
            </a:extLst>
          </p:cNvPr>
          <p:cNvCxnSpPr>
            <a:cxnSpLocks/>
          </p:cNvCxnSpPr>
          <p:nvPr/>
        </p:nvCxnSpPr>
        <p:spPr>
          <a:xfrm flipV="1">
            <a:off x="3316845" y="4266393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3BE02F-99CB-42E7-AEC8-4303342961A4}"/>
              </a:ext>
            </a:extLst>
          </p:cNvPr>
          <p:cNvCxnSpPr>
            <a:cxnSpLocks/>
          </p:cNvCxnSpPr>
          <p:nvPr/>
        </p:nvCxnSpPr>
        <p:spPr>
          <a:xfrm>
            <a:off x="3316845" y="4264443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C6EA85-0485-41C3-91EA-C570ADDEE84A}"/>
              </a:ext>
            </a:extLst>
          </p:cNvPr>
          <p:cNvCxnSpPr>
            <a:cxnSpLocks/>
          </p:cNvCxnSpPr>
          <p:nvPr/>
        </p:nvCxnSpPr>
        <p:spPr>
          <a:xfrm flipV="1">
            <a:off x="3300303" y="2702354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C56E92-8E1C-4A6A-BB44-5AA07B5B9563}"/>
              </a:ext>
            </a:extLst>
          </p:cNvPr>
          <p:cNvCxnSpPr>
            <a:cxnSpLocks/>
          </p:cNvCxnSpPr>
          <p:nvPr/>
        </p:nvCxnSpPr>
        <p:spPr>
          <a:xfrm flipV="1">
            <a:off x="3295054" y="3464619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F11CB7-C825-4197-B160-17A91E3D2792}"/>
              </a:ext>
            </a:extLst>
          </p:cNvPr>
          <p:cNvCxnSpPr>
            <a:cxnSpLocks/>
          </p:cNvCxnSpPr>
          <p:nvPr/>
        </p:nvCxnSpPr>
        <p:spPr>
          <a:xfrm flipV="1">
            <a:off x="3289805" y="2661511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F61E036-55C4-499C-88DA-677B0538E288}"/>
              </a:ext>
            </a:extLst>
          </p:cNvPr>
          <p:cNvSpPr/>
          <p:nvPr/>
        </p:nvSpPr>
        <p:spPr>
          <a:xfrm>
            <a:off x="3300303" y="3823085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C58AF1-1F19-4E68-952B-049A87AAE6C5}"/>
              </a:ext>
            </a:extLst>
          </p:cNvPr>
          <p:cNvSpPr/>
          <p:nvPr/>
        </p:nvSpPr>
        <p:spPr>
          <a:xfrm>
            <a:off x="3289805" y="4581136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83968F-E59B-42AC-A7DE-93E1CB0C00C0}"/>
              </a:ext>
            </a:extLst>
          </p:cNvPr>
          <p:cNvSpPr/>
          <p:nvPr/>
        </p:nvSpPr>
        <p:spPr>
          <a:xfrm>
            <a:off x="3267075" y="2244316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83805D-CC83-4BA0-963F-0C9E7109F277}"/>
              </a:ext>
            </a:extLst>
          </p:cNvPr>
          <p:cNvCxnSpPr>
            <a:cxnSpLocks/>
          </p:cNvCxnSpPr>
          <p:nvPr/>
        </p:nvCxnSpPr>
        <p:spPr>
          <a:xfrm>
            <a:off x="4947966" y="2673714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8F3632-0AA4-4582-89A2-AE1552D63944}"/>
              </a:ext>
            </a:extLst>
          </p:cNvPr>
          <p:cNvCxnSpPr>
            <a:cxnSpLocks/>
          </p:cNvCxnSpPr>
          <p:nvPr/>
        </p:nvCxnSpPr>
        <p:spPr>
          <a:xfrm>
            <a:off x="4941111" y="2666286"/>
            <a:ext cx="924842" cy="1541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5A710DC-3B3D-4CA8-9E78-D0D5E3BBEA60}"/>
              </a:ext>
            </a:extLst>
          </p:cNvPr>
          <p:cNvCxnSpPr>
            <a:cxnSpLocks/>
          </p:cNvCxnSpPr>
          <p:nvPr/>
        </p:nvCxnSpPr>
        <p:spPr>
          <a:xfrm>
            <a:off x="4979299" y="2687090"/>
            <a:ext cx="886654" cy="7711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898B6DC-662A-4704-98A2-E7E221D027E3}"/>
              </a:ext>
            </a:extLst>
          </p:cNvPr>
          <p:cNvCxnSpPr>
            <a:cxnSpLocks/>
          </p:cNvCxnSpPr>
          <p:nvPr/>
        </p:nvCxnSpPr>
        <p:spPr>
          <a:xfrm>
            <a:off x="4979444" y="3461282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B3D2296-934C-476C-93EB-EC8A760FE502}"/>
              </a:ext>
            </a:extLst>
          </p:cNvPr>
          <p:cNvCxnSpPr>
            <a:cxnSpLocks/>
          </p:cNvCxnSpPr>
          <p:nvPr/>
        </p:nvCxnSpPr>
        <p:spPr>
          <a:xfrm>
            <a:off x="4957653" y="3445239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47A47B-247D-4221-BA97-E11F5DC1B3EE}"/>
              </a:ext>
            </a:extLst>
          </p:cNvPr>
          <p:cNvCxnSpPr>
            <a:cxnSpLocks/>
          </p:cNvCxnSpPr>
          <p:nvPr/>
        </p:nvCxnSpPr>
        <p:spPr>
          <a:xfrm flipV="1">
            <a:off x="4979444" y="2675453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5FEB35F-5991-4566-AD47-E6EADD3D4683}"/>
              </a:ext>
            </a:extLst>
          </p:cNvPr>
          <p:cNvSpPr/>
          <p:nvPr/>
        </p:nvSpPr>
        <p:spPr>
          <a:xfrm>
            <a:off x="4957653" y="2999734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26F83D-AA19-4BB5-A913-8193AA607E0F}"/>
              </a:ext>
            </a:extLst>
          </p:cNvPr>
          <p:cNvSpPr txBox="1"/>
          <p:nvPr/>
        </p:nvSpPr>
        <p:spPr>
          <a:xfrm>
            <a:off x="4835554" y="5294352"/>
            <a:ext cx="121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“Ready”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BC8C04A-70FA-4EED-A331-34580ED0CB92}"/>
              </a:ext>
            </a:extLst>
          </p:cNvPr>
          <p:cNvCxnSpPr>
            <a:cxnSpLocks/>
          </p:cNvCxnSpPr>
          <p:nvPr/>
        </p:nvCxnSpPr>
        <p:spPr>
          <a:xfrm flipV="1">
            <a:off x="4979444" y="3457496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20330BC-A50E-4147-A3F6-C13DBDB9B1D9}"/>
              </a:ext>
            </a:extLst>
          </p:cNvPr>
          <p:cNvCxnSpPr>
            <a:cxnSpLocks/>
          </p:cNvCxnSpPr>
          <p:nvPr/>
        </p:nvCxnSpPr>
        <p:spPr>
          <a:xfrm flipV="1">
            <a:off x="4974195" y="4256868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5FC4F2-83DA-4DEB-9888-95A7AA5170ED}"/>
              </a:ext>
            </a:extLst>
          </p:cNvPr>
          <p:cNvCxnSpPr>
            <a:cxnSpLocks/>
          </p:cNvCxnSpPr>
          <p:nvPr/>
        </p:nvCxnSpPr>
        <p:spPr>
          <a:xfrm>
            <a:off x="4974195" y="4254918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E80EB90-9C57-4DE1-8115-84026E334860}"/>
              </a:ext>
            </a:extLst>
          </p:cNvPr>
          <p:cNvCxnSpPr>
            <a:cxnSpLocks/>
          </p:cNvCxnSpPr>
          <p:nvPr/>
        </p:nvCxnSpPr>
        <p:spPr>
          <a:xfrm flipV="1">
            <a:off x="4957653" y="2692829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52E529C-DA36-4132-8F30-0D1B1E0E2ED3}"/>
              </a:ext>
            </a:extLst>
          </p:cNvPr>
          <p:cNvCxnSpPr>
            <a:cxnSpLocks/>
          </p:cNvCxnSpPr>
          <p:nvPr/>
        </p:nvCxnSpPr>
        <p:spPr>
          <a:xfrm flipV="1">
            <a:off x="4952404" y="3455094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0B64566-BE80-4312-8336-48ABC180C622}"/>
              </a:ext>
            </a:extLst>
          </p:cNvPr>
          <p:cNvCxnSpPr>
            <a:cxnSpLocks/>
          </p:cNvCxnSpPr>
          <p:nvPr/>
        </p:nvCxnSpPr>
        <p:spPr>
          <a:xfrm flipV="1">
            <a:off x="4947155" y="2651986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C2645899-04C4-449E-8E3F-5D3A00B94DE0}"/>
              </a:ext>
            </a:extLst>
          </p:cNvPr>
          <p:cNvSpPr/>
          <p:nvPr/>
        </p:nvSpPr>
        <p:spPr>
          <a:xfrm>
            <a:off x="4957653" y="3813560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BEC77B9-D383-4EFF-8E63-7A421F018097}"/>
              </a:ext>
            </a:extLst>
          </p:cNvPr>
          <p:cNvSpPr/>
          <p:nvPr/>
        </p:nvSpPr>
        <p:spPr>
          <a:xfrm>
            <a:off x="4947155" y="4571611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E01127-B9AB-4176-9A06-347206263C57}"/>
              </a:ext>
            </a:extLst>
          </p:cNvPr>
          <p:cNvSpPr/>
          <p:nvPr/>
        </p:nvSpPr>
        <p:spPr>
          <a:xfrm>
            <a:off x="4924425" y="2234791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49293-705C-4CA4-9E2A-86C7463F8215}"/>
              </a:ext>
            </a:extLst>
          </p:cNvPr>
          <p:cNvSpPr txBox="1"/>
          <p:nvPr/>
        </p:nvSpPr>
        <p:spPr>
          <a:xfrm>
            <a:off x="7696200" y="21336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Communication complexity is O(n</a:t>
            </a:r>
            <a:r>
              <a:rPr lang="en-US" sz="2800" baseline="30000" dirty="0"/>
              <a:t>2</a:t>
            </a:r>
            <a:r>
              <a:rPr lang="en-US" sz="2800" dirty="0"/>
              <a:t>|B|) </a:t>
            </a:r>
          </a:p>
        </p:txBody>
      </p:sp>
    </p:spTree>
    <p:extLst>
      <p:ext uri="{BB962C8B-B14F-4D97-AF65-F5344CB8AC3E}">
        <p14:creationId xmlns:p14="http://schemas.microsoft.com/office/powerpoint/2010/main" val="209676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31B1-EA42-E84F-9458-D4A18AB4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it cheaper?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E1E1E-4C11-EF4B-9F14-1923FC839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methods</a:t>
            </a:r>
          </a:p>
          <a:p>
            <a:r>
              <a:rPr lang="en-US" dirty="0"/>
              <a:t>One method: </a:t>
            </a:r>
          </a:p>
          <a:p>
            <a:pPr lvl="1"/>
            <a:r>
              <a:rPr lang="en-US" dirty="0"/>
              <a:t>Reduce the network bandwidth</a:t>
            </a:r>
          </a:p>
          <a:p>
            <a:pPr lvl="1"/>
            <a:r>
              <a:rPr lang="en-US" dirty="0"/>
              <a:t>Erasure coding</a:t>
            </a:r>
          </a:p>
        </p:txBody>
      </p:sp>
    </p:spTree>
    <p:extLst>
      <p:ext uri="{BB962C8B-B14F-4D97-AF65-F5344CB8AC3E}">
        <p14:creationId xmlns:p14="http://schemas.microsoft.com/office/powerpoint/2010/main" val="3628448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84DD-20FB-4C32-B44F-6811F550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AVID</a:t>
            </a:r>
            <a:br>
              <a:rPr lang="en-US" dirty="0"/>
            </a:br>
            <a:r>
              <a:rPr lang="en-US" sz="2400" dirty="0"/>
              <a:t>[Cachin and </a:t>
            </a:r>
            <a:r>
              <a:rPr lang="en-US" sz="2400" dirty="0" err="1"/>
              <a:t>Tessaro</a:t>
            </a:r>
            <a:r>
              <a:rPr lang="en-US" sz="2400" dirty="0"/>
              <a:t>, SRDS 2005]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6F51-6905-475E-9E2D-3B25D9E8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22375"/>
          </a:xfrm>
        </p:spPr>
        <p:txBody>
          <a:bodyPr/>
          <a:lstStyle/>
          <a:p>
            <a:r>
              <a:rPr lang="en-US" dirty="0"/>
              <a:t>Leverages </a:t>
            </a:r>
            <a:r>
              <a:rPr lang="en-US" i="1" dirty="0"/>
              <a:t>erasure coding </a:t>
            </a:r>
            <a:r>
              <a:rPr lang="en-US" dirty="0"/>
              <a:t>and </a:t>
            </a:r>
            <a:r>
              <a:rPr lang="en-US" i="1" dirty="0"/>
              <a:t>cross checksums </a:t>
            </a:r>
            <a:r>
              <a:rPr lang="en-US" dirty="0"/>
              <a:t>to reduce communication complexity to O(</a:t>
            </a:r>
            <a:r>
              <a:rPr lang="en-US" dirty="0" err="1"/>
              <a:t>n|B</a:t>
            </a:r>
            <a:r>
              <a:rPr lang="en-US" dirty="0"/>
              <a:t>|), assuming hashes are free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D4243-324A-4B00-9571-8B561FA773BE}"/>
              </a:ext>
            </a:extLst>
          </p:cNvPr>
          <p:cNvSpPr/>
          <p:nvPr/>
        </p:nvSpPr>
        <p:spPr>
          <a:xfrm>
            <a:off x="2516066" y="3837476"/>
            <a:ext cx="1219200" cy="93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D99D9-6C47-41F0-B53C-8E790E7C7FC9}"/>
              </a:ext>
            </a:extLst>
          </p:cNvPr>
          <p:cNvSpPr/>
          <p:nvPr/>
        </p:nvSpPr>
        <p:spPr>
          <a:xfrm>
            <a:off x="4872404" y="3352800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07869D-1CF8-4863-BA27-D60A2CF34FD7}"/>
              </a:ext>
            </a:extLst>
          </p:cNvPr>
          <p:cNvSpPr/>
          <p:nvPr/>
        </p:nvSpPr>
        <p:spPr>
          <a:xfrm>
            <a:off x="4872404" y="3884858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E68EA-A19E-467D-AB35-F8BB8C0A95D3}"/>
              </a:ext>
            </a:extLst>
          </p:cNvPr>
          <p:cNvSpPr/>
          <p:nvPr/>
        </p:nvSpPr>
        <p:spPr>
          <a:xfrm>
            <a:off x="4876312" y="4416916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C3E3E6-5B0A-480E-9867-7617CAD77737}"/>
              </a:ext>
            </a:extLst>
          </p:cNvPr>
          <p:cNvSpPr/>
          <p:nvPr/>
        </p:nvSpPr>
        <p:spPr>
          <a:xfrm>
            <a:off x="4872404" y="4948974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8C55FE-70A4-4CBE-878B-23D8F800FB00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3735266" y="3515213"/>
            <a:ext cx="1137138" cy="789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BC68F6-CF7E-4504-86C4-86412CD2EEB7}"/>
              </a:ext>
            </a:extLst>
          </p:cNvPr>
          <p:cNvCxnSpPr>
            <a:cxnSpLocks/>
          </p:cNvCxnSpPr>
          <p:nvPr/>
        </p:nvCxnSpPr>
        <p:spPr>
          <a:xfrm>
            <a:off x="3715727" y="4304688"/>
            <a:ext cx="1137138" cy="789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FAD52D-C1D0-48D7-ABF7-A815A2B3CAA0}"/>
              </a:ext>
            </a:extLst>
          </p:cNvPr>
          <p:cNvCxnSpPr>
            <a:cxnSpLocks/>
          </p:cNvCxnSpPr>
          <p:nvPr/>
        </p:nvCxnSpPr>
        <p:spPr>
          <a:xfrm flipV="1">
            <a:off x="3735266" y="4054601"/>
            <a:ext cx="1137138" cy="257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AF83F1-69FA-4531-86A8-9BE0414F0B65}"/>
              </a:ext>
            </a:extLst>
          </p:cNvPr>
          <p:cNvCxnSpPr>
            <a:cxnSpLocks/>
          </p:cNvCxnSpPr>
          <p:nvPr/>
        </p:nvCxnSpPr>
        <p:spPr>
          <a:xfrm>
            <a:off x="3735266" y="4312019"/>
            <a:ext cx="1137138" cy="257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6D8385-6D3D-4493-8A73-7C1C1EEAAE68}"/>
              </a:ext>
            </a:extLst>
          </p:cNvPr>
          <p:cNvCxnSpPr>
            <a:stCxn id="5" idx="3"/>
          </p:cNvCxnSpPr>
          <p:nvPr/>
        </p:nvCxnSpPr>
        <p:spPr>
          <a:xfrm flipV="1">
            <a:off x="6091604" y="3515212"/>
            <a:ext cx="107266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ED2CBE-581A-4300-AD84-16B5417F5B3C}"/>
              </a:ext>
            </a:extLst>
          </p:cNvPr>
          <p:cNvCxnSpPr/>
          <p:nvPr/>
        </p:nvCxnSpPr>
        <p:spPr>
          <a:xfrm flipV="1">
            <a:off x="6091604" y="4040616"/>
            <a:ext cx="107266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FE5BD5-BDB9-417F-832B-431307A276FF}"/>
              </a:ext>
            </a:extLst>
          </p:cNvPr>
          <p:cNvCxnSpPr/>
          <p:nvPr/>
        </p:nvCxnSpPr>
        <p:spPr>
          <a:xfrm flipV="1">
            <a:off x="6091604" y="4569316"/>
            <a:ext cx="107266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C64511-7444-4ADD-A956-64AF983DCB44}"/>
              </a:ext>
            </a:extLst>
          </p:cNvPr>
          <p:cNvCxnSpPr/>
          <p:nvPr/>
        </p:nvCxnSpPr>
        <p:spPr>
          <a:xfrm flipV="1">
            <a:off x="6091604" y="5111386"/>
            <a:ext cx="107266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E0184E1-17A2-4528-9006-104E5A31CC24}"/>
              </a:ext>
            </a:extLst>
          </p:cNvPr>
          <p:cNvSpPr/>
          <p:nvPr/>
        </p:nvSpPr>
        <p:spPr>
          <a:xfrm>
            <a:off x="7158404" y="3352799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5C725D-FBC4-4578-B798-35D6AB406547}"/>
              </a:ext>
            </a:extLst>
          </p:cNvPr>
          <p:cNvSpPr/>
          <p:nvPr/>
        </p:nvSpPr>
        <p:spPr>
          <a:xfrm>
            <a:off x="7158404" y="3880950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2476A0-76C5-41CD-891F-F65BF0442DB4}"/>
              </a:ext>
            </a:extLst>
          </p:cNvPr>
          <p:cNvSpPr/>
          <p:nvPr/>
        </p:nvSpPr>
        <p:spPr>
          <a:xfrm>
            <a:off x="7158404" y="4418139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56F52F-FCBB-482A-A1A1-50F12EAE0A9F}"/>
              </a:ext>
            </a:extLst>
          </p:cNvPr>
          <p:cNvSpPr/>
          <p:nvPr/>
        </p:nvSpPr>
        <p:spPr>
          <a:xfrm>
            <a:off x="7158404" y="4948974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7038E-4E03-498B-9DC7-87CECCF9DA89}"/>
              </a:ext>
            </a:extLst>
          </p:cNvPr>
          <p:cNvSpPr txBox="1"/>
          <p:nvPr/>
        </p:nvSpPr>
        <p:spPr>
          <a:xfrm>
            <a:off x="4650642" y="5378696"/>
            <a:ext cx="1662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Erasure coded fragments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BF234A-E0A5-4722-A1D8-A6DB74616FE8}"/>
              </a:ext>
            </a:extLst>
          </p:cNvPr>
          <p:cNvSpPr txBox="1"/>
          <p:nvPr/>
        </p:nvSpPr>
        <p:spPr>
          <a:xfrm>
            <a:off x="6411057" y="5809583"/>
            <a:ext cx="166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Hashes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D6283A-7898-40C9-9B43-5DE5C017D81C}"/>
              </a:ext>
            </a:extLst>
          </p:cNvPr>
          <p:cNvSpPr/>
          <p:nvPr/>
        </p:nvSpPr>
        <p:spPr>
          <a:xfrm>
            <a:off x="6935666" y="2895600"/>
            <a:ext cx="592991" cy="29139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ED78A3-9E62-4253-8567-BAE5D92AE99D}"/>
              </a:ext>
            </a:extLst>
          </p:cNvPr>
          <p:cNvSpPr txBox="1"/>
          <p:nvPr/>
        </p:nvSpPr>
        <p:spPr>
          <a:xfrm>
            <a:off x="7633677" y="3817794"/>
            <a:ext cx="1662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Cross checksum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D0EB1B-5115-4380-8EC7-DDB4BEA498B1}"/>
              </a:ext>
            </a:extLst>
          </p:cNvPr>
          <p:cNvSpPr txBox="1"/>
          <p:nvPr/>
        </p:nvSpPr>
        <p:spPr>
          <a:xfrm>
            <a:off x="5249247" y="3262656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C9CD48-A9B4-4175-A4FA-5964A745C660}"/>
              </a:ext>
            </a:extLst>
          </p:cNvPr>
          <p:cNvSpPr txBox="1"/>
          <p:nvPr/>
        </p:nvSpPr>
        <p:spPr>
          <a:xfrm>
            <a:off x="5256335" y="379008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FC46E1-4DE3-47B6-9530-138CAB289926}"/>
              </a:ext>
            </a:extLst>
          </p:cNvPr>
          <p:cNvSpPr txBox="1"/>
          <p:nvPr/>
        </p:nvSpPr>
        <p:spPr>
          <a:xfrm>
            <a:off x="5249499" y="4323965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A0C6A4-1FE2-41B8-8954-2DC3842CE320}"/>
              </a:ext>
            </a:extLst>
          </p:cNvPr>
          <p:cNvSpPr txBox="1"/>
          <p:nvPr/>
        </p:nvSpPr>
        <p:spPr>
          <a:xfrm>
            <a:off x="5251934" y="4847776"/>
            <a:ext cx="53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8516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F34C-B162-47FE-A303-10035C43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AVID</a:t>
            </a:r>
            <a:br>
              <a:rPr lang="en-US" dirty="0"/>
            </a:br>
            <a:r>
              <a:rPr lang="en-US" sz="2400" dirty="0"/>
              <a:t>[Cachin and </a:t>
            </a:r>
            <a:r>
              <a:rPr lang="en-US" sz="2400" dirty="0" err="1"/>
              <a:t>Tessaro</a:t>
            </a:r>
            <a:r>
              <a:rPr lang="en-US" sz="2400" dirty="0"/>
              <a:t>, SRDS 2005]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88-1A37-4659-8257-4BB843ADD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1450975"/>
          </a:xfrm>
        </p:spPr>
        <p:txBody>
          <a:bodyPr>
            <a:normAutofit/>
          </a:bodyPr>
          <a:lstStyle/>
          <a:p>
            <a:r>
              <a:rPr lang="en-US" dirty="0"/>
              <a:t>Broadcaster sends fragment d</a:t>
            </a:r>
            <a:r>
              <a:rPr lang="en-US" baseline="-25000" dirty="0"/>
              <a:t>i</a:t>
            </a:r>
            <a:r>
              <a:rPr lang="en-US" dirty="0"/>
              <a:t> and cross-checksum to replica </a:t>
            </a:r>
            <a:r>
              <a:rPr lang="en-US" dirty="0" err="1"/>
              <a:t>i</a:t>
            </a:r>
            <a:r>
              <a:rPr lang="en-US" dirty="0"/>
              <a:t>, and replica </a:t>
            </a:r>
            <a:r>
              <a:rPr lang="en-US" dirty="0" err="1"/>
              <a:t>i</a:t>
            </a:r>
            <a:r>
              <a:rPr lang="en-US" dirty="0"/>
              <a:t> echoes these to all replicas</a:t>
            </a:r>
          </a:p>
          <a:p>
            <a:r>
              <a:rPr lang="en-US" dirty="0"/>
              <a:t>For example, at replica 2 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919E8-FC72-4CEB-841A-834523E7D87B}"/>
              </a:ext>
            </a:extLst>
          </p:cNvPr>
          <p:cNvSpPr/>
          <p:nvPr/>
        </p:nvSpPr>
        <p:spPr>
          <a:xfrm>
            <a:off x="3663449" y="3858499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531AD-7EDD-4C8D-8FD2-FA798836D5FA}"/>
              </a:ext>
            </a:extLst>
          </p:cNvPr>
          <p:cNvSpPr txBox="1"/>
          <p:nvPr/>
        </p:nvSpPr>
        <p:spPr>
          <a:xfrm>
            <a:off x="4047380" y="3763721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9A643-55EA-454D-AF05-7A6A7FB8C6AF}"/>
              </a:ext>
            </a:extLst>
          </p:cNvPr>
          <p:cNvSpPr/>
          <p:nvPr/>
        </p:nvSpPr>
        <p:spPr>
          <a:xfrm>
            <a:off x="4956164" y="3864360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9C50E2-D4F6-456B-B06F-2850C59A769A}"/>
              </a:ext>
            </a:extLst>
          </p:cNvPr>
          <p:cNvSpPr/>
          <p:nvPr/>
        </p:nvSpPr>
        <p:spPr>
          <a:xfrm>
            <a:off x="5182079" y="3858499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0DB6A5-6959-40F2-B212-890D74432493}"/>
              </a:ext>
            </a:extLst>
          </p:cNvPr>
          <p:cNvSpPr/>
          <p:nvPr/>
        </p:nvSpPr>
        <p:spPr>
          <a:xfrm>
            <a:off x="5413367" y="3858499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5F06AD-8A95-4546-8F1A-1FAA0340AE0B}"/>
              </a:ext>
            </a:extLst>
          </p:cNvPr>
          <p:cNvSpPr/>
          <p:nvPr/>
        </p:nvSpPr>
        <p:spPr>
          <a:xfrm>
            <a:off x="5633909" y="3858498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7AA42-E86D-452F-A2E9-930782DB1F64}"/>
              </a:ext>
            </a:extLst>
          </p:cNvPr>
          <p:cNvSpPr txBox="1"/>
          <p:nvPr/>
        </p:nvSpPr>
        <p:spPr>
          <a:xfrm>
            <a:off x="385494" y="3759302"/>
            <a:ext cx="2858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broadcaster: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3B32B8-0827-43CA-BA8B-CD167F3DAB7F}"/>
              </a:ext>
            </a:extLst>
          </p:cNvPr>
          <p:cNvSpPr txBox="1"/>
          <p:nvPr/>
        </p:nvSpPr>
        <p:spPr>
          <a:xfrm>
            <a:off x="381000" y="4384833"/>
            <a:ext cx="3085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Echo from replica 3: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F4B09-23F2-4DA4-AC2B-16118C45AA74}"/>
              </a:ext>
            </a:extLst>
          </p:cNvPr>
          <p:cNvSpPr txBox="1"/>
          <p:nvPr/>
        </p:nvSpPr>
        <p:spPr>
          <a:xfrm>
            <a:off x="386849" y="5039380"/>
            <a:ext cx="3085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Echo from replica 4: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60830A-F003-45D6-BCE0-30A1813C712F}"/>
              </a:ext>
            </a:extLst>
          </p:cNvPr>
          <p:cNvSpPr/>
          <p:nvPr/>
        </p:nvSpPr>
        <p:spPr>
          <a:xfrm>
            <a:off x="3663449" y="4509913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25B58E-F2A4-4856-B2FC-1D208AA42DFD}"/>
              </a:ext>
            </a:extLst>
          </p:cNvPr>
          <p:cNvSpPr txBox="1"/>
          <p:nvPr/>
        </p:nvSpPr>
        <p:spPr>
          <a:xfrm>
            <a:off x="4047380" y="4415135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1BE37D-20A6-47AF-844E-1A12E4091EB3}"/>
              </a:ext>
            </a:extLst>
          </p:cNvPr>
          <p:cNvSpPr/>
          <p:nvPr/>
        </p:nvSpPr>
        <p:spPr>
          <a:xfrm>
            <a:off x="4956164" y="4515774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4AF1A7-1AD8-4702-83AA-F58BC9A8CF2E}"/>
              </a:ext>
            </a:extLst>
          </p:cNvPr>
          <p:cNvSpPr/>
          <p:nvPr/>
        </p:nvSpPr>
        <p:spPr>
          <a:xfrm>
            <a:off x="5182079" y="4509913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8E8F69-C42E-4CE0-84B1-5C7054531499}"/>
              </a:ext>
            </a:extLst>
          </p:cNvPr>
          <p:cNvSpPr/>
          <p:nvPr/>
        </p:nvSpPr>
        <p:spPr>
          <a:xfrm>
            <a:off x="5413367" y="4509913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D3954C-B8D8-40A9-96C6-5BC03A471E8E}"/>
              </a:ext>
            </a:extLst>
          </p:cNvPr>
          <p:cNvSpPr/>
          <p:nvPr/>
        </p:nvSpPr>
        <p:spPr>
          <a:xfrm>
            <a:off x="5633909" y="4509912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F3964F-70BF-44C5-A80E-65C138481542}"/>
              </a:ext>
            </a:extLst>
          </p:cNvPr>
          <p:cNvSpPr/>
          <p:nvPr/>
        </p:nvSpPr>
        <p:spPr>
          <a:xfrm>
            <a:off x="3663449" y="5116784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8C8165-07A0-427C-8309-8FADFEB477BE}"/>
              </a:ext>
            </a:extLst>
          </p:cNvPr>
          <p:cNvSpPr txBox="1"/>
          <p:nvPr/>
        </p:nvSpPr>
        <p:spPr>
          <a:xfrm>
            <a:off x="4047380" y="5022006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0F4E8E-37F9-4DC7-BCF0-D50E228BC443}"/>
              </a:ext>
            </a:extLst>
          </p:cNvPr>
          <p:cNvSpPr/>
          <p:nvPr/>
        </p:nvSpPr>
        <p:spPr>
          <a:xfrm>
            <a:off x="4956164" y="5122645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24A868-2A55-4EAF-9CC1-7DF040C9690C}"/>
              </a:ext>
            </a:extLst>
          </p:cNvPr>
          <p:cNvSpPr/>
          <p:nvPr/>
        </p:nvSpPr>
        <p:spPr>
          <a:xfrm>
            <a:off x="5182079" y="5116784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AC91FC-9C1A-4BA7-A261-C8ED5E3BB19C}"/>
              </a:ext>
            </a:extLst>
          </p:cNvPr>
          <p:cNvSpPr/>
          <p:nvPr/>
        </p:nvSpPr>
        <p:spPr>
          <a:xfrm>
            <a:off x="5413367" y="5116784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99B523-0217-4C2D-8CF4-5B4FAB21CF98}"/>
              </a:ext>
            </a:extLst>
          </p:cNvPr>
          <p:cNvSpPr/>
          <p:nvPr/>
        </p:nvSpPr>
        <p:spPr>
          <a:xfrm>
            <a:off x="5633909" y="5116783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78281C-B3FC-4D0D-97D1-2A236B53066B}"/>
              </a:ext>
            </a:extLst>
          </p:cNvPr>
          <p:cNvSpPr/>
          <p:nvPr/>
        </p:nvSpPr>
        <p:spPr>
          <a:xfrm>
            <a:off x="6934200" y="4168565"/>
            <a:ext cx="1219200" cy="93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87C27D-8F6C-41EC-BA47-E927D160C89C}"/>
              </a:ext>
            </a:extLst>
          </p:cNvPr>
          <p:cNvSpPr/>
          <p:nvPr/>
        </p:nvSpPr>
        <p:spPr>
          <a:xfrm>
            <a:off x="9290538" y="3683889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67EAB4-DA9F-4487-BBD5-8670941755B1}"/>
              </a:ext>
            </a:extLst>
          </p:cNvPr>
          <p:cNvSpPr/>
          <p:nvPr/>
        </p:nvSpPr>
        <p:spPr>
          <a:xfrm>
            <a:off x="9290538" y="4215947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CF3600-C144-42E6-9328-7489A162E00A}"/>
              </a:ext>
            </a:extLst>
          </p:cNvPr>
          <p:cNvSpPr/>
          <p:nvPr/>
        </p:nvSpPr>
        <p:spPr>
          <a:xfrm>
            <a:off x="9294446" y="4748005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34390F-763E-43DC-B159-B8518194DB49}"/>
              </a:ext>
            </a:extLst>
          </p:cNvPr>
          <p:cNvSpPr/>
          <p:nvPr/>
        </p:nvSpPr>
        <p:spPr>
          <a:xfrm>
            <a:off x="9290538" y="5280063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003D7D-B926-4368-87CD-F67B69A14781}"/>
              </a:ext>
            </a:extLst>
          </p:cNvPr>
          <p:cNvCxnSpPr>
            <a:cxnSpLocks/>
            <a:stCxn id="9" idx="3"/>
            <a:endCxn id="38" idx="1"/>
          </p:cNvCxnSpPr>
          <p:nvPr/>
        </p:nvCxnSpPr>
        <p:spPr>
          <a:xfrm>
            <a:off x="5786309" y="4020911"/>
            <a:ext cx="1147891" cy="6148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9C00E9B-BB50-4327-A972-8A8E8CA62094}"/>
              </a:ext>
            </a:extLst>
          </p:cNvPr>
          <p:cNvCxnSpPr>
            <a:cxnSpLocks/>
            <a:stCxn id="24" idx="3"/>
            <a:endCxn id="38" idx="1"/>
          </p:cNvCxnSpPr>
          <p:nvPr/>
        </p:nvCxnSpPr>
        <p:spPr>
          <a:xfrm flipV="1">
            <a:off x="5786309" y="4635778"/>
            <a:ext cx="1147891" cy="643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CAC8DA7-7F56-403E-BF0E-516B6EE3E64B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5810739" y="4635778"/>
            <a:ext cx="1123461" cy="73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6A3A2BC-78E4-4BC1-8D47-C0A83BA70E0C}"/>
              </a:ext>
            </a:extLst>
          </p:cNvPr>
          <p:cNvCxnSpPr>
            <a:stCxn id="39" idx="3"/>
          </p:cNvCxnSpPr>
          <p:nvPr/>
        </p:nvCxnSpPr>
        <p:spPr>
          <a:xfrm flipV="1">
            <a:off x="10509738" y="3846301"/>
            <a:ext cx="107266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0C98354-F341-4F1E-AF80-B2001DB021CC}"/>
              </a:ext>
            </a:extLst>
          </p:cNvPr>
          <p:cNvCxnSpPr/>
          <p:nvPr/>
        </p:nvCxnSpPr>
        <p:spPr>
          <a:xfrm flipV="1">
            <a:off x="10509738" y="4371705"/>
            <a:ext cx="107266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7EF9B26-A812-4A41-A3B3-EC357FADA273}"/>
              </a:ext>
            </a:extLst>
          </p:cNvPr>
          <p:cNvCxnSpPr/>
          <p:nvPr/>
        </p:nvCxnSpPr>
        <p:spPr>
          <a:xfrm flipV="1">
            <a:off x="10509738" y="4900405"/>
            <a:ext cx="107266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72112EF-5A4C-41E6-9974-8CB7232C37B7}"/>
              </a:ext>
            </a:extLst>
          </p:cNvPr>
          <p:cNvCxnSpPr/>
          <p:nvPr/>
        </p:nvCxnSpPr>
        <p:spPr>
          <a:xfrm flipV="1">
            <a:off x="10509738" y="5442475"/>
            <a:ext cx="107266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8E5C4017-E85E-4D3F-9360-E4458E1827E0}"/>
              </a:ext>
            </a:extLst>
          </p:cNvPr>
          <p:cNvSpPr/>
          <p:nvPr/>
        </p:nvSpPr>
        <p:spPr>
          <a:xfrm>
            <a:off x="11576538" y="3683888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8755A1-41AF-4BE8-AB8A-BFCE71F6B8CE}"/>
              </a:ext>
            </a:extLst>
          </p:cNvPr>
          <p:cNvSpPr/>
          <p:nvPr/>
        </p:nvSpPr>
        <p:spPr>
          <a:xfrm>
            <a:off x="11576538" y="4212039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6A43411-57F9-4820-8AC4-7B351A1709DF}"/>
              </a:ext>
            </a:extLst>
          </p:cNvPr>
          <p:cNvSpPr/>
          <p:nvPr/>
        </p:nvSpPr>
        <p:spPr>
          <a:xfrm>
            <a:off x="11576538" y="4749228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E12FFDF-2EC0-49E3-BBA7-91932F2BFB5A}"/>
              </a:ext>
            </a:extLst>
          </p:cNvPr>
          <p:cNvSpPr/>
          <p:nvPr/>
        </p:nvSpPr>
        <p:spPr>
          <a:xfrm>
            <a:off x="11576538" y="5280063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54D93E-BE3D-4EF0-942A-88D18204FFF8}"/>
              </a:ext>
            </a:extLst>
          </p:cNvPr>
          <p:cNvSpPr txBox="1"/>
          <p:nvPr/>
        </p:nvSpPr>
        <p:spPr>
          <a:xfrm>
            <a:off x="9667381" y="3593745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E47FC9-03F6-48A2-B47B-CF2B393A46B2}"/>
              </a:ext>
            </a:extLst>
          </p:cNvPr>
          <p:cNvSpPr txBox="1"/>
          <p:nvPr/>
        </p:nvSpPr>
        <p:spPr>
          <a:xfrm>
            <a:off x="9674469" y="4121169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035783-3725-471B-AA96-72FADF05B5FD}"/>
              </a:ext>
            </a:extLst>
          </p:cNvPr>
          <p:cNvSpPr txBox="1"/>
          <p:nvPr/>
        </p:nvSpPr>
        <p:spPr>
          <a:xfrm>
            <a:off x="9667633" y="4655054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D36A57F-2FFC-4955-833F-0C9EFD6FF828}"/>
              </a:ext>
            </a:extLst>
          </p:cNvPr>
          <p:cNvSpPr txBox="1"/>
          <p:nvPr/>
        </p:nvSpPr>
        <p:spPr>
          <a:xfrm>
            <a:off x="9670067" y="5178865"/>
            <a:ext cx="464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4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96633BA-6156-4E0E-A0D3-D6B49A24EF0D}"/>
              </a:ext>
            </a:extLst>
          </p:cNvPr>
          <p:cNvCxnSpPr/>
          <p:nvPr/>
        </p:nvCxnSpPr>
        <p:spPr>
          <a:xfrm flipV="1">
            <a:off x="8180739" y="3830648"/>
            <a:ext cx="1137138" cy="789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C7EE65C-CD3C-4C96-9352-05979478A524}"/>
              </a:ext>
            </a:extLst>
          </p:cNvPr>
          <p:cNvCxnSpPr>
            <a:cxnSpLocks/>
          </p:cNvCxnSpPr>
          <p:nvPr/>
        </p:nvCxnSpPr>
        <p:spPr>
          <a:xfrm>
            <a:off x="8161200" y="4620123"/>
            <a:ext cx="1137138" cy="789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DB2DBC3-C002-4FCF-9A86-7CB38F00259B}"/>
              </a:ext>
            </a:extLst>
          </p:cNvPr>
          <p:cNvCxnSpPr>
            <a:cxnSpLocks/>
          </p:cNvCxnSpPr>
          <p:nvPr/>
        </p:nvCxnSpPr>
        <p:spPr>
          <a:xfrm flipV="1">
            <a:off x="8180739" y="4370036"/>
            <a:ext cx="1137138" cy="257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4448FA2-DE3B-4689-83F3-3960AA7B9E54}"/>
              </a:ext>
            </a:extLst>
          </p:cNvPr>
          <p:cNvCxnSpPr>
            <a:cxnSpLocks/>
          </p:cNvCxnSpPr>
          <p:nvPr/>
        </p:nvCxnSpPr>
        <p:spPr>
          <a:xfrm>
            <a:off x="8180739" y="4627454"/>
            <a:ext cx="1137138" cy="257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eft Brace 67">
            <a:extLst>
              <a:ext uri="{FF2B5EF4-FFF2-40B4-BE49-F238E27FC236}">
                <a16:creationId xmlns:a16="http://schemas.microsoft.com/office/drawing/2014/main" id="{64DF25DA-C3E4-4BEB-B5C6-B5BF8E98603A}"/>
              </a:ext>
            </a:extLst>
          </p:cNvPr>
          <p:cNvSpPr/>
          <p:nvPr/>
        </p:nvSpPr>
        <p:spPr>
          <a:xfrm rot="16200000">
            <a:off x="5286070" y="5274984"/>
            <a:ext cx="170337" cy="830146"/>
          </a:xfrm>
          <a:prstGeom prst="leftBrace">
            <a:avLst>
              <a:gd name="adj1" fmla="val 8333"/>
              <a:gd name="adj2" fmla="val 4901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A499703-E50C-4D50-A989-393BEB5D6BEE}"/>
              </a:ext>
            </a:extLst>
          </p:cNvPr>
          <p:cNvCxnSpPr>
            <a:cxnSpLocks/>
          </p:cNvCxnSpPr>
          <p:nvPr/>
        </p:nvCxnSpPr>
        <p:spPr>
          <a:xfrm flipH="1" flipV="1">
            <a:off x="5347926" y="5942704"/>
            <a:ext cx="6318261" cy="320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Left Brace 71">
            <a:extLst>
              <a:ext uri="{FF2B5EF4-FFF2-40B4-BE49-F238E27FC236}">
                <a16:creationId xmlns:a16="http://schemas.microsoft.com/office/drawing/2014/main" id="{0197D938-A0F9-4EF6-B797-328952F307FE}"/>
              </a:ext>
            </a:extLst>
          </p:cNvPr>
          <p:cNvSpPr/>
          <p:nvPr/>
        </p:nvSpPr>
        <p:spPr>
          <a:xfrm rot="16200000">
            <a:off x="11586181" y="5652815"/>
            <a:ext cx="133114" cy="222738"/>
          </a:xfrm>
          <a:prstGeom prst="leftBrace">
            <a:avLst>
              <a:gd name="adj1" fmla="val 8333"/>
              <a:gd name="adj2" fmla="val 4901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68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EB62-AC0D-B04E-919C-4EDB5369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2283-5504-364D-B802-198EA679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Asynchrony vs. partial synchrony</a:t>
            </a:r>
          </a:p>
          <a:p>
            <a:r>
              <a:rPr lang="en-US" dirty="0"/>
              <a:t>Randomized BFT</a:t>
            </a:r>
          </a:p>
          <a:p>
            <a:r>
              <a:rPr lang="en-US" dirty="0" err="1"/>
              <a:t>HoneyBadgerBFT</a:t>
            </a:r>
            <a:endParaRPr lang="en-US" dirty="0"/>
          </a:p>
          <a:p>
            <a:r>
              <a:rPr lang="en-US" dirty="0"/>
              <a:t>BEAT </a:t>
            </a:r>
          </a:p>
          <a:p>
            <a:r>
              <a:rPr lang="en-US" dirty="0"/>
              <a:t>Asynchronous Binary Agreement</a:t>
            </a:r>
          </a:p>
        </p:txBody>
      </p:sp>
    </p:spTree>
    <p:extLst>
      <p:ext uri="{BB962C8B-B14F-4D97-AF65-F5344CB8AC3E}">
        <p14:creationId xmlns:p14="http://schemas.microsoft.com/office/powerpoint/2010/main" val="476880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2021-8497-4923-A27B-C9FEE426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AVID-FP</a:t>
            </a:r>
            <a:br>
              <a:rPr lang="en-US" dirty="0"/>
            </a:br>
            <a:r>
              <a:rPr lang="en-US" sz="2400" dirty="0"/>
              <a:t>[Hendricks et al., PODC 2007]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219ED-D6DF-4A47-BB15-6E613EEE6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Additionally leverages </a:t>
            </a:r>
            <a:r>
              <a:rPr lang="en-US" i="1" dirty="0"/>
              <a:t>homomorphic fingerprints </a:t>
            </a:r>
            <a:r>
              <a:rPr lang="en-US" dirty="0"/>
              <a:t>to reduce communication complexity to O(|B|), assuming fingerprints are free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572C0A-D72F-402B-99F7-66B4C816C74C}"/>
              </a:ext>
            </a:extLst>
          </p:cNvPr>
          <p:cNvSpPr/>
          <p:nvPr/>
        </p:nvSpPr>
        <p:spPr>
          <a:xfrm>
            <a:off x="2682386" y="4150090"/>
            <a:ext cx="1219200" cy="93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2CB5A-0003-4FC0-B066-B60FC76A6506}"/>
              </a:ext>
            </a:extLst>
          </p:cNvPr>
          <p:cNvSpPr/>
          <p:nvPr/>
        </p:nvSpPr>
        <p:spPr>
          <a:xfrm>
            <a:off x="5038724" y="3665414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7D6C62-E8D6-47D1-9488-61AD60D4F46E}"/>
              </a:ext>
            </a:extLst>
          </p:cNvPr>
          <p:cNvSpPr/>
          <p:nvPr/>
        </p:nvSpPr>
        <p:spPr>
          <a:xfrm>
            <a:off x="5038724" y="4197472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00CC7E-4B7F-4097-84EC-35E89DB9EF2C}"/>
              </a:ext>
            </a:extLst>
          </p:cNvPr>
          <p:cNvSpPr/>
          <p:nvPr/>
        </p:nvSpPr>
        <p:spPr>
          <a:xfrm>
            <a:off x="5042632" y="4729530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93E373-411F-48DE-99CD-874408B1B761}"/>
              </a:ext>
            </a:extLst>
          </p:cNvPr>
          <p:cNvSpPr/>
          <p:nvPr/>
        </p:nvSpPr>
        <p:spPr>
          <a:xfrm>
            <a:off x="5038724" y="5261588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2C5E12-64B7-4579-BDFB-37B7C3656CF3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3901586" y="3827827"/>
            <a:ext cx="1137138" cy="789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39B990-EB52-420E-BD75-D8DFECB38CB7}"/>
              </a:ext>
            </a:extLst>
          </p:cNvPr>
          <p:cNvCxnSpPr>
            <a:cxnSpLocks/>
          </p:cNvCxnSpPr>
          <p:nvPr/>
        </p:nvCxnSpPr>
        <p:spPr>
          <a:xfrm>
            <a:off x="3882047" y="4617302"/>
            <a:ext cx="1137138" cy="789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2932CB-EEA5-4DF3-90D2-46DD2036C221}"/>
              </a:ext>
            </a:extLst>
          </p:cNvPr>
          <p:cNvCxnSpPr>
            <a:cxnSpLocks/>
          </p:cNvCxnSpPr>
          <p:nvPr/>
        </p:nvCxnSpPr>
        <p:spPr>
          <a:xfrm flipV="1">
            <a:off x="3901586" y="4367215"/>
            <a:ext cx="1137138" cy="257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7B923A-D3E2-45ED-9FB3-BDE12AE3F0A7}"/>
              </a:ext>
            </a:extLst>
          </p:cNvPr>
          <p:cNvCxnSpPr>
            <a:cxnSpLocks/>
          </p:cNvCxnSpPr>
          <p:nvPr/>
        </p:nvCxnSpPr>
        <p:spPr>
          <a:xfrm>
            <a:off x="3901586" y="4624633"/>
            <a:ext cx="1137138" cy="257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B70DDE-12BA-4ACA-9B41-5370544B0D17}"/>
              </a:ext>
            </a:extLst>
          </p:cNvPr>
          <p:cNvCxnSpPr>
            <a:cxnSpLocks/>
            <a:stCxn id="5" idx="3"/>
            <a:endCxn id="17" idx="1"/>
          </p:cNvCxnSpPr>
          <p:nvPr/>
        </p:nvCxnSpPr>
        <p:spPr>
          <a:xfrm flipV="1">
            <a:off x="6257924" y="3827826"/>
            <a:ext cx="183026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0D1450-FA21-41AB-8188-23D49B0B9FEB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257924" y="4353231"/>
            <a:ext cx="1836128" cy="66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807EDF-7F00-4B84-AE52-F9B0DA865DF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261832" y="4881931"/>
            <a:ext cx="1832220" cy="10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CB0829-5AE7-466A-B8F0-8A7DDC2526B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257924" y="5424001"/>
            <a:ext cx="183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C3D20CA-F03D-4B79-9C95-AC25E7050C83}"/>
              </a:ext>
            </a:extLst>
          </p:cNvPr>
          <p:cNvSpPr/>
          <p:nvPr/>
        </p:nvSpPr>
        <p:spPr>
          <a:xfrm>
            <a:off x="8088190" y="3665413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CEE564-0F11-4552-9D6D-EA14864B35C3}"/>
              </a:ext>
            </a:extLst>
          </p:cNvPr>
          <p:cNvSpPr/>
          <p:nvPr/>
        </p:nvSpPr>
        <p:spPr>
          <a:xfrm>
            <a:off x="8088190" y="4193564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1F0789-DEB0-49A2-99A1-D89DD639F017}"/>
              </a:ext>
            </a:extLst>
          </p:cNvPr>
          <p:cNvSpPr/>
          <p:nvPr/>
        </p:nvSpPr>
        <p:spPr>
          <a:xfrm>
            <a:off x="8088190" y="4730753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896A09-BFE4-413B-BF3A-C7603DF348E9}"/>
              </a:ext>
            </a:extLst>
          </p:cNvPr>
          <p:cNvSpPr/>
          <p:nvPr/>
        </p:nvSpPr>
        <p:spPr>
          <a:xfrm>
            <a:off x="8088190" y="5261588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F7E01E-AEA0-46F0-8FDF-8AA8DDF9C78F}"/>
              </a:ext>
            </a:extLst>
          </p:cNvPr>
          <p:cNvSpPr txBox="1"/>
          <p:nvPr/>
        </p:nvSpPr>
        <p:spPr>
          <a:xfrm>
            <a:off x="4511674" y="5903893"/>
            <a:ext cx="2273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Erasure coded fragments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BA8D45-88A8-4133-A209-D7A9A66885FE}"/>
              </a:ext>
            </a:extLst>
          </p:cNvPr>
          <p:cNvSpPr txBox="1"/>
          <p:nvPr/>
        </p:nvSpPr>
        <p:spPr>
          <a:xfrm>
            <a:off x="7173057" y="6122197"/>
            <a:ext cx="1970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Fingerprints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DADAA-7409-4D2B-BADC-673094DFA64B}"/>
              </a:ext>
            </a:extLst>
          </p:cNvPr>
          <p:cNvSpPr txBox="1"/>
          <p:nvPr/>
        </p:nvSpPr>
        <p:spPr>
          <a:xfrm>
            <a:off x="5415567" y="357527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C41990-22CE-42C3-B4FB-C96FCDCC115A}"/>
              </a:ext>
            </a:extLst>
          </p:cNvPr>
          <p:cNvSpPr txBox="1"/>
          <p:nvPr/>
        </p:nvSpPr>
        <p:spPr>
          <a:xfrm>
            <a:off x="5422655" y="4102694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6816B0-3DCA-4143-808D-769634A33CCA}"/>
              </a:ext>
            </a:extLst>
          </p:cNvPr>
          <p:cNvSpPr txBox="1"/>
          <p:nvPr/>
        </p:nvSpPr>
        <p:spPr>
          <a:xfrm>
            <a:off x="5415819" y="4636579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20EF7D-1F98-4A4B-9777-FE817BAD9149}"/>
              </a:ext>
            </a:extLst>
          </p:cNvPr>
          <p:cNvSpPr txBox="1"/>
          <p:nvPr/>
        </p:nvSpPr>
        <p:spPr>
          <a:xfrm>
            <a:off x="5418253" y="5160390"/>
            <a:ext cx="45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A722F4-1EA3-4EB0-876C-39B36D05A521}"/>
              </a:ext>
            </a:extLst>
          </p:cNvPr>
          <p:cNvSpPr/>
          <p:nvPr/>
        </p:nvSpPr>
        <p:spPr>
          <a:xfrm>
            <a:off x="6705600" y="2977662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EAAB571-DD44-4A79-AACA-D189CBB25B21}"/>
              </a:ext>
            </a:extLst>
          </p:cNvPr>
          <p:cNvSpPr/>
          <p:nvPr/>
        </p:nvSpPr>
        <p:spPr>
          <a:xfrm>
            <a:off x="6931515" y="2971801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E24C5C-ED09-416E-9879-D6E78F878D7F}"/>
              </a:ext>
            </a:extLst>
          </p:cNvPr>
          <p:cNvSpPr/>
          <p:nvPr/>
        </p:nvSpPr>
        <p:spPr>
          <a:xfrm>
            <a:off x="7162803" y="2971801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40FE70-FA54-4CDC-B341-C38CE05922F2}"/>
              </a:ext>
            </a:extLst>
          </p:cNvPr>
          <p:cNvSpPr/>
          <p:nvPr/>
        </p:nvSpPr>
        <p:spPr>
          <a:xfrm>
            <a:off x="7383345" y="2971800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74C7F026-DD9D-422E-9581-E7AAEE1DF07A}"/>
              </a:ext>
            </a:extLst>
          </p:cNvPr>
          <p:cNvSpPr/>
          <p:nvPr/>
        </p:nvSpPr>
        <p:spPr>
          <a:xfrm rot="16200000">
            <a:off x="7035504" y="3031420"/>
            <a:ext cx="170337" cy="830146"/>
          </a:xfrm>
          <a:prstGeom prst="leftBrace">
            <a:avLst>
              <a:gd name="adj1" fmla="val 8333"/>
              <a:gd name="adj2" fmla="val 4901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C64E86D-F28F-4DD5-AF3E-374A5B6334A9}"/>
              </a:ext>
            </a:extLst>
          </p:cNvPr>
          <p:cNvCxnSpPr>
            <a:cxnSpLocks/>
          </p:cNvCxnSpPr>
          <p:nvPr/>
        </p:nvCxnSpPr>
        <p:spPr>
          <a:xfrm>
            <a:off x="7120672" y="3442675"/>
            <a:ext cx="0" cy="304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838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5928-097E-4C04-A22C-34248AC8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AVID-FP</a:t>
            </a:r>
            <a:br>
              <a:rPr lang="en-US" dirty="0"/>
            </a:br>
            <a:r>
              <a:rPr lang="en-US" sz="2400" dirty="0"/>
              <a:t>[Hendricks et al., PODC 2007]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9BE7-CAAF-4005-90A3-1D172B7AC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US" dirty="0"/>
              <a:t>Broadcaster sends fragment d</a:t>
            </a:r>
            <a:r>
              <a:rPr lang="en-US" baseline="-25000" dirty="0"/>
              <a:t>i</a:t>
            </a:r>
            <a:r>
              <a:rPr lang="en-US" dirty="0"/>
              <a:t> and fingerprinted cross-checksum to replica </a:t>
            </a:r>
            <a:r>
              <a:rPr lang="en-US" dirty="0" err="1"/>
              <a:t>i</a:t>
            </a:r>
            <a:r>
              <a:rPr lang="en-US" dirty="0"/>
              <a:t>, and replica </a:t>
            </a:r>
            <a:r>
              <a:rPr lang="en-US" dirty="0" err="1"/>
              <a:t>i</a:t>
            </a:r>
            <a:r>
              <a:rPr lang="en-US" dirty="0"/>
              <a:t> echoes only the fingerprinted cross checksum</a:t>
            </a:r>
          </a:p>
          <a:p>
            <a:r>
              <a:rPr lang="en-US" dirty="0"/>
              <a:t>For example, at replica 2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Replica 2 echoes only the fingerprinted cross-checksum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931E9-161F-420B-83BE-6F95F8CC64EB}"/>
              </a:ext>
            </a:extLst>
          </p:cNvPr>
          <p:cNvSpPr/>
          <p:nvPr/>
        </p:nvSpPr>
        <p:spPr>
          <a:xfrm>
            <a:off x="5611872" y="3784877"/>
            <a:ext cx="1219200" cy="32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1C61B-43A4-4187-9822-E8AF3AB96D97}"/>
              </a:ext>
            </a:extLst>
          </p:cNvPr>
          <p:cNvSpPr txBox="1"/>
          <p:nvPr/>
        </p:nvSpPr>
        <p:spPr>
          <a:xfrm>
            <a:off x="5995803" y="3690099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97D20-CCB4-4A34-8139-9BF9C6DA1778}"/>
              </a:ext>
            </a:extLst>
          </p:cNvPr>
          <p:cNvSpPr/>
          <p:nvPr/>
        </p:nvSpPr>
        <p:spPr>
          <a:xfrm>
            <a:off x="6904587" y="3788715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4BCAAD-79F3-47AA-BA08-BAE7B4BC7BEC}"/>
              </a:ext>
            </a:extLst>
          </p:cNvPr>
          <p:cNvSpPr/>
          <p:nvPr/>
        </p:nvSpPr>
        <p:spPr>
          <a:xfrm>
            <a:off x="7130502" y="3788715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1CA06D-9CB0-4AA0-BBC4-7D96D63E1E52}"/>
              </a:ext>
            </a:extLst>
          </p:cNvPr>
          <p:cNvSpPr/>
          <p:nvPr/>
        </p:nvSpPr>
        <p:spPr>
          <a:xfrm>
            <a:off x="7361790" y="3788715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A0EFC9-B398-430F-9242-1B86991C219E}"/>
              </a:ext>
            </a:extLst>
          </p:cNvPr>
          <p:cNvSpPr/>
          <p:nvPr/>
        </p:nvSpPr>
        <p:spPr>
          <a:xfrm>
            <a:off x="7582332" y="3788715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0320B-66B9-4E30-9A32-B855E5609FEA}"/>
              </a:ext>
            </a:extLst>
          </p:cNvPr>
          <p:cNvSpPr txBox="1"/>
          <p:nvPr/>
        </p:nvSpPr>
        <p:spPr>
          <a:xfrm>
            <a:off x="2333917" y="3685680"/>
            <a:ext cx="2858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broadcaster: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6CF8C1-BB43-4830-8DCF-F13B0C54C633}"/>
              </a:ext>
            </a:extLst>
          </p:cNvPr>
          <p:cNvSpPr/>
          <p:nvPr/>
        </p:nvSpPr>
        <p:spPr>
          <a:xfrm>
            <a:off x="7821193" y="3788715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3FCB21-23A3-41B7-B69E-E2AA40859EF8}"/>
              </a:ext>
            </a:extLst>
          </p:cNvPr>
          <p:cNvSpPr/>
          <p:nvPr/>
        </p:nvSpPr>
        <p:spPr>
          <a:xfrm>
            <a:off x="8052481" y="3788715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F87AE7-C2A2-4B6D-A79D-5BDB45FE8D26}"/>
              </a:ext>
            </a:extLst>
          </p:cNvPr>
          <p:cNvSpPr/>
          <p:nvPr/>
        </p:nvSpPr>
        <p:spPr>
          <a:xfrm>
            <a:off x="8273023" y="3788715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0AEAC339-31AE-4643-ABFA-C5D4E6CD2FB3}"/>
              </a:ext>
            </a:extLst>
          </p:cNvPr>
          <p:cNvSpPr/>
          <p:nvPr/>
        </p:nvSpPr>
        <p:spPr>
          <a:xfrm rot="16200000">
            <a:off x="6169035" y="3624662"/>
            <a:ext cx="134937" cy="1189140"/>
          </a:xfrm>
          <a:prstGeom prst="leftBrace">
            <a:avLst>
              <a:gd name="adj1" fmla="val 8333"/>
              <a:gd name="adj2" fmla="val 4901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4AD13C-7773-4345-81D6-6E029C73EBCD}"/>
              </a:ext>
            </a:extLst>
          </p:cNvPr>
          <p:cNvCxnSpPr>
            <a:cxnSpLocks/>
          </p:cNvCxnSpPr>
          <p:nvPr/>
        </p:nvCxnSpPr>
        <p:spPr>
          <a:xfrm flipH="1" flipV="1">
            <a:off x="6236503" y="4421638"/>
            <a:ext cx="985228" cy="54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5D2BEF-2BAD-4EF8-A71D-952782112BCC}"/>
              </a:ext>
            </a:extLst>
          </p:cNvPr>
          <p:cNvCxnSpPr/>
          <p:nvPr/>
        </p:nvCxnSpPr>
        <p:spPr>
          <a:xfrm flipV="1">
            <a:off x="7206702" y="4151763"/>
            <a:ext cx="0" cy="270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F00872-9B93-4660-9FA1-04D1C4C8AA23}"/>
              </a:ext>
            </a:extLst>
          </p:cNvPr>
          <p:cNvCxnSpPr>
            <a:cxnSpLocks/>
            <a:stCxn id="14" idx="1"/>
          </p:cNvCxnSpPr>
          <p:nvPr/>
        </p:nvCxnSpPr>
        <p:spPr>
          <a:xfrm>
            <a:off x="6224803" y="4286701"/>
            <a:ext cx="0" cy="9467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AC871A8-E5E4-41B2-99BC-2722261A74D5}"/>
              </a:ext>
            </a:extLst>
          </p:cNvPr>
          <p:cNvSpPr/>
          <p:nvPr/>
        </p:nvSpPr>
        <p:spPr>
          <a:xfrm>
            <a:off x="7704255" y="4648200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4F497-77F6-45D1-B56D-191DAA7A740F}"/>
              </a:ext>
            </a:extLst>
          </p:cNvPr>
          <p:cNvSpPr/>
          <p:nvPr/>
        </p:nvSpPr>
        <p:spPr>
          <a:xfrm>
            <a:off x="7930170" y="4648200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3C9B75-E05E-4CC4-9A82-5E679F512606}"/>
              </a:ext>
            </a:extLst>
          </p:cNvPr>
          <p:cNvSpPr/>
          <p:nvPr/>
        </p:nvSpPr>
        <p:spPr>
          <a:xfrm>
            <a:off x="8161458" y="4648200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04875E-A914-4831-981A-560C08A8D665}"/>
              </a:ext>
            </a:extLst>
          </p:cNvPr>
          <p:cNvSpPr/>
          <p:nvPr/>
        </p:nvSpPr>
        <p:spPr>
          <a:xfrm>
            <a:off x="8382000" y="4648200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5918742C-8EEF-4BF6-88AA-13A8F7FFBA34}"/>
              </a:ext>
            </a:extLst>
          </p:cNvPr>
          <p:cNvSpPr/>
          <p:nvPr/>
        </p:nvSpPr>
        <p:spPr>
          <a:xfrm rot="16200000">
            <a:off x="8044635" y="3905910"/>
            <a:ext cx="134938" cy="626643"/>
          </a:xfrm>
          <a:prstGeom prst="leftBrace">
            <a:avLst>
              <a:gd name="adj1" fmla="val 8333"/>
              <a:gd name="adj2" fmla="val 4901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A7B5F8F-AE38-4E9D-A8BA-8B85130EA84B}"/>
              </a:ext>
            </a:extLst>
          </p:cNvPr>
          <p:cNvSpPr/>
          <p:nvPr/>
        </p:nvSpPr>
        <p:spPr>
          <a:xfrm rot="5400000" flipV="1">
            <a:off x="8051357" y="4121847"/>
            <a:ext cx="121494" cy="834625"/>
          </a:xfrm>
          <a:prstGeom prst="leftBrace">
            <a:avLst>
              <a:gd name="adj1" fmla="val 8333"/>
              <a:gd name="adj2" fmla="val 4901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745ABC-2072-44BC-B666-9F4364A21B26}"/>
              </a:ext>
            </a:extLst>
          </p:cNvPr>
          <p:cNvCxnSpPr>
            <a:cxnSpLocks/>
          </p:cNvCxnSpPr>
          <p:nvPr/>
        </p:nvCxnSpPr>
        <p:spPr>
          <a:xfrm flipH="1">
            <a:off x="6209609" y="5233484"/>
            <a:ext cx="179676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3AE7FE-E87A-4838-8508-C25EE9249B06}"/>
              </a:ext>
            </a:extLst>
          </p:cNvPr>
          <p:cNvCxnSpPr/>
          <p:nvPr/>
        </p:nvCxnSpPr>
        <p:spPr>
          <a:xfrm flipV="1">
            <a:off x="8009043" y="4963069"/>
            <a:ext cx="0" cy="270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608FCD1-375A-43DA-9411-350754FE2858}"/>
              </a:ext>
            </a:extLst>
          </p:cNvPr>
          <p:cNvSpPr/>
          <p:nvPr/>
        </p:nvSpPr>
        <p:spPr>
          <a:xfrm>
            <a:off x="9299564" y="5867400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D072F2-B23E-4DE4-99CE-9189E2C23B1D}"/>
              </a:ext>
            </a:extLst>
          </p:cNvPr>
          <p:cNvSpPr/>
          <p:nvPr/>
        </p:nvSpPr>
        <p:spPr>
          <a:xfrm>
            <a:off x="9525479" y="5867400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648B59-73D3-4D99-8252-E32256A8CAEE}"/>
              </a:ext>
            </a:extLst>
          </p:cNvPr>
          <p:cNvSpPr/>
          <p:nvPr/>
        </p:nvSpPr>
        <p:spPr>
          <a:xfrm>
            <a:off x="9756767" y="5867400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9EFE5E-254D-475D-AF25-8CA7DDFBEAFD}"/>
              </a:ext>
            </a:extLst>
          </p:cNvPr>
          <p:cNvSpPr/>
          <p:nvPr/>
        </p:nvSpPr>
        <p:spPr>
          <a:xfrm>
            <a:off x="9977309" y="5867400"/>
            <a:ext cx="152400" cy="32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774F68-579C-48F6-9D10-F3E2A8C8CB2C}"/>
              </a:ext>
            </a:extLst>
          </p:cNvPr>
          <p:cNvSpPr/>
          <p:nvPr/>
        </p:nvSpPr>
        <p:spPr>
          <a:xfrm>
            <a:off x="10216170" y="5867400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1163CE-A81A-4C68-99B3-F13B50E18C12}"/>
              </a:ext>
            </a:extLst>
          </p:cNvPr>
          <p:cNvSpPr/>
          <p:nvPr/>
        </p:nvSpPr>
        <p:spPr>
          <a:xfrm>
            <a:off x="10447458" y="5867400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7EE7633-ACF6-4F35-9ADA-BDFB8C57CA59}"/>
              </a:ext>
            </a:extLst>
          </p:cNvPr>
          <p:cNvSpPr/>
          <p:nvPr/>
        </p:nvSpPr>
        <p:spPr>
          <a:xfrm>
            <a:off x="10668000" y="5867400"/>
            <a:ext cx="152400" cy="324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5684-8C46-4D90-B8E2-6CAA63F2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B654-91B4-4025-83AA-289459112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8400" cy="4351338"/>
          </a:xfrm>
        </p:spPr>
        <p:txBody>
          <a:bodyPr/>
          <a:lstStyle/>
          <a:p>
            <a:r>
              <a:rPr lang="en-US" dirty="0"/>
              <a:t>All erasure-coded systems for arbitrary failures use conventional maximum distance separable (MDS) codes (e.g., Reed-Solomon)</a:t>
            </a:r>
          </a:p>
          <a:p>
            <a:r>
              <a:rPr lang="en-US" dirty="0"/>
              <a:t>Modern erasure-coding schemes can further reduce the read bandwidth, however</a:t>
            </a:r>
          </a:p>
          <a:p>
            <a:endParaRPr lang="en-US" dirty="0"/>
          </a:p>
          <a:p>
            <a:r>
              <a:rPr lang="en-US" dirty="0"/>
              <a:t>BEAT4 incorporates a new adaptation of AVID-FP to </a:t>
            </a:r>
            <a:r>
              <a:rPr lang="en-US" i="1" dirty="0"/>
              <a:t>pyramid codes </a:t>
            </a:r>
            <a:r>
              <a:rPr lang="en-US" dirty="0"/>
              <a:t>[Huang et al., </a:t>
            </a:r>
            <a:r>
              <a:rPr lang="en-US" i="1" dirty="0"/>
              <a:t>ACM TOS</a:t>
            </a:r>
            <a:r>
              <a:rPr lang="en-US" dirty="0"/>
              <a:t> 2013]</a:t>
            </a:r>
          </a:p>
          <a:p>
            <a:pPr lvl="1"/>
            <a:r>
              <a:rPr lang="en-US" dirty="0"/>
              <a:t>Improves read bandwidth by ~50%, in exchange for ~10% additional storage</a:t>
            </a:r>
          </a:p>
        </p:txBody>
      </p:sp>
    </p:spTree>
    <p:extLst>
      <p:ext uri="{BB962C8B-B14F-4D97-AF65-F5344CB8AC3E}">
        <p14:creationId xmlns:p14="http://schemas.microsoft.com/office/powerpoint/2010/main" val="2906896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3DE-D349-F044-B7BA-2C7EDC79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Asynchronous Binary Agreement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CD85-A005-7848-A1FA-9F15A1CCC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 sharing</a:t>
            </a:r>
          </a:p>
          <a:p>
            <a:pPr lvl="1"/>
            <a:r>
              <a:rPr lang="en-US" dirty="0"/>
              <a:t>Based on threshold cryptography</a:t>
            </a:r>
          </a:p>
          <a:p>
            <a:pPr lvl="1"/>
            <a:r>
              <a:rPr lang="en-US" dirty="0"/>
              <a:t>A secret is </a:t>
            </a:r>
            <a:r>
              <a:rPr lang="en-US" i="1" dirty="0"/>
              <a:t>shared </a:t>
            </a:r>
            <a:r>
              <a:rPr lang="en-US" dirty="0"/>
              <a:t>among n parties such that the cooperation of at least t + 1 parties is needed to recover s </a:t>
            </a:r>
          </a:p>
        </p:txBody>
      </p:sp>
    </p:spTree>
    <p:extLst>
      <p:ext uri="{BB962C8B-B14F-4D97-AF65-F5344CB8AC3E}">
        <p14:creationId xmlns:p14="http://schemas.microsoft.com/office/powerpoint/2010/main" val="2728625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3DE-D349-F044-B7BA-2C7EDC79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Asynchronous Binary Agreement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FCD85-A005-7848-A1FA-9F15A1CCC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Byzantine Agreement</a:t>
            </a:r>
          </a:p>
          <a:p>
            <a:pPr lvl="1"/>
            <a:r>
              <a:rPr lang="en-US" dirty="0"/>
              <a:t>Propose(b): start the protocol</a:t>
            </a:r>
          </a:p>
          <a:p>
            <a:pPr lvl="1"/>
            <a:r>
              <a:rPr lang="en-US" dirty="0"/>
              <a:t>decide(b): terminate it, for a bit b</a:t>
            </a:r>
          </a:p>
          <a:p>
            <a:r>
              <a:rPr lang="en-US" dirty="0"/>
              <a:t>Correctness</a:t>
            </a:r>
          </a:p>
          <a:p>
            <a:pPr lvl="1"/>
            <a:r>
              <a:rPr lang="en-US" dirty="0"/>
              <a:t>Validity: If all honest servers propose v, then some honest server eventually decides v.</a:t>
            </a:r>
          </a:p>
          <a:p>
            <a:pPr lvl="1"/>
            <a:r>
              <a:rPr lang="en-US" dirty="0"/>
              <a:t>Agreement: If some honest server decides v and a distinct honest server decides v′, then v=v′. </a:t>
            </a:r>
          </a:p>
          <a:p>
            <a:pPr lvl="1"/>
            <a:r>
              <a:rPr lang="en-US" dirty="0"/>
              <a:t>Termination: Every honest server eventually decides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65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83BFB7-9368-1F45-8663-E7B828AEA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918" y="2545425"/>
            <a:ext cx="7065191" cy="4050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BE72FA-50DD-494C-B52F-87888786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crash failures only for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8198E-E32D-7A47-8D07-DB43F67CA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31" y="1450428"/>
            <a:ext cx="5552090" cy="4716025"/>
          </a:xfrm>
        </p:spPr>
        <p:txBody>
          <a:bodyPr/>
          <a:lstStyle/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majority,</a:t>
            </a:r>
            <a:r>
              <a:rPr lang="zh-CN" altLang="en-US" dirty="0"/>
              <a:t> </a:t>
            </a:r>
            <a:r>
              <a:rPr lang="en-US" altLang="zh-CN" dirty="0"/>
              <a:t>ok</a:t>
            </a:r>
          </a:p>
          <a:p>
            <a:pPr lvl="1"/>
            <a:r>
              <a:rPr lang="en-US" altLang="zh-CN" dirty="0"/>
              <a:t>Otherwise,</a:t>
            </a:r>
            <a:r>
              <a:rPr lang="zh-CN" altLang="en-US" dirty="0"/>
              <a:t> </a:t>
            </a:r>
            <a:r>
              <a:rPr lang="en-US" altLang="zh-CN" dirty="0"/>
              <a:t>proposal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NULL</a:t>
            </a:r>
          </a:p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2,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proposal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majority,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</a:p>
          <a:p>
            <a:pPr lvl="1"/>
            <a:r>
              <a:rPr lang="en-US" altLang="zh-CN" dirty="0"/>
              <a:t>Otherwise,</a:t>
            </a:r>
          </a:p>
          <a:p>
            <a:pPr lvl="2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w,</a:t>
            </a:r>
            <a:r>
              <a:rPr lang="zh-CN" altLang="en-US" dirty="0"/>
              <a:t> </a:t>
            </a:r>
            <a:r>
              <a:rPr lang="en-US" altLang="zh-CN" dirty="0"/>
              <a:t>proposal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w</a:t>
            </a:r>
          </a:p>
          <a:p>
            <a:pPr lvl="2"/>
            <a:r>
              <a:rPr lang="en-US" altLang="zh-CN" dirty="0"/>
              <a:t>Otherwise,</a:t>
            </a:r>
            <a:r>
              <a:rPr lang="zh-CN" altLang="en-US" dirty="0"/>
              <a:t> </a:t>
            </a:r>
            <a:r>
              <a:rPr lang="en-US" altLang="zh-CN" dirty="0"/>
              <a:t>proposal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  <a:r>
              <a:rPr lang="zh-CN" altLang="en-US" dirty="0"/>
              <a:t> </a:t>
            </a:r>
            <a:r>
              <a:rPr lang="en-US" altLang="zh-CN" dirty="0"/>
              <a:t>(common</a:t>
            </a:r>
            <a:r>
              <a:rPr lang="zh-CN" altLang="en-US" dirty="0"/>
              <a:t> </a:t>
            </a:r>
            <a:r>
              <a:rPr lang="en-US" altLang="zh-CN" dirty="0"/>
              <a:t>coin)</a:t>
            </a:r>
          </a:p>
          <a:p>
            <a:pPr lvl="1"/>
            <a:r>
              <a:rPr lang="en-US" altLang="zh-CN" dirty="0"/>
              <a:t>Continue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made</a:t>
            </a:r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9DE55-64DE-6344-82FB-F8C9891969C6}"/>
              </a:ext>
            </a:extLst>
          </p:cNvPr>
          <p:cNvSpPr/>
          <p:nvPr/>
        </p:nvSpPr>
        <p:spPr>
          <a:xfrm>
            <a:off x="5990897" y="13639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Cachin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Christian, Rachid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Guerraoui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and Luís Rodrigues.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Introduction to reliable and secure distributed programming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Springer Science &amp; Business Media,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59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5F1D-D64E-AB41-AD8E-EB572BBE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crash failures only for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9F95-C959-1945-813D-0869E8E58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253"/>
            <a:ext cx="10515600" cy="4351338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The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difficulty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of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majority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voting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without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common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coin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F8268-55A2-3B42-926E-6E5CF0F68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42" y="2442304"/>
            <a:ext cx="7065191" cy="405057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8D9553-F3CC-1149-8958-B4A39767DC86}"/>
              </a:ext>
            </a:extLst>
          </p:cNvPr>
          <p:cNvSpPr txBox="1">
            <a:spLocks/>
          </p:cNvSpPr>
          <p:nvPr/>
        </p:nvSpPr>
        <p:spPr>
          <a:xfrm>
            <a:off x="369176" y="1986456"/>
            <a:ext cx="5552090" cy="471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majority,</a:t>
            </a:r>
            <a:r>
              <a:rPr lang="zh-CN" altLang="en-US" dirty="0"/>
              <a:t> </a:t>
            </a:r>
            <a:r>
              <a:rPr lang="en-US" altLang="zh-CN" dirty="0"/>
              <a:t>ok</a:t>
            </a:r>
          </a:p>
          <a:p>
            <a:pPr lvl="1"/>
            <a:r>
              <a:rPr lang="en-US" altLang="zh-CN" dirty="0"/>
              <a:t>Otherwise,</a:t>
            </a:r>
            <a:r>
              <a:rPr lang="zh-CN" altLang="en-US" dirty="0"/>
              <a:t> </a:t>
            </a:r>
            <a:r>
              <a:rPr lang="en-US" altLang="zh-CN" dirty="0"/>
              <a:t>proposal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NULL</a:t>
            </a:r>
          </a:p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2,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proposal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majority,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</a:p>
          <a:p>
            <a:pPr lvl="1"/>
            <a:r>
              <a:rPr lang="en-US" altLang="zh-CN" dirty="0"/>
              <a:t>Otherwise,</a:t>
            </a:r>
          </a:p>
          <a:p>
            <a:pPr lvl="2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w,</a:t>
            </a:r>
            <a:r>
              <a:rPr lang="zh-CN" altLang="en-US" dirty="0"/>
              <a:t> </a:t>
            </a:r>
            <a:r>
              <a:rPr lang="en-US" altLang="zh-CN" dirty="0"/>
              <a:t>proposal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w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C00000"/>
                </a:solidFill>
              </a:rPr>
              <a:t>(??)</a:t>
            </a:r>
          </a:p>
          <a:p>
            <a:pPr lvl="2"/>
            <a:r>
              <a:rPr lang="en-US" altLang="zh-CN" strike="sngStrike" dirty="0"/>
              <a:t>Otherwise,</a:t>
            </a:r>
            <a:r>
              <a:rPr lang="zh-CN" altLang="en-US" strike="sngStrike" dirty="0"/>
              <a:t> </a:t>
            </a:r>
            <a:r>
              <a:rPr lang="en-US" altLang="zh-CN" strike="sngStrike" dirty="0"/>
              <a:t>proposal</a:t>
            </a:r>
            <a:r>
              <a:rPr lang="zh-CN" altLang="en-US" strike="sngStrike" dirty="0"/>
              <a:t> </a:t>
            </a:r>
            <a:r>
              <a:rPr lang="en-US" altLang="zh-CN" strike="sngStrike" dirty="0"/>
              <a:t>=</a:t>
            </a:r>
            <a:r>
              <a:rPr lang="zh-CN" altLang="en-US" strike="sngStrike" dirty="0"/>
              <a:t> </a:t>
            </a:r>
            <a:r>
              <a:rPr lang="en-US" altLang="zh-CN" strike="sngStrike" dirty="0"/>
              <a:t>c</a:t>
            </a:r>
            <a:r>
              <a:rPr lang="zh-CN" altLang="en-US" strike="sngStrike" dirty="0"/>
              <a:t> </a:t>
            </a:r>
            <a:r>
              <a:rPr lang="en-US" altLang="zh-CN" strike="sngStrike" dirty="0"/>
              <a:t>(common</a:t>
            </a:r>
            <a:r>
              <a:rPr lang="zh-CN" altLang="en-US" strike="sngStrike" dirty="0"/>
              <a:t> </a:t>
            </a:r>
            <a:r>
              <a:rPr lang="en-US" altLang="zh-CN" strike="sngStrike" dirty="0"/>
              <a:t>coin)</a:t>
            </a:r>
          </a:p>
          <a:p>
            <a:pPr lvl="1"/>
            <a:r>
              <a:rPr lang="en-US" altLang="zh-CN" dirty="0"/>
              <a:t>Continue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made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1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A36B20-AFFC-8B42-A3A7-35A51568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5" y="1509557"/>
            <a:ext cx="9268568" cy="5456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633DE-D349-F044-B7BA-2C7EDC79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Asynchronous Binary Agreement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4BC981-6D47-134F-AD44-D9BCA1AEB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572" y="57201"/>
            <a:ext cx="8380636" cy="154380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4FFF49-56CF-5F40-88D2-9DEF43B0E035}"/>
                  </a:ext>
                </a:extLst>
              </p14:cNvPr>
              <p14:cNvContentPartPr/>
              <p14:nvPr/>
            </p14:nvContentPartPr>
            <p14:xfrm>
              <a:off x="2239200" y="3356074"/>
              <a:ext cx="1304280" cy="301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4FFF49-56CF-5F40-88D2-9DEF43B0E0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0560" y="3347074"/>
                <a:ext cx="1321920" cy="3189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C5812AE-4DD0-A94C-B5AF-FA8136559D19}"/>
              </a:ext>
            </a:extLst>
          </p:cNvPr>
          <p:cNvSpPr txBox="1"/>
          <p:nvPr/>
        </p:nvSpPr>
        <p:spPr>
          <a:xfrm>
            <a:off x="3556543" y="3415731"/>
            <a:ext cx="141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coin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45D7D-15A6-CB49-B2E6-21734D41FFEF}"/>
              </a:ext>
            </a:extLst>
          </p:cNvPr>
          <p:cNvSpPr/>
          <p:nvPr/>
        </p:nvSpPr>
        <p:spPr>
          <a:xfrm>
            <a:off x="7754283" y="198604"/>
            <a:ext cx="2128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BFT</a:t>
            </a:r>
            <a:r>
              <a:rPr lang="zh-CN" altLang="en-US" sz="3200" dirty="0"/>
              <a:t> </a:t>
            </a:r>
            <a:r>
              <a:rPr lang="en-US" altLang="zh-CN" sz="3200" dirty="0"/>
              <a:t>Version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048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A36B20-AFFC-8B42-A3A7-35A51568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843" y="2584983"/>
            <a:ext cx="7160730" cy="4215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633DE-D349-F044-B7BA-2C7EDC79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05" y="57201"/>
            <a:ext cx="10515600" cy="1325563"/>
          </a:xfrm>
        </p:spPr>
        <p:txBody>
          <a:bodyPr/>
          <a:lstStyle/>
          <a:p>
            <a:r>
              <a:rPr lang="en-US" b="1" dirty="0"/>
              <a:t>Asynchronous Binary Agreement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4BC981-6D47-134F-AD44-D9BCA1AEB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7456" y="1043971"/>
            <a:ext cx="7021503" cy="129343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D0A88A-FEDE-E24D-87B7-5F2E115C0FF2}"/>
              </a:ext>
            </a:extLst>
          </p:cNvPr>
          <p:cNvSpPr/>
          <p:nvPr/>
        </p:nvSpPr>
        <p:spPr>
          <a:xfrm>
            <a:off x="132805" y="1260865"/>
            <a:ext cx="50046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Lemma 1: If all honest servers start some round r with vote v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all honest servers will also terminate round r with vote v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Lemma 2: If two distinct honest servers start some round r with different votes, then with probability at least 1/2, all honest servers will terminate round r with the same vote.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Lemma 3: Binary agreement will terminate.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reason: BA reaches agreement with probability at least 1/2 in every round, the expected number of rounds is 2, and the expected number of messages sent is O(n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32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22B5-9030-45BD-BE0F-C3E579A7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5464F-5F46-42B0-9052-370519D7D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Implemented seven protocols</a:t>
            </a:r>
          </a:p>
          <a:p>
            <a:pPr lvl="1"/>
            <a:r>
              <a:rPr lang="en-US" dirty="0"/>
              <a:t>Five BEAT instances (BEAT0-4)</a:t>
            </a:r>
          </a:p>
          <a:p>
            <a:pPr lvl="1"/>
            <a:r>
              <a:rPr lang="en-US" dirty="0" err="1"/>
              <a:t>HoneyBadgerBFT</a:t>
            </a:r>
            <a:r>
              <a:rPr lang="en-US" dirty="0"/>
              <a:t> (HB), HB + </a:t>
            </a:r>
            <a:r>
              <a:rPr lang="en-US" dirty="0" err="1"/>
              <a:t>Bracha</a:t>
            </a:r>
            <a:r>
              <a:rPr lang="en-US" dirty="0"/>
              <a:t> (for comparison)</a:t>
            </a:r>
          </a:p>
          <a:p>
            <a:pPr lvl="1"/>
            <a:endParaRPr lang="en-US" dirty="0"/>
          </a:p>
          <a:p>
            <a:r>
              <a:rPr lang="en-US" dirty="0" err="1"/>
              <a:t>Jerasure</a:t>
            </a:r>
            <a:r>
              <a:rPr lang="en-US" dirty="0"/>
              <a:t> 2.0 for erasure coding</a:t>
            </a:r>
          </a:p>
          <a:p>
            <a:r>
              <a:rPr lang="en-US" dirty="0"/>
              <a:t>GF-complete for fingerprinted cross-checksum and GF operations</a:t>
            </a:r>
          </a:p>
          <a:p>
            <a:r>
              <a:rPr lang="en-US" dirty="0"/>
              <a:t>P-256 curve (128-bit security) for labeled threshold encryption and threshold PRF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3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63B5-5610-4E92-8379-CBC55BD8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Asynchrony vs. Partial Synchrony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D7F7B-0A1B-4E69-95E1-4EBA970E5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6906"/>
            <a:ext cx="10515600" cy="4956175"/>
          </a:xfrm>
        </p:spPr>
        <p:txBody>
          <a:bodyPr>
            <a:normAutofit/>
          </a:bodyPr>
          <a:lstStyle/>
          <a:p>
            <a:r>
              <a:rPr lang="en-US" dirty="0"/>
              <a:t>In an </a:t>
            </a:r>
            <a:r>
              <a:rPr lang="en-US" b="1" dirty="0"/>
              <a:t>asynchronous system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there are </a:t>
            </a:r>
            <a:r>
              <a:rPr lang="en-US" b="1" dirty="0"/>
              <a:t>no bounds on message transmission delays or process execution rates</a:t>
            </a:r>
          </a:p>
          <a:p>
            <a:pPr lvl="1"/>
            <a:r>
              <a:rPr lang="en-US" dirty="0"/>
              <a:t>Yields protocols that are most robust to timing and denial-of-service attacks</a:t>
            </a:r>
          </a:p>
          <a:p>
            <a:pPr lvl="1"/>
            <a:r>
              <a:rPr lang="en-US" dirty="0"/>
              <a:t>Deterministic total ordering is impossible [Fischer et al., JACM 1985], and so protocols can be only </a:t>
            </a:r>
            <a:r>
              <a:rPr lang="en-US" i="1" dirty="0"/>
              <a:t>probabilistically</a:t>
            </a:r>
            <a:r>
              <a:rPr lang="en-US" dirty="0"/>
              <a:t> live</a:t>
            </a:r>
          </a:p>
          <a:p>
            <a:endParaRPr lang="en-US" dirty="0"/>
          </a:p>
          <a:p>
            <a:r>
              <a:rPr lang="en-US" dirty="0"/>
              <a:t>In a </a:t>
            </a:r>
            <a:r>
              <a:rPr lang="en-US" b="1" dirty="0"/>
              <a:t>partially synchronous system</a:t>
            </a:r>
            <a:r>
              <a:rPr lang="en-US" dirty="0"/>
              <a:t>, there exist such bounds but they are unknown to participants in the system</a:t>
            </a:r>
          </a:p>
          <a:p>
            <a:pPr lvl="1"/>
            <a:r>
              <a:rPr lang="en-US" dirty="0"/>
              <a:t>Where most of the action has been in the last 20 years </a:t>
            </a:r>
          </a:p>
          <a:p>
            <a:pPr lvl="1"/>
            <a:r>
              <a:rPr lang="en-US" dirty="0"/>
              <a:t>These almost always rely on a view-change subprotocol to cope with failures</a:t>
            </a:r>
          </a:p>
        </p:txBody>
      </p:sp>
    </p:spTree>
    <p:extLst>
      <p:ext uri="{BB962C8B-B14F-4D97-AF65-F5344CB8AC3E}">
        <p14:creationId xmlns:p14="http://schemas.microsoft.com/office/powerpoint/2010/main" val="143315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F238-E260-42DE-8C9A-6A914D8B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7D1D6-6248-41E7-9399-5590E8010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 EC2</a:t>
            </a:r>
          </a:p>
          <a:p>
            <a:pPr lvl="1"/>
            <a:r>
              <a:rPr lang="en-US" dirty="0"/>
              <a:t>Up to 92 nodes from ten different regions in different continents </a:t>
            </a:r>
          </a:p>
          <a:p>
            <a:pPr lvl="1"/>
            <a:r>
              <a:rPr lang="en-US" dirty="0"/>
              <a:t>Evaluate the protocols under different network sizes (number of replicas) and contention levels (batch sizes)</a:t>
            </a:r>
          </a:p>
          <a:p>
            <a:pPr lvl="1"/>
            <a:r>
              <a:rPr lang="en-US" dirty="0"/>
              <a:t>Vary the batch size where nodes propose 1 to 20,000 transactions at a time</a:t>
            </a:r>
          </a:p>
          <a:p>
            <a:pPr lvl="1"/>
            <a:endParaRPr lang="en-US" dirty="0"/>
          </a:p>
          <a:p>
            <a:r>
              <a:rPr lang="en-US" dirty="0"/>
              <a:t>“LAN tests”: nodes are selected from the same Amazon EC2 region</a:t>
            </a:r>
          </a:p>
          <a:p>
            <a:r>
              <a:rPr lang="en-US" dirty="0"/>
              <a:t>“WAN tests”: nodes are uniformly selected from different regions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92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A658-994D-41C1-865E-3B1D17B1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in LAN Settings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7162BB-BDDC-4B19-A58A-CC2A168C5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87087"/>
            <a:ext cx="7895821" cy="51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14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9F08-6205-4433-9197-E5165564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in LAN Setting (</a:t>
            </a:r>
            <a:r>
              <a:rPr lang="en-US" i="1" dirty="0"/>
              <a:t>f</a:t>
            </a:r>
            <a:r>
              <a:rPr lang="en-US" dirty="0"/>
              <a:t> = 1)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EC19D8E-EA83-4D17-9325-62DB359BA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34" y="1295400"/>
            <a:ext cx="6851766" cy="63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39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CD4F-CF18-4392-B576-63CF3A16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in WAN Setting (</a:t>
            </a:r>
            <a:r>
              <a:rPr lang="en-US" i="1" dirty="0"/>
              <a:t>f</a:t>
            </a:r>
            <a:r>
              <a:rPr lang="en-US" dirty="0"/>
              <a:t> = 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5607FE-613A-4BBB-ACCA-58EB99350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12" y="1447800"/>
            <a:ext cx="7002771" cy="616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68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FCBB-DBBD-4B90-9E62-82B2C569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Scalability: BEAT3 vs. </a:t>
            </a:r>
            <a:r>
              <a:rPr lang="en-US" dirty="0" err="1"/>
              <a:t>HoneyBadgerBFT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12DD-58C3-4CDF-9849-FA253E25F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00400" cy="4351338"/>
          </a:xfrm>
        </p:spPr>
        <p:txBody>
          <a:bodyPr/>
          <a:lstStyle/>
          <a:p>
            <a:r>
              <a:rPr lang="en-US" dirty="0"/>
              <a:t>Solid lines: BEAT3</a:t>
            </a:r>
          </a:p>
          <a:p>
            <a:r>
              <a:rPr lang="en-US" dirty="0"/>
              <a:t>Dashed lines: HB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F3DF34-82E9-4BE9-B7FD-29AF73C84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95400"/>
            <a:ext cx="7217268" cy="673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9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B67A1-D2CF-4046-8EE7-99794552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0C09D-2767-4B6D-89A1-5B58E57E3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BEAT explores various points in the design space of asynchronous total-ordering protocols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 in the partially synchronous case, there appears to be no one-size-fits-all protocol</a:t>
            </a:r>
          </a:p>
          <a:p>
            <a:endParaRPr lang="en-US" dirty="0"/>
          </a:p>
          <a:p>
            <a:r>
              <a:rPr lang="en-US" dirty="0"/>
              <a:t>Asynchronous protocols like HB and BEAT that avoid view-change subprotocols are arguably simpler than partially synchronous ones</a:t>
            </a:r>
          </a:p>
        </p:txBody>
      </p:sp>
    </p:spTree>
    <p:extLst>
      <p:ext uri="{BB962C8B-B14F-4D97-AF65-F5344CB8AC3E}">
        <p14:creationId xmlns:p14="http://schemas.microsoft.com/office/powerpoint/2010/main" val="4127818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FABB-CD89-3B44-9B42-BDCA5BA1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549F1-E607-6F41-966E-453DE3C0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G.Bracha</a:t>
            </a:r>
            <a:r>
              <a:rPr lang="en-US" dirty="0"/>
              <a:t>, </a:t>
            </a:r>
            <a:r>
              <a:rPr lang="en-US" i="1" dirty="0"/>
              <a:t>An asynchronous</a:t>
            </a:r>
            <a:r>
              <a:rPr lang="en-US" dirty="0"/>
              <a:t>[(n−1)/3]</a:t>
            </a:r>
            <a:r>
              <a:rPr lang="en-US" i="1" dirty="0"/>
              <a:t>-resilient consensus </a:t>
            </a:r>
            <a:r>
              <a:rPr lang="en-US" i="1" dirty="0" err="1"/>
              <a:t>protocol</a:t>
            </a:r>
            <a:r>
              <a:rPr lang="en-US" dirty="0" err="1"/>
              <a:t>,Proc</a:t>
            </a:r>
            <a:r>
              <a:rPr lang="en-US" dirty="0"/>
              <a:t>. 3rdACM Symposium on Principles of Distributed Computing (PODC), 1984, pp. 154–162. </a:t>
            </a:r>
          </a:p>
          <a:p>
            <a:r>
              <a:rPr lang="en-US" dirty="0"/>
              <a:t>S. </a:t>
            </a:r>
            <a:r>
              <a:rPr lang="en-US" dirty="0" err="1"/>
              <a:t>Toueg</a:t>
            </a:r>
            <a:r>
              <a:rPr lang="en-US" dirty="0"/>
              <a:t>, </a:t>
            </a:r>
            <a:r>
              <a:rPr lang="en-US" i="1" dirty="0"/>
              <a:t>Randomized Byzantine agreements</a:t>
            </a:r>
            <a:r>
              <a:rPr lang="en-US" dirty="0"/>
              <a:t>, Proc. 3rd ACM Symposium on </a:t>
            </a:r>
            <a:r>
              <a:rPr lang="en-US" dirty="0" err="1"/>
              <a:t>Princi</a:t>
            </a:r>
            <a:r>
              <a:rPr lang="en-US" dirty="0"/>
              <a:t>- </a:t>
            </a:r>
            <a:r>
              <a:rPr lang="en-US" dirty="0" err="1"/>
              <a:t>ples</a:t>
            </a:r>
            <a:r>
              <a:rPr lang="en-US" dirty="0"/>
              <a:t> of Distributed Computing (PODC), 1984, pp. 163–178. </a:t>
            </a:r>
          </a:p>
          <a:p>
            <a:r>
              <a:rPr lang="en-US" dirty="0"/>
              <a:t>Lecture notes: </a:t>
            </a:r>
            <a:r>
              <a:rPr lang="en-US" dirty="0">
                <a:hlinkClick r:id="rId2"/>
              </a:rPr>
              <a:t>https://disco.ethz.ch/courses/ss04/distcomp/lecture/chapter9.pdf</a:t>
            </a:r>
            <a:endParaRPr lang="en-US" dirty="0"/>
          </a:p>
          <a:p>
            <a:r>
              <a:rPr lang="en-US" dirty="0"/>
              <a:t>Miller, Andrew, et al. "The honey badger of BFT protocols." </a:t>
            </a:r>
            <a:r>
              <a:rPr lang="en-US" i="1" dirty="0"/>
              <a:t>Proceedings of the 2016 ACM SIGSAC Conference on Computer and Communications Security</a:t>
            </a:r>
            <a:r>
              <a:rPr lang="en-US" dirty="0"/>
              <a:t>. ACM, 2016.</a:t>
            </a:r>
          </a:p>
          <a:p>
            <a:r>
              <a:rPr lang="en-US" dirty="0" err="1"/>
              <a:t>Duan</a:t>
            </a:r>
            <a:r>
              <a:rPr lang="en-US" dirty="0"/>
              <a:t>, </a:t>
            </a:r>
            <a:r>
              <a:rPr lang="en-US" dirty="0" err="1"/>
              <a:t>Sisi</a:t>
            </a:r>
            <a:r>
              <a:rPr lang="en-US" dirty="0"/>
              <a:t>, Michael K. Reiter, and </a:t>
            </a:r>
            <a:r>
              <a:rPr lang="en-US" dirty="0" err="1"/>
              <a:t>Haibin</a:t>
            </a:r>
            <a:r>
              <a:rPr lang="en-US" dirty="0"/>
              <a:t> Zhang. "BEAT: Asynchronous BFT made practical." </a:t>
            </a:r>
            <a:r>
              <a:rPr lang="en-US" i="1" dirty="0"/>
              <a:t>Proceedings of the 2018 ACM SIGSAC Conference on Computer and Communications Security</a:t>
            </a:r>
            <a:r>
              <a:rPr lang="en-US" dirty="0"/>
              <a:t>. ACM, 2018.</a:t>
            </a:r>
          </a:p>
        </p:txBody>
      </p:sp>
    </p:spTree>
    <p:extLst>
      <p:ext uri="{BB962C8B-B14F-4D97-AF65-F5344CB8AC3E}">
        <p14:creationId xmlns:p14="http://schemas.microsoft.com/office/powerpoint/2010/main" val="37796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6466-A9A5-4CA8-9397-A9584454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BFT SMR vs. (Just) BFT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E7290-C9B3-40AF-8F2B-38EF7D6E0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both general BFT SMR and BFT Storage, state is represented as a key-value store</a:t>
            </a:r>
          </a:p>
          <a:p>
            <a:endParaRPr lang="en-US" dirty="0"/>
          </a:p>
          <a:p>
            <a:r>
              <a:rPr lang="en-US" dirty="0"/>
              <a:t>“BFT Storage” supports only </a:t>
            </a:r>
            <a:r>
              <a:rPr lang="en-US" b="1" dirty="0"/>
              <a:t>Read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operations</a:t>
            </a:r>
          </a:p>
          <a:p>
            <a:pPr lvl="1"/>
            <a:r>
              <a:rPr lang="en-US" dirty="0"/>
              <a:t>Sometimes called “atomic registers” in the distributed computing literature</a:t>
            </a:r>
          </a:p>
          <a:p>
            <a:pPr lvl="1"/>
            <a:endParaRPr lang="en-US" dirty="0"/>
          </a:p>
          <a:p>
            <a:r>
              <a:rPr lang="en-US" dirty="0"/>
              <a:t>“General BFT SMR” supports </a:t>
            </a:r>
            <a:r>
              <a:rPr lang="en-US" b="1" dirty="0"/>
              <a:t>arbitrary operations</a:t>
            </a:r>
            <a:r>
              <a:rPr lang="en-US" dirty="0"/>
              <a:t> </a:t>
            </a:r>
            <a:r>
              <a:rPr lang="en-US" b="1" dirty="0"/>
              <a:t>(transactions) </a:t>
            </a:r>
            <a:r>
              <a:rPr lang="en-US" dirty="0"/>
              <a:t>on the key-value store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771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A5AD-E2DB-6143-9F71-A14E7AA8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 Look at FLP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4CCA4-C902-5F49-BA24-046B3CB5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Consensus:</a:t>
            </a:r>
            <a:r>
              <a:rPr lang="zh-CN" altLang="en-US" dirty="0"/>
              <a:t> </a:t>
            </a:r>
            <a:r>
              <a:rPr lang="en-US" altLang="zh-CN" dirty="0"/>
              <a:t>getting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processors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agree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asynchronous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faulty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distinguished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slow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</a:p>
          <a:p>
            <a:r>
              <a:rPr lang="en-US" altLang="zh-CN" dirty="0"/>
              <a:t>Correctness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</a:p>
          <a:p>
            <a:pPr lvl="1"/>
            <a:r>
              <a:rPr lang="en-US" altLang="zh-CN" dirty="0"/>
              <a:t>Safety</a:t>
            </a:r>
          </a:p>
          <a:p>
            <a:pPr lvl="2"/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agree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inconsistent</a:t>
            </a:r>
            <a:r>
              <a:rPr lang="zh-CN" altLang="en-US" dirty="0"/>
              <a:t> </a:t>
            </a:r>
            <a:r>
              <a:rPr lang="en-US" altLang="zh-CN" dirty="0"/>
              <a:t>values</a:t>
            </a:r>
          </a:p>
          <a:p>
            <a:pPr lvl="1"/>
            <a:r>
              <a:rPr lang="en-US" altLang="zh-CN" dirty="0"/>
              <a:t>Liveness</a:t>
            </a:r>
          </a:p>
          <a:p>
            <a:pPr lvl="2"/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eventually</a:t>
            </a:r>
            <a:r>
              <a:rPr lang="zh-CN" altLang="en-US" dirty="0"/>
              <a:t> </a:t>
            </a:r>
            <a:r>
              <a:rPr lang="en-US" altLang="zh-CN" dirty="0"/>
              <a:t>agree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74B96-0154-FF43-A24E-72F881B06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462069"/>
            <a:ext cx="10747277" cy="10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1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7E28-645C-CE49-ADBA-4A552064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FLP to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2BC1A-7E48-4045-B75D-3B2620709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guarantee termination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83EAA4-4971-6548-86AC-FC7A06D0CFF4}"/>
              </a:ext>
            </a:extLst>
          </p:cNvPr>
          <p:cNvCxnSpPr>
            <a:cxnSpLocks/>
          </p:cNvCxnSpPr>
          <p:nvPr/>
        </p:nvCxnSpPr>
        <p:spPr>
          <a:xfrm flipV="1">
            <a:off x="2614067" y="3301592"/>
            <a:ext cx="5672684" cy="217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D26E46-EC6B-B645-91AF-BDABAE30D57B}"/>
              </a:ext>
            </a:extLst>
          </p:cNvPr>
          <p:cNvCxnSpPr>
            <a:cxnSpLocks/>
          </p:cNvCxnSpPr>
          <p:nvPr/>
        </p:nvCxnSpPr>
        <p:spPr>
          <a:xfrm>
            <a:off x="2614067" y="4094845"/>
            <a:ext cx="5672684" cy="130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D7E65F-B2C0-1748-8A9B-49C8A8E5FA52}"/>
              </a:ext>
            </a:extLst>
          </p:cNvPr>
          <p:cNvCxnSpPr>
            <a:cxnSpLocks/>
          </p:cNvCxnSpPr>
          <p:nvPr/>
        </p:nvCxnSpPr>
        <p:spPr>
          <a:xfrm>
            <a:off x="2608348" y="4888091"/>
            <a:ext cx="56726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D6AF8E-2966-2E44-8A3E-2700FAD45A40}"/>
              </a:ext>
            </a:extLst>
          </p:cNvPr>
          <p:cNvCxnSpPr>
            <a:cxnSpLocks/>
          </p:cNvCxnSpPr>
          <p:nvPr/>
        </p:nvCxnSpPr>
        <p:spPr>
          <a:xfrm flipV="1">
            <a:off x="2608348" y="5702421"/>
            <a:ext cx="5678403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245FBB-7C65-414C-A5F9-033BA8F59662}"/>
              </a:ext>
            </a:extLst>
          </p:cNvPr>
          <p:cNvCxnSpPr>
            <a:cxnSpLocks/>
          </p:cNvCxnSpPr>
          <p:nvPr/>
        </p:nvCxnSpPr>
        <p:spPr>
          <a:xfrm>
            <a:off x="4662217" y="3323320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484FD5-5764-5A45-BA59-1B284A1803A8}"/>
              </a:ext>
            </a:extLst>
          </p:cNvPr>
          <p:cNvCxnSpPr>
            <a:cxnSpLocks/>
          </p:cNvCxnSpPr>
          <p:nvPr/>
        </p:nvCxnSpPr>
        <p:spPr>
          <a:xfrm>
            <a:off x="4655362" y="3315892"/>
            <a:ext cx="924842" cy="1541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0D9E07-4D21-D849-A3A0-EB381403CDD8}"/>
              </a:ext>
            </a:extLst>
          </p:cNvPr>
          <p:cNvCxnSpPr>
            <a:cxnSpLocks/>
          </p:cNvCxnSpPr>
          <p:nvPr/>
        </p:nvCxnSpPr>
        <p:spPr>
          <a:xfrm>
            <a:off x="4693550" y="3336696"/>
            <a:ext cx="886654" cy="7711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C02ADF5-80D2-AA4B-9E99-9BFC199F3732}"/>
              </a:ext>
            </a:extLst>
          </p:cNvPr>
          <p:cNvSpPr txBox="1"/>
          <p:nvPr/>
        </p:nvSpPr>
        <p:spPr>
          <a:xfrm>
            <a:off x="1923875" y="306171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817D04-07D0-EA42-B4D1-C3881D4E9DFF}"/>
              </a:ext>
            </a:extLst>
          </p:cNvPr>
          <p:cNvSpPr txBox="1"/>
          <p:nvPr/>
        </p:nvSpPr>
        <p:spPr>
          <a:xfrm>
            <a:off x="1923875" y="389991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C8F77-F0CE-B241-ABA1-1FE5A0EA996F}"/>
              </a:ext>
            </a:extLst>
          </p:cNvPr>
          <p:cNvSpPr txBox="1"/>
          <p:nvPr/>
        </p:nvSpPr>
        <p:spPr>
          <a:xfrm>
            <a:off x="1923875" y="4674517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991597-A9AE-FF4E-9DB7-70AA2AF9A53F}"/>
              </a:ext>
            </a:extLst>
          </p:cNvPr>
          <p:cNvSpPr txBox="1"/>
          <p:nvPr/>
        </p:nvSpPr>
        <p:spPr>
          <a:xfrm>
            <a:off x="1923875" y="5550334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85FF2B-8222-224D-8685-09E37522A395}"/>
              </a:ext>
            </a:extLst>
          </p:cNvPr>
          <p:cNvCxnSpPr>
            <a:cxnSpLocks/>
          </p:cNvCxnSpPr>
          <p:nvPr/>
        </p:nvCxnSpPr>
        <p:spPr>
          <a:xfrm>
            <a:off x="3109716" y="3323320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B9F1D2-01AE-B345-AA20-23F55A406B59}"/>
              </a:ext>
            </a:extLst>
          </p:cNvPr>
          <p:cNvCxnSpPr>
            <a:cxnSpLocks/>
          </p:cNvCxnSpPr>
          <p:nvPr/>
        </p:nvCxnSpPr>
        <p:spPr>
          <a:xfrm>
            <a:off x="3109716" y="3323319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A0E556-6CE2-4B4E-97DD-887D1D650456}"/>
              </a:ext>
            </a:extLst>
          </p:cNvPr>
          <p:cNvCxnSpPr>
            <a:cxnSpLocks/>
          </p:cNvCxnSpPr>
          <p:nvPr/>
        </p:nvCxnSpPr>
        <p:spPr>
          <a:xfrm>
            <a:off x="3109716" y="3342435"/>
            <a:ext cx="924842" cy="793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0CA0D7-7B66-FC4A-BFD4-1E5632F0CE9B}"/>
              </a:ext>
            </a:extLst>
          </p:cNvPr>
          <p:cNvCxnSpPr>
            <a:cxnSpLocks/>
          </p:cNvCxnSpPr>
          <p:nvPr/>
        </p:nvCxnSpPr>
        <p:spPr>
          <a:xfrm>
            <a:off x="4693695" y="4110888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730562-59B3-1545-9C14-BFB86090D516}"/>
              </a:ext>
            </a:extLst>
          </p:cNvPr>
          <p:cNvCxnSpPr>
            <a:cxnSpLocks/>
          </p:cNvCxnSpPr>
          <p:nvPr/>
        </p:nvCxnSpPr>
        <p:spPr>
          <a:xfrm>
            <a:off x="4671904" y="4094845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9DA6A4-1A68-C74C-BBD0-17EA6CF60CC5}"/>
              </a:ext>
            </a:extLst>
          </p:cNvPr>
          <p:cNvCxnSpPr>
            <a:cxnSpLocks/>
          </p:cNvCxnSpPr>
          <p:nvPr/>
        </p:nvCxnSpPr>
        <p:spPr>
          <a:xfrm flipV="1">
            <a:off x="4693695" y="3325059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D906B65-218B-AE48-A3F1-5776961F25FA}"/>
              </a:ext>
            </a:extLst>
          </p:cNvPr>
          <p:cNvSpPr/>
          <p:nvPr/>
        </p:nvSpPr>
        <p:spPr>
          <a:xfrm>
            <a:off x="4671904" y="3649340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FE7B60-9123-9447-A069-2342C4C6D39E}"/>
              </a:ext>
            </a:extLst>
          </p:cNvPr>
          <p:cNvCxnSpPr>
            <a:cxnSpLocks/>
          </p:cNvCxnSpPr>
          <p:nvPr/>
        </p:nvCxnSpPr>
        <p:spPr>
          <a:xfrm flipV="1">
            <a:off x="4693695" y="4107102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B9C154-F59D-664E-B647-83A8DECD3F90}"/>
              </a:ext>
            </a:extLst>
          </p:cNvPr>
          <p:cNvCxnSpPr>
            <a:cxnSpLocks/>
          </p:cNvCxnSpPr>
          <p:nvPr/>
        </p:nvCxnSpPr>
        <p:spPr>
          <a:xfrm flipV="1">
            <a:off x="4688446" y="4906474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C2F72B-42DF-D542-96C1-E6FEE3B01DC9}"/>
              </a:ext>
            </a:extLst>
          </p:cNvPr>
          <p:cNvCxnSpPr>
            <a:cxnSpLocks/>
          </p:cNvCxnSpPr>
          <p:nvPr/>
        </p:nvCxnSpPr>
        <p:spPr>
          <a:xfrm>
            <a:off x="4688446" y="4904524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11FBD1-29E7-6049-B054-17108568D03A}"/>
              </a:ext>
            </a:extLst>
          </p:cNvPr>
          <p:cNvCxnSpPr>
            <a:cxnSpLocks/>
          </p:cNvCxnSpPr>
          <p:nvPr/>
        </p:nvCxnSpPr>
        <p:spPr>
          <a:xfrm flipV="1">
            <a:off x="4671904" y="3342435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4CB67C-57E9-364C-84CE-6D316DB9C220}"/>
              </a:ext>
            </a:extLst>
          </p:cNvPr>
          <p:cNvCxnSpPr>
            <a:cxnSpLocks/>
          </p:cNvCxnSpPr>
          <p:nvPr/>
        </p:nvCxnSpPr>
        <p:spPr>
          <a:xfrm flipV="1">
            <a:off x="4666655" y="4104700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8569DE-AE68-F941-B5F4-12BED920746D}"/>
              </a:ext>
            </a:extLst>
          </p:cNvPr>
          <p:cNvCxnSpPr>
            <a:cxnSpLocks/>
          </p:cNvCxnSpPr>
          <p:nvPr/>
        </p:nvCxnSpPr>
        <p:spPr>
          <a:xfrm flipV="1">
            <a:off x="4661406" y="3301592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5119AE5-C32C-A94F-94E2-6A85BFE0F380}"/>
              </a:ext>
            </a:extLst>
          </p:cNvPr>
          <p:cNvSpPr/>
          <p:nvPr/>
        </p:nvSpPr>
        <p:spPr>
          <a:xfrm>
            <a:off x="4671904" y="4463166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7BC470-74FC-7745-A639-90B5379CDFCE}"/>
              </a:ext>
            </a:extLst>
          </p:cNvPr>
          <p:cNvSpPr/>
          <p:nvPr/>
        </p:nvSpPr>
        <p:spPr>
          <a:xfrm>
            <a:off x="4661406" y="5221217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62DAC1-DA36-BB41-A982-F344E83AADA6}"/>
              </a:ext>
            </a:extLst>
          </p:cNvPr>
          <p:cNvSpPr/>
          <p:nvPr/>
        </p:nvSpPr>
        <p:spPr>
          <a:xfrm>
            <a:off x="4638676" y="2884397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2BF159-4BDB-304A-9034-59D3D9A647E4}"/>
              </a:ext>
            </a:extLst>
          </p:cNvPr>
          <p:cNvCxnSpPr>
            <a:cxnSpLocks/>
          </p:cNvCxnSpPr>
          <p:nvPr/>
        </p:nvCxnSpPr>
        <p:spPr>
          <a:xfrm>
            <a:off x="6319567" y="3313795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2ED3F7-7814-3545-9E55-1883E7A91802}"/>
              </a:ext>
            </a:extLst>
          </p:cNvPr>
          <p:cNvCxnSpPr>
            <a:cxnSpLocks/>
          </p:cNvCxnSpPr>
          <p:nvPr/>
        </p:nvCxnSpPr>
        <p:spPr>
          <a:xfrm>
            <a:off x="6312712" y="3306367"/>
            <a:ext cx="924842" cy="1541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641044-A7D2-5446-A4B7-7A2D6D789F4E}"/>
              </a:ext>
            </a:extLst>
          </p:cNvPr>
          <p:cNvCxnSpPr>
            <a:cxnSpLocks/>
          </p:cNvCxnSpPr>
          <p:nvPr/>
        </p:nvCxnSpPr>
        <p:spPr>
          <a:xfrm>
            <a:off x="6350900" y="3327171"/>
            <a:ext cx="886654" cy="7711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7F643BE-733B-474F-837B-D7F4AA6BAEEE}"/>
              </a:ext>
            </a:extLst>
          </p:cNvPr>
          <p:cNvCxnSpPr>
            <a:cxnSpLocks/>
          </p:cNvCxnSpPr>
          <p:nvPr/>
        </p:nvCxnSpPr>
        <p:spPr>
          <a:xfrm>
            <a:off x="6351045" y="4101363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ECCF5B6-A911-A447-B786-FD25FADCBE07}"/>
              </a:ext>
            </a:extLst>
          </p:cNvPr>
          <p:cNvCxnSpPr>
            <a:cxnSpLocks/>
          </p:cNvCxnSpPr>
          <p:nvPr/>
        </p:nvCxnSpPr>
        <p:spPr>
          <a:xfrm>
            <a:off x="6329254" y="4085320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E9BF68-0A65-0D46-9BB7-F55FD5B88D92}"/>
              </a:ext>
            </a:extLst>
          </p:cNvPr>
          <p:cNvCxnSpPr>
            <a:cxnSpLocks/>
          </p:cNvCxnSpPr>
          <p:nvPr/>
        </p:nvCxnSpPr>
        <p:spPr>
          <a:xfrm flipV="1">
            <a:off x="6351045" y="3315534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6912E7D-B767-C74E-BE4A-123D43AE2C35}"/>
              </a:ext>
            </a:extLst>
          </p:cNvPr>
          <p:cNvSpPr/>
          <p:nvPr/>
        </p:nvSpPr>
        <p:spPr>
          <a:xfrm>
            <a:off x="6329254" y="3639815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B2899E-A0AD-6649-A3E1-BB491A3CB907}"/>
              </a:ext>
            </a:extLst>
          </p:cNvPr>
          <p:cNvCxnSpPr>
            <a:cxnSpLocks/>
          </p:cNvCxnSpPr>
          <p:nvPr/>
        </p:nvCxnSpPr>
        <p:spPr>
          <a:xfrm flipV="1">
            <a:off x="6351045" y="4097577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DFDC479-1048-524B-B5A1-9EEA674E114C}"/>
              </a:ext>
            </a:extLst>
          </p:cNvPr>
          <p:cNvCxnSpPr>
            <a:cxnSpLocks/>
          </p:cNvCxnSpPr>
          <p:nvPr/>
        </p:nvCxnSpPr>
        <p:spPr>
          <a:xfrm flipV="1">
            <a:off x="6345796" y="4896949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667AD5A-E29E-9F4F-854D-EBD1BE2035E9}"/>
              </a:ext>
            </a:extLst>
          </p:cNvPr>
          <p:cNvCxnSpPr>
            <a:cxnSpLocks/>
          </p:cNvCxnSpPr>
          <p:nvPr/>
        </p:nvCxnSpPr>
        <p:spPr>
          <a:xfrm>
            <a:off x="6345796" y="4894999"/>
            <a:ext cx="881260" cy="77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AD0016B-3B5E-AA4D-B477-A9E38870FCCD}"/>
              </a:ext>
            </a:extLst>
          </p:cNvPr>
          <p:cNvCxnSpPr>
            <a:cxnSpLocks/>
          </p:cNvCxnSpPr>
          <p:nvPr/>
        </p:nvCxnSpPr>
        <p:spPr>
          <a:xfrm flipV="1">
            <a:off x="6329254" y="3332910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0C6CEF3-0EB3-4347-9BCC-D78CF60FC287}"/>
              </a:ext>
            </a:extLst>
          </p:cNvPr>
          <p:cNvCxnSpPr>
            <a:cxnSpLocks/>
          </p:cNvCxnSpPr>
          <p:nvPr/>
        </p:nvCxnSpPr>
        <p:spPr>
          <a:xfrm flipV="1">
            <a:off x="6324005" y="4095175"/>
            <a:ext cx="924842" cy="1562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BAB75D-09CA-E64E-AF9A-DA934C54AED4}"/>
              </a:ext>
            </a:extLst>
          </p:cNvPr>
          <p:cNvCxnSpPr>
            <a:cxnSpLocks/>
          </p:cNvCxnSpPr>
          <p:nvPr/>
        </p:nvCxnSpPr>
        <p:spPr>
          <a:xfrm flipV="1">
            <a:off x="6318756" y="3292067"/>
            <a:ext cx="924842" cy="237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3B5915F3-19B1-6240-A7D5-2DD8C3F0E27A}"/>
              </a:ext>
            </a:extLst>
          </p:cNvPr>
          <p:cNvSpPr/>
          <p:nvPr/>
        </p:nvSpPr>
        <p:spPr>
          <a:xfrm>
            <a:off x="6329254" y="4453641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077199C-5126-6E40-B301-59C794A18041}"/>
              </a:ext>
            </a:extLst>
          </p:cNvPr>
          <p:cNvSpPr/>
          <p:nvPr/>
        </p:nvSpPr>
        <p:spPr>
          <a:xfrm>
            <a:off x="6318756" y="5211692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6EA7DC-8CE0-D342-B3AE-A427B867358F}"/>
              </a:ext>
            </a:extLst>
          </p:cNvPr>
          <p:cNvSpPr/>
          <p:nvPr/>
        </p:nvSpPr>
        <p:spPr>
          <a:xfrm>
            <a:off x="6296026" y="2874872"/>
            <a:ext cx="495649" cy="34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A4D1-7D90-2446-B33D-DCE2E2F4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Randomized BFT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380C8-FCC1-6B40-9B35-4934932D9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to termination</a:t>
            </a:r>
          </a:p>
          <a:p>
            <a:pPr lvl="1"/>
            <a:r>
              <a:rPr lang="en-US" dirty="0"/>
              <a:t>Random shared coin</a:t>
            </a:r>
          </a:p>
          <a:p>
            <a:pPr lvl="1"/>
            <a:r>
              <a:rPr lang="en-US" dirty="0"/>
              <a:t>Same for all the replicas</a:t>
            </a:r>
          </a:p>
          <a:p>
            <a:r>
              <a:rPr lang="en-US" dirty="0"/>
              <a:t>If enough votes are collected</a:t>
            </a:r>
          </a:p>
          <a:p>
            <a:pPr lvl="1"/>
            <a:r>
              <a:rPr lang="en-US" dirty="0"/>
              <a:t>Agree on the value</a:t>
            </a:r>
          </a:p>
          <a:p>
            <a:r>
              <a:rPr lang="en-US" dirty="0"/>
              <a:t>Otherwise, agree on the random coin</a:t>
            </a:r>
          </a:p>
        </p:txBody>
      </p:sp>
    </p:spTree>
    <p:extLst>
      <p:ext uri="{BB962C8B-B14F-4D97-AF65-F5344CB8AC3E}">
        <p14:creationId xmlns:p14="http://schemas.microsoft.com/office/powerpoint/2010/main" val="197381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F645-14C1-483B-A4B6-343C045F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HoneyBadgerBFT</a:t>
            </a:r>
            <a:br>
              <a:rPr lang="en-US" dirty="0"/>
            </a:br>
            <a:r>
              <a:rPr lang="en-US" sz="2400" dirty="0"/>
              <a:t>[Miller et al., CCS 2016]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CB224-EFB3-4C7A-BF92-B8B86ED9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515600" cy="4351338"/>
          </a:xfrm>
        </p:spPr>
        <p:txBody>
          <a:bodyPr/>
          <a:lstStyle/>
          <a:p>
            <a:r>
              <a:rPr lang="en-US" dirty="0"/>
              <a:t>Implements total order using </a:t>
            </a:r>
            <a:r>
              <a:rPr lang="en-US" b="1" dirty="0"/>
              <a:t>Asynchronous Common Subset (ACS) </a:t>
            </a:r>
            <a:r>
              <a:rPr lang="en-US" dirty="0"/>
              <a:t>[Ben-Or et al., PODC 1994; Cachin et al., CRYPTO 2001]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4B7B29-E9A3-4BCA-8A2E-7128235BCE72}"/>
              </a:ext>
            </a:extLst>
          </p:cNvPr>
          <p:cNvSpPr txBox="1">
            <a:spLocks/>
          </p:cNvSpPr>
          <p:nvPr/>
        </p:nvSpPr>
        <p:spPr>
          <a:xfrm>
            <a:off x="685800" y="2971799"/>
            <a:ext cx="4114800" cy="335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Implements ACS, in turn, using </a:t>
            </a:r>
            <a:r>
              <a:rPr lang="en-US" b="1" dirty="0"/>
              <a:t>Reliable broadcast (RBC) </a:t>
            </a:r>
            <a:r>
              <a:rPr lang="en-US" dirty="0"/>
              <a:t>and </a:t>
            </a:r>
            <a:r>
              <a:rPr lang="en-US" b="1" dirty="0"/>
              <a:t>asynchronous binary Byzantine agreement (ABA)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CB9BB-53D3-4C2D-96F1-A87925DD2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67000"/>
            <a:ext cx="7395961" cy="30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7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F645-14C1-483B-A4B6-343C045F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Asynchronous Common Subset (ACS)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CB224-EFB3-4C7A-BF92-B8B86ED9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515600" cy="4351338"/>
          </a:xfrm>
        </p:spPr>
        <p:txBody>
          <a:bodyPr/>
          <a:lstStyle/>
          <a:p>
            <a:r>
              <a:rPr lang="en-US" dirty="0"/>
              <a:t>The goal</a:t>
            </a:r>
          </a:p>
          <a:p>
            <a:pPr lvl="1"/>
            <a:r>
              <a:rPr lang="en-US" dirty="0"/>
              <a:t>Every node proposes some transactions</a:t>
            </a:r>
          </a:p>
          <a:p>
            <a:pPr lvl="1"/>
            <a:r>
              <a:rPr lang="en-US" dirty="0"/>
              <a:t>Agree on the superset of all the proposed transactions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4B7B29-E9A3-4BCA-8A2E-7128235BCE72}"/>
              </a:ext>
            </a:extLst>
          </p:cNvPr>
          <p:cNvSpPr txBox="1">
            <a:spLocks/>
          </p:cNvSpPr>
          <p:nvPr/>
        </p:nvSpPr>
        <p:spPr>
          <a:xfrm>
            <a:off x="685800" y="2971799"/>
            <a:ext cx="4114800" cy="335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CB9BB-53D3-4C2D-96F1-A87925DD2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7" y="3468510"/>
            <a:ext cx="7746124" cy="31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7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1479</Words>
  <Application>Microsoft Macintosh PowerPoint</Application>
  <PresentationFormat>Widescreen</PresentationFormat>
  <Paragraphs>259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IS 698/800-01:  Advanced Distributed Systems Asynchronous Byzantine Fault Tolerance</vt:lpstr>
      <vt:lpstr>Overview</vt:lpstr>
      <vt:lpstr>Asynchrony vs. Partial Synchrony</vt:lpstr>
      <vt:lpstr>General BFT SMR vs. (Just) BFT Storage</vt:lpstr>
      <vt:lpstr>Another Look at FLP</vt:lpstr>
      <vt:lpstr>Put FLP to consensus</vt:lpstr>
      <vt:lpstr>Overview of Randomized BFT</vt:lpstr>
      <vt:lpstr>HoneyBadgerBFT [Miller et al., CCS 2016]</vt:lpstr>
      <vt:lpstr>Asynchronous Common Subset (ACS)</vt:lpstr>
      <vt:lpstr>Asynchronous Common Subset (ACS)</vt:lpstr>
      <vt:lpstr>From HoneyBadger to BEAT</vt:lpstr>
      <vt:lpstr>Reliable Broadcast [Bracha, Information and Computation 1987]</vt:lpstr>
      <vt:lpstr>Reliable Broadcast [Bracha, Information and Computation 1987]</vt:lpstr>
      <vt:lpstr>Reliable Broadcast [Bracha, Information and Computation 1987]</vt:lpstr>
      <vt:lpstr>Reliable Broadcast [Bracha, Information and Computation 1987]</vt:lpstr>
      <vt:lpstr>Reliable Broadcast [Bracha, Information and Computation 1987]</vt:lpstr>
      <vt:lpstr>How to make it cheaper?</vt:lpstr>
      <vt:lpstr>AVID [Cachin and Tessaro, SRDS 2005]</vt:lpstr>
      <vt:lpstr>AVID [Cachin and Tessaro, SRDS 2005]</vt:lpstr>
      <vt:lpstr>AVID-FP [Hendricks et al., PODC 2007]</vt:lpstr>
      <vt:lpstr>AVID-FP [Hendricks et al., PODC 2007]</vt:lpstr>
      <vt:lpstr>BEAT</vt:lpstr>
      <vt:lpstr>Asynchronous Binary Agreement</vt:lpstr>
      <vt:lpstr>Asynchronous Binary Agreement</vt:lpstr>
      <vt:lpstr>Consider crash failures only for now</vt:lpstr>
      <vt:lpstr>Consider crash failures only for now</vt:lpstr>
      <vt:lpstr>Asynchronous Binary Agreement</vt:lpstr>
      <vt:lpstr>Asynchronous Binary Agreement</vt:lpstr>
      <vt:lpstr>BEAT Implementation</vt:lpstr>
      <vt:lpstr>Evaluation</vt:lpstr>
      <vt:lpstr>Latency in LAN Settings</vt:lpstr>
      <vt:lpstr>Throughput in LAN Setting (f = 1)</vt:lpstr>
      <vt:lpstr>Throughput in WAN Setting (f = 1)</vt:lpstr>
      <vt:lpstr>Scalability: BEAT3 vs. HoneyBadgerBFT</vt:lpstr>
      <vt:lpstr>Lessons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651: Distributed Systems</dc:title>
  <dc:creator>sisiduan@gmail.com</dc:creator>
  <cp:lastModifiedBy>sisiduan@gmail.com</cp:lastModifiedBy>
  <cp:revision>147</cp:revision>
  <dcterms:created xsi:type="dcterms:W3CDTF">2018-05-16T16:03:59Z</dcterms:created>
  <dcterms:modified xsi:type="dcterms:W3CDTF">2019-03-01T21:50:53Z</dcterms:modified>
</cp:coreProperties>
</file>