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66" r:id="rId3"/>
    <p:sldId id="367" r:id="rId4"/>
    <p:sldId id="368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9" r:id="rId14"/>
    <p:sldId id="270" r:id="rId15"/>
    <p:sldId id="267" r:id="rId16"/>
    <p:sldId id="268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9" r:id="rId25"/>
    <p:sldId id="280" r:id="rId26"/>
    <p:sldId id="281" r:id="rId27"/>
    <p:sldId id="282" r:id="rId28"/>
    <p:sldId id="308" r:id="rId29"/>
    <p:sldId id="309" r:id="rId30"/>
    <p:sldId id="310" r:id="rId31"/>
    <p:sldId id="292" r:id="rId32"/>
    <p:sldId id="311" r:id="rId33"/>
    <p:sldId id="278" r:id="rId34"/>
    <p:sldId id="317" r:id="rId35"/>
    <p:sldId id="266" r:id="rId36"/>
    <p:sldId id="312" r:id="rId37"/>
    <p:sldId id="313" r:id="rId38"/>
    <p:sldId id="314" r:id="rId39"/>
    <p:sldId id="315" r:id="rId40"/>
    <p:sldId id="316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59" r:id="rId63"/>
    <p:sldId id="339" r:id="rId64"/>
    <p:sldId id="283" r:id="rId65"/>
    <p:sldId id="340" r:id="rId66"/>
    <p:sldId id="341" r:id="rId67"/>
    <p:sldId id="342" r:id="rId68"/>
    <p:sldId id="343" r:id="rId69"/>
    <p:sldId id="344" r:id="rId70"/>
    <p:sldId id="345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46" r:id="rId79"/>
    <p:sldId id="355" r:id="rId80"/>
    <p:sldId id="356" r:id="rId81"/>
    <p:sldId id="357" r:id="rId82"/>
    <p:sldId id="358" r:id="rId83"/>
    <p:sldId id="360" r:id="rId84"/>
    <p:sldId id="361" r:id="rId85"/>
    <p:sldId id="362" r:id="rId86"/>
    <p:sldId id="363" r:id="rId87"/>
    <p:sldId id="364" r:id="rId88"/>
    <p:sldId id="365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1C79-5820-2D40-A3F7-C0FF8B2E1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8C3E3-D375-B048-991F-368DFEF83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3744B-8A17-8844-83DA-35F301A9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2DA3-64E0-354B-B940-C6B30DC0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9FCA-C57A-7F4C-84C6-DA9FDF8B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3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EDB9-D7BA-2840-952D-BAAAEC59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EFBF4-7E77-3342-8594-165325B9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9DF2-A77A-E44E-8248-260CE774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64794-7ED4-8E4B-AC16-D180855B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EAD7-98AF-8B44-9891-FE3720D2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37F16-C36C-A046-8A6B-4EB73CED0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7DDEF-BE68-004E-A7E1-670927542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FB220-DCDC-D547-95D1-844F6902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CB07-8705-284B-9BEF-919B5800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0DE4-864A-CD47-9B0D-7D88B781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F3CF-B4E5-0B4B-A754-4FC94BC9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D5D2-471B-084E-8D32-4EF44190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A9DA2-3E9B-6247-993C-21FB8822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8AB0-A143-DB41-B6A9-245951E4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09EC-8F6C-0140-93AE-41C8EDC1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36E-76A7-C743-991F-8A3F57E4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A42C5-4C6F-E84E-BEFA-B95524D25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F9FD-59F5-224B-B3F0-742E27A4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1563-326F-F24D-B75E-F2CE80FF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5E3F3-1056-B140-B11B-C500B9EE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8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C3CA-2CAE-624D-9470-17E04649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53FBD-46EE-5B42-A101-C4B57228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2D830-73EF-F14A-ABF9-B246A8DDD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C2455-DFCF-5448-9B5D-93B91C20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12475-7209-5B45-9882-024E6EB5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C263B-3DE3-BA47-9A2F-F6C0F931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9A80-4CBD-E547-AB5B-BD017AD6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1CEA4-4C70-274D-8B45-EDCEA9B9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E108F-474F-4E48-903A-340D81FA9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93AD7-A5CE-1F4C-A17B-FF1EEAB83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6EB40-05AF-2149-954F-D854EFB0D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E3101-BB92-2C4B-8DCB-AB492EEA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07335-B29E-B442-B671-ED55B1CF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A6F62-FED7-BD40-874D-FD226C0D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B747-E045-394F-8C02-ABF6BC7F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C42FD-D960-9B40-9046-91BD3FC7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458F2-E0BD-2749-B30B-74BEF58C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63F79-5978-7A49-8893-1F68327F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8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B3BE6-47B9-F64A-AAA9-40DD7497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F39A0-4B6C-D748-8866-7AC3D0FD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7448-0B75-9E42-AE6F-6BFE1743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DFDC-E494-D84C-A736-116B9B7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F4E4-C410-CE44-918E-FD526C4B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62BCF-9C31-544A-A8A9-88D85F081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6AE4C-17FF-0C4A-861D-A15097C8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EC9AF-73D2-E84D-BEED-FB46617A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15872-5BD5-F44D-A7F6-F9FBB5DC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2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8199-2AF1-0045-AEC4-42CE607C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3A5F1-1CCE-4447-92B2-C9DD00C45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1433E-3C15-F34F-8B8F-8BB352F6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FF1EB-49CA-3B43-BDFD-98166095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B546A-CF37-944C-BAAC-B28BF65C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7867B-5AB4-CF44-9807-EE298E22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53BF6-FC63-1E4D-BE2D-E96C54A7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3C710-A068-874F-8BB1-DB0CB296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D8C4-1DED-A34D-8B88-F7B8A1253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2C2B-FDDF-BE4B-AE3E-DEE6DD324A53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430AE-C08E-5749-8E06-D41710768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CAF1B-B05A-1841-9058-8640457B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A154-E4CC-5748-8DF1-D157726B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698/800-01: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Basics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13D5-AC4B-C74D-A529-A9C63173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of Distributed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E10E-05A7-9E44-889F-63B88B439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Fault-Tolerant: It can recover from component failures without performing incorrect actions.</a:t>
            </a:r>
          </a:p>
          <a:p>
            <a:r>
              <a:rPr lang="en-US" dirty="0"/>
              <a:t>Highly Available: It can restore operations, permitting it to resume providing services even when some components have failed.</a:t>
            </a:r>
          </a:p>
          <a:p>
            <a:r>
              <a:rPr lang="en-US" dirty="0"/>
              <a:t>Recoverable: Failed components can restart themselves and rejoin the system, after the cause of failure has been repaired.</a:t>
            </a:r>
          </a:p>
          <a:p>
            <a:r>
              <a:rPr lang="en-US" dirty="0"/>
              <a:t>Consistent: The system can coordinate actions by multiple components often in the presence of concurrency and failure. This underlies the ability of a distributed system to act like a non-distributed system.</a:t>
            </a:r>
          </a:p>
          <a:p>
            <a:r>
              <a:rPr lang="en-US" dirty="0"/>
              <a:t>Scalable: It can operate correctly even as some aspect of the system is scaled to a larger size. For example, we might increase the size of the network on which the system is running. This increases the frequency of network outages and could degrade a "non-scalable" system. Similarly, we might increase the number of users or servers, or overall load on the system. In a scalable system, this should not have a significant effect.</a:t>
            </a:r>
          </a:p>
          <a:p>
            <a:r>
              <a:rPr lang="en-US" dirty="0"/>
              <a:t>Predictable Performance: The ability to provide desired responsiveness in a timely manner.</a:t>
            </a:r>
          </a:p>
          <a:p>
            <a:r>
              <a:rPr lang="en-US" dirty="0"/>
              <a:t>Secure: The system authenticates access to data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7910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ACBC-2544-6945-915B-3FE27AFD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EF47-57A4-FF47-A9BA-03A213A83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able to continue operation even when some components fail</a:t>
            </a:r>
          </a:p>
          <a:p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</a:p>
          <a:p>
            <a:pPr lvl="1"/>
            <a:r>
              <a:rPr lang="en-US" altLang="zh-CN" dirty="0"/>
              <a:t>Reboot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  <a:r>
              <a:rPr lang="zh-CN" altLang="en-US" dirty="0"/>
              <a:t> </a:t>
            </a:r>
            <a:r>
              <a:rPr lang="en-US" altLang="zh-CN" dirty="0"/>
              <a:t>manually!</a:t>
            </a:r>
          </a:p>
          <a:p>
            <a:r>
              <a:rPr lang="en-US" altLang="zh-CN" dirty="0"/>
              <a:t>2-3%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Soft</a:t>
            </a:r>
            <a:r>
              <a:rPr lang="zh-CN" altLang="en-US" dirty="0"/>
              <a:t> </a:t>
            </a:r>
            <a:r>
              <a:rPr lang="en-US" altLang="zh-CN" dirty="0"/>
              <a:t>errors</a:t>
            </a:r>
          </a:p>
          <a:p>
            <a:pPr lvl="1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bit-flips</a:t>
            </a:r>
          </a:p>
          <a:p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4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8967-D20E-3948-9918-F20C2532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7421-BA59-A646-8B88-A9ED9D8A7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Failure happens all the time</a:t>
            </a:r>
          </a:p>
          <a:p>
            <a:r>
              <a:rPr lang="en-US" dirty="0"/>
              <a:t>When you design, you design for failure</a:t>
            </a:r>
          </a:p>
          <a:p>
            <a:r>
              <a:rPr lang="en-US" dirty="0"/>
              <a:t>The classic partial failure problem</a:t>
            </a:r>
          </a:p>
          <a:p>
            <a:pPr lvl="1"/>
            <a:r>
              <a:rPr lang="en-US" dirty="0"/>
              <a:t> If I send a message to you and then a network failure occurs, there are two possible outcomes. One is that the message got to you, and then the network broke, and I just didn't get the response. The other is the message never got to you because the network broke before it arrived.</a:t>
            </a:r>
          </a:p>
          <a:p>
            <a:r>
              <a:rPr lang="en-US" dirty="0"/>
              <a:t>The design for fault tolerance puts a multiplier on the value of simplicity</a:t>
            </a:r>
          </a:p>
          <a:p>
            <a:r>
              <a:rPr lang="en-US" dirty="0"/>
              <a:t>Failures: The more things I can do with you, the more things I have to think about recovering from. – Ken Arnold (Sun, designer of </a:t>
            </a:r>
            <a:r>
              <a:rPr lang="en-US" dirty="0" err="1"/>
              <a:t>Jini</a:t>
            </a:r>
            <a:r>
              <a:rPr lang="en-US" dirty="0"/>
              <a:t> and CORBA)</a:t>
            </a:r>
          </a:p>
        </p:txBody>
      </p:sp>
    </p:spTree>
    <p:extLst>
      <p:ext uri="{BB962C8B-B14F-4D97-AF65-F5344CB8AC3E}">
        <p14:creationId xmlns:p14="http://schemas.microsoft.com/office/powerpoint/2010/main" val="191924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869F-6D5D-A84D-B4EC-5BD9D9D8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5F11-6086-6043-A539-8B46E5ED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10515600" cy="50888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Halting failures: A component simply stops. There is no way to detect the failure except by timeout: it either stops sending "I'm alive" (heartbeat) messages or fails to respond to requests. Your computer freezing is a halting failure.</a:t>
            </a:r>
          </a:p>
          <a:p>
            <a:r>
              <a:rPr lang="en-US" dirty="0"/>
              <a:t>Fail-stop: A halting failure with some kind of notification to other components. A network file server telling its clients it is about to go down is a fail-stop.</a:t>
            </a:r>
          </a:p>
          <a:p>
            <a:r>
              <a:rPr lang="en-US" dirty="0"/>
              <a:t>Omission failures: Failure to send/receive messages primarily due to lack of buffering space, which causes a message to be discarded with no notification to either the sender or receiver. This can happen when routers become overloaded.</a:t>
            </a:r>
          </a:p>
          <a:p>
            <a:r>
              <a:rPr lang="en-US" dirty="0"/>
              <a:t>Network failures: A network link breaks.</a:t>
            </a:r>
          </a:p>
          <a:p>
            <a:r>
              <a:rPr lang="en-US" dirty="0"/>
              <a:t>Network partition failure: A network fragments into two or more disjoint sub-networks within which messages can be sent, but between which messages are lost. This can occur due to a network failure.</a:t>
            </a:r>
          </a:p>
          <a:p>
            <a:r>
              <a:rPr lang="en-US" dirty="0"/>
              <a:t>Timing failures: A temporal property of the system is violated. For example, clocks on different computers which are used to coordinate processes are not synchronized; when a message is delayed longer than a threshold period, etc.</a:t>
            </a:r>
          </a:p>
          <a:p>
            <a:r>
              <a:rPr lang="en-US" dirty="0"/>
              <a:t>Byzantine failures: This captures several types of faulty behaviors including data corruption or loss, failures caused by malicious programs,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2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15A9-F212-A24E-BC76-C4C0EF69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ECF12-7C3D-DF43-8CF4-F1D60D3FE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092" y="1690688"/>
            <a:ext cx="8099130" cy="4555760"/>
          </a:xfrm>
        </p:spPr>
      </p:pic>
    </p:spTree>
    <p:extLst>
      <p:ext uri="{BB962C8B-B14F-4D97-AF65-F5344CB8AC3E}">
        <p14:creationId xmlns:p14="http://schemas.microsoft.com/office/powerpoint/2010/main" val="31298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AA18-6872-494D-AFE1-3712BFF3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8882-0E2E-A249-9F74-84310F104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Crash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Benign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</a:p>
          <a:p>
            <a:pPr lvl="1"/>
            <a:r>
              <a:rPr lang="en-US" altLang="zh-CN" dirty="0"/>
              <a:t>Failing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failing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</a:p>
          <a:p>
            <a:r>
              <a:rPr lang="en-US" altLang="zh-CN" dirty="0"/>
              <a:t>Byzantine</a:t>
            </a:r>
          </a:p>
          <a:p>
            <a:pPr lvl="1"/>
            <a:r>
              <a:rPr lang="en-US" altLang="zh-CN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</a:p>
          <a:p>
            <a:pPr lvl="1"/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incorrectly</a:t>
            </a:r>
          </a:p>
          <a:p>
            <a:pPr lvl="1"/>
            <a:r>
              <a:rPr lang="en-US" altLang="zh-CN" dirty="0"/>
              <a:t>Corrupting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</a:p>
          <a:p>
            <a:pPr lvl="1"/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incorrect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inconsistent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</a:p>
        </p:txBody>
      </p:sp>
    </p:spTree>
    <p:extLst>
      <p:ext uri="{BB962C8B-B14F-4D97-AF65-F5344CB8AC3E}">
        <p14:creationId xmlns:p14="http://schemas.microsoft.com/office/powerpoint/2010/main" val="191795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0FC5-3FDF-684D-857B-01A4F756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Fallacies When Building a Distributed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937E-D136-1841-85B7-D487CECF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network is reliable.</a:t>
            </a:r>
          </a:p>
          <a:p>
            <a:r>
              <a:rPr lang="en-US" dirty="0"/>
              <a:t>Latency is zero.</a:t>
            </a:r>
          </a:p>
          <a:p>
            <a:r>
              <a:rPr lang="en-US" dirty="0"/>
              <a:t>Bandwidth is infinite.</a:t>
            </a:r>
          </a:p>
          <a:p>
            <a:r>
              <a:rPr lang="en-US" dirty="0"/>
              <a:t>The network is secure.</a:t>
            </a:r>
          </a:p>
          <a:p>
            <a:r>
              <a:rPr lang="en-US" dirty="0"/>
              <a:t>Topology doesn't change.</a:t>
            </a:r>
          </a:p>
          <a:p>
            <a:r>
              <a:rPr lang="en-US" dirty="0"/>
              <a:t>There is one administrator.</a:t>
            </a:r>
          </a:p>
          <a:p>
            <a:r>
              <a:rPr lang="en-US" dirty="0"/>
              <a:t>Transport cost is zero.</a:t>
            </a:r>
          </a:p>
          <a:p>
            <a:r>
              <a:rPr lang="en-US" dirty="0"/>
              <a:t>The network is homogeneous.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10571-3D6F-524B-B02F-9AAC447B9A33}"/>
              </a:ext>
            </a:extLst>
          </p:cNvPr>
          <p:cNvSpPr/>
          <p:nvPr/>
        </p:nvSpPr>
        <p:spPr>
          <a:xfrm>
            <a:off x="5951838" y="21363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Latency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the time between initiating a request for data and the beginning of the actual data transfer.</a:t>
            </a:r>
            <a:br>
              <a:rPr lang="en-US" dirty="0"/>
            </a:br>
            <a:r>
              <a:rPr lang="en-US" b="0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Bandwidth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A measure of the capacity of a communications channel. The higher a channel's bandwidth, the more information it can carry.</a:t>
            </a:r>
            <a:br>
              <a:rPr lang="en-US" dirty="0"/>
            </a:br>
            <a:r>
              <a:rPr lang="en-US" b="0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Topology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The different configurations that can be adopted in building networks, such as a ring, bus, star or meshed.</a:t>
            </a:r>
            <a:br>
              <a:rPr lang="en-US" dirty="0"/>
            </a:br>
            <a:r>
              <a:rPr lang="en-US" b="0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Homogeneous network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A network running a single network protocol.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8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0FC5-3FDF-684D-857B-01A4F756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Fallacies When Building a Distributed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937E-D136-1841-85B7-D487CECF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network is reliable.  --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Fault-tolerant protocol</a:t>
            </a:r>
          </a:p>
          <a:p>
            <a:r>
              <a:rPr lang="en-US" dirty="0"/>
              <a:t>Latency is zero.		--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Timing assumption during the design</a:t>
            </a:r>
          </a:p>
          <a:p>
            <a:r>
              <a:rPr lang="en-US" dirty="0"/>
              <a:t>Bandwidth is infinite.	--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Efficiency/Scalability of the protocol</a:t>
            </a:r>
          </a:p>
          <a:p>
            <a:r>
              <a:rPr lang="en-US" dirty="0"/>
              <a:t>The network is secure.	--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Crypto, Safety of the protocol</a:t>
            </a:r>
          </a:p>
          <a:p>
            <a:r>
              <a:rPr lang="en-US" dirty="0"/>
              <a:t>Topology doesn't change.	--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Membership protocol </a:t>
            </a:r>
          </a:p>
          <a:p>
            <a:r>
              <a:rPr lang="en-US" dirty="0"/>
              <a:t>There is one administrator.	</a:t>
            </a:r>
          </a:p>
          <a:p>
            <a:r>
              <a:rPr lang="en-US" dirty="0"/>
              <a:t>Transport cost is zero.	--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Efficiency of the protocol</a:t>
            </a:r>
          </a:p>
          <a:p>
            <a:r>
              <a:rPr lang="en-US" dirty="0"/>
              <a:t>The network is homogeneous.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6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35A-E8C4-5141-AA00-AA6A6204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5" y="2362889"/>
            <a:ext cx="10515600" cy="1325563"/>
          </a:xfrm>
        </p:spPr>
        <p:txBody>
          <a:bodyPr/>
          <a:lstStyle/>
          <a:p>
            <a:r>
              <a:rPr lang="en-US" dirty="0"/>
              <a:t>How is it Done?</a:t>
            </a:r>
          </a:p>
        </p:txBody>
      </p:sp>
    </p:spTree>
    <p:extLst>
      <p:ext uri="{BB962C8B-B14F-4D97-AF65-F5344CB8AC3E}">
        <p14:creationId xmlns:p14="http://schemas.microsoft.com/office/powerpoint/2010/main" val="367786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EE24-EC2E-6844-9479-A1EA752A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A571-4E11-FA4F-A704-16A82720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storage, outsourced database, network file systems</a:t>
            </a:r>
            <a:r>
              <a:rPr lang="en-US"/>
              <a:t>, etc.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A8895-3B01-204C-819D-6DCB31A9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09" y="3008815"/>
            <a:ext cx="5034373" cy="2009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A56ED-C2E7-5440-AF89-F0FEEE15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297" y="2962150"/>
            <a:ext cx="2020577" cy="862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557D9-9B70-364E-9481-87612065F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634" y="3515689"/>
            <a:ext cx="1595780" cy="487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B1A26-D349-E24C-8A44-7F923850B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297" y="3972165"/>
            <a:ext cx="1750742" cy="682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356DA-5587-2C44-9A0D-DB9BCD359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874" y="3716789"/>
            <a:ext cx="533053" cy="533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422D4-7AE6-FB46-BB35-C7E05FDB5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135" y="4287138"/>
            <a:ext cx="1465201" cy="693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EF482D-F3B0-4B45-B6E1-4B2AA1DBC1B1}"/>
              </a:ext>
            </a:extLst>
          </p:cNvPr>
          <p:cNvSpPr/>
          <p:nvPr/>
        </p:nvSpPr>
        <p:spPr>
          <a:xfrm>
            <a:off x="1545021" y="5335761"/>
            <a:ext cx="6361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pc="-100" dirty="0">
                <a:solidFill>
                  <a:srgbClr val="C00000"/>
                </a:solidFill>
              </a:rPr>
              <a:t>Faulty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server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may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render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the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service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unavailable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and</a:t>
            </a:r>
            <a:r>
              <a:rPr kumimoji="1" lang="zh-CN" altLang="en-US" spc="-100" dirty="0">
                <a:solidFill>
                  <a:srgbClr val="C00000"/>
                </a:solidFill>
              </a:rPr>
              <a:t> </a:t>
            </a:r>
            <a:r>
              <a:rPr kumimoji="1" lang="en-US" altLang="zh-CN" spc="-100" dirty="0">
                <a:solidFill>
                  <a:srgbClr val="C00000"/>
                </a:solidFill>
              </a:rPr>
              <a:t>unreliable!</a:t>
            </a:r>
          </a:p>
          <a:p>
            <a:r>
              <a:rPr kumimoji="1" lang="en-US" altLang="zh-CN" spc="-100" dirty="0">
                <a:solidFill>
                  <a:srgbClr val="C00000"/>
                </a:solidFill>
              </a:rPr>
              <a:t>Single point of failure!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3B6A7-942A-C64D-8DD1-2B9644115FA1}"/>
              </a:ext>
            </a:extLst>
          </p:cNvPr>
          <p:cNvSpPr/>
          <p:nvPr/>
        </p:nvSpPr>
        <p:spPr>
          <a:xfrm>
            <a:off x="4067443" y="2285496"/>
            <a:ext cx="652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service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is used to denote a set of servers of a particular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AF9A-F056-374A-81A6-7D3C7B9D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Announcement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1977-39CE-8547-A88F-CF8F1938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Deliverable</a:t>
            </a:r>
            <a:r>
              <a:rPr lang="zh-CN" altLang="en-US" dirty="0"/>
              <a:t> </a:t>
            </a:r>
            <a:r>
              <a:rPr lang="en-US" altLang="zh-CN" dirty="0"/>
              <a:t>#1</a:t>
            </a:r>
          </a:p>
          <a:p>
            <a:pPr lvl="1"/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Feb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</a:p>
          <a:p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</a:p>
          <a:p>
            <a:pPr lvl="1"/>
            <a:r>
              <a:rPr lang="en-US" altLang="zh-CN" dirty="0"/>
              <a:t>Names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team</a:t>
            </a:r>
            <a:r>
              <a:rPr lang="zh-CN" altLang="en-US" dirty="0"/>
              <a:t> </a:t>
            </a:r>
            <a:r>
              <a:rPr lang="en-US" altLang="zh-CN" dirty="0"/>
              <a:t>members</a:t>
            </a:r>
            <a:r>
              <a:rPr lang="zh-CN" altLang="en-US" dirty="0"/>
              <a:t> </a:t>
            </a:r>
            <a:r>
              <a:rPr lang="en-US" altLang="zh-CN" dirty="0"/>
              <a:t>(1-2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team)</a:t>
            </a:r>
          </a:p>
          <a:p>
            <a:pPr lvl="1"/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  <a:r>
              <a:rPr lang="zh-CN" altLang="en-US" dirty="0"/>
              <a:t> </a:t>
            </a:r>
            <a:r>
              <a:rPr lang="en-US" altLang="zh-CN" dirty="0"/>
              <a:t>(tentative)</a:t>
            </a:r>
          </a:p>
          <a:p>
            <a:pPr lvl="1"/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description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rough</a:t>
            </a:r>
            <a:r>
              <a:rPr lang="zh-CN" altLang="en-US" dirty="0"/>
              <a:t> </a:t>
            </a:r>
            <a:r>
              <a:rPr lang="en-US" altLang="zh-CN" dirty="0"/>
              <a:t>plan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0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3F53-262C-D14C-AB07-3F75B2F5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28AEE-E586-ED4D-9D7E-7108002E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Primary-Backup Replication/Master-Slave Replication</a:t>
            </a:r>
          </a:p>
          <a:p>
            <a:pPr lvl="1"/>
            <a:r>
              <a:rPr lang="en-US" dirty="0"/>
              <a:t>The simplest replication</a:t>
            </a:r>
          </a:p>
          <a:p>
            <a:pPr lvl="1"/>
            <a:r>
              <a:rPr lang="en-US" dirty="0"/>
              <a:t>f+1 replicas to tolerate f failures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FF9DF-DC78-1945-BDF8-351BFB59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08" y="3451767"/>
            <a:ext cx="6099032" cy="178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EAAA7-E0FC-7F43-96AA-7CB93C5C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741" y="4511908"/>
            <a:ext cx="3522856" cy="984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5B2378-B7BE-314B-882B-5CC24808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07" y="4567723"/>
            <a:ext cx="3870082" cy="1186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65FF9-DCFF-414A-92DF-6C40B2E45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662" y="3577871"/>
            <a:ext cx="3528273" cy="11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B730-5246-344D-99B6-E7A2DD40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9B46-611D-3843-BA7C-98503F4EE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</a:p>
          <a:p>
            <a:r>
              <a:rPr lang="en-US" b="1" dirty="0"/>
              <a:t>Data replication</a:t>
            </a:r>
            <a:r>
              <a:rPr lang="en-US" dirty="0"/>
              <a:t>: A service maintains multiple copies of data to permit local access at multiple locations, or to increase availability when a server process may have crashed</a:t>
            </a:r>
          </a:p>
          <a:p>
            <a:r>
              <a:rPr lang="en-US" b="1" dirty="0"/>
              <a:t>Caching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A process has cached data if it maintains a copy of the data locally, for quick access if it is needed again</a:t>
            </a:r>
          </a:p>
          <a:p>
            <a:pPr lvl="1"/>
            <a:r>
              <a:rPr lang="en-US" dirty="0"/>
              <a:t>A </a:t>
            </a:r>
            <a:r>
              <a:rPr lang="en-US" i="1" dirty="0"/>
              <a:t>cache hit</a:t>
            </a:r>
            <a:r>
              <a:rPr lang="en-US" dirty="0"/>
              <a:t> is when a request is satisfied from cached data, rather than from the primary service. For example, browsers use document caching to speed up access to frequently used documents.</a:t>
            </a:r>
          </a:p>
        </p:txBody>
      </p:sp>
    </p:spTree>
    <p:extLst>
      <p:ext uri="{BB962C8B-B14F-4D97-AF65-F5344CB8AC3E}">
        <p14:creationId xmlns:p14="http://schemas.microsoft.com/office/powerpoint/2010/main" val="188457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BF1-A36E-8342-8344-8EC37E66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vs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858E-FA95-1A45-8393-59EAAF989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Caching is similar to replication, but cached data can become stale.</a:t>
            </a:r>
          </a:p>
          <a:p>
            <a:r>
              <a:rPr lang="en-US" dirty="0"/>
              <a:t>There may need to be a policy for validating a cached data item before using it. </a:t>
            </a:r>
          </a:p>
          <a:p>
            <a:r>
              <a:rPr lang="en-US" dirty="0"/>
              <a:t>If a cache is actively refreshed by the primary service, caching is identical to replication</a:t>
            </a:r>
          </a:p>
        </p:txBody>
      </p:sp>
    </p:spTree>
    <p:extLst>
      <p:ext uri="{BB962C8B-B14F-4D97-AF65-F5344CB8AC3E}">
        <p14:creationId xmlns:p14="http://schemas.microsoft.com/office/powerpoint/2010/main" val="1173466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5357-9A9D-A246-8708-3F431F3B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91" y="2243621"/>
            <a:ext cx="10515600" cy="1325563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0405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248B-A2B7-684A-A5F6-DB019AB3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22DD-2B88-A243-958C-13C6F736A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EE3DF-D824-914C-89E7-386BD4FA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67" y="2737381"/>
            <a:ext cx="5942631" cy="28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2AAE-5A37-524B-9796-2E5A05D4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1C97-106C-C147-A664-A10B53C50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</a:p>
          <a:p>
            <a:pPr lvl="1"/>
            <a:r>
              <a:rPr lang="en-US" altLang="zh-CN" dirty="0"/>
              <a:t>Sockets</a:t>
            </a:r>
          </a:p>
          <a:p>
            <a:pPr lvl="1"/>
            <a:r>
              <a:rPr lang="en-US" altLang="zh-CN" dirty="0"/>
              <a:t>Remote</a:t>
            </a:r>
            <a:r>
              <a:rPr lang="zh-CN" altLang="en-US" dirty="0"/>
              <a:t> </a:t>
            </a:r>
            <a:r>
              <a:rPr lang="en-US" altLang="zh-CN" dirty="0"/>
              <a:t>Procedure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(RPC)</a:t>
            </a:r>
          </a:p>
          <a:p>
            <a:pPr lvl="1"/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(later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class)</a:t>
            </a:r>
          </a:p>
          <a:p>
            <a:pPr lvl="1"/>
            <a:r>
              <a:rPr lang="en-US" altLang="zh-CN" dirty="0"/>
              <a:t>MPI</a:t>
            </a:r>
          </a:p>
          <a:p>
            <a:pPr lvl="1"/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68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E8A5-DDF4-2340-AFA5-8B86514A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Socket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5A6A-4657-604B-AA73-D2CE1A4D1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(Transmission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Protocol)</a:t>
            </a:r>
          </a:p>
          <a:p>
            <a:pPr lvl="1"/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built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IP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protocol,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supports</a:t>
            </a:r>
            <a:r>
              <a:rPr lang="zh-CN" altLang="en-US" dirty="0"/>
              <a:t> </a:t>
            </a:r>
            <a:r>
              <a:rPr lang="en-US" altLang="zh-CN" dirty="0"/>
              <a:t>sequenced,</a:t>
            </a:r>
            <a:r>
              <a:rPr lang="zh-CN" altLang="en-US" dirty="0"/>
              <a:t> </a:t>
            </a:r>
            <a:r>
              <a:rPr lang="en-US" altLang="zh-CN" dirty="0"/>
              <a:t>reliable,</a:t>
            </a:r>
            <a:r>
              <a:rPr lang="zh-CN" altLang="en-US" dirty="0"/>
              <a:t> </a:t>
            </a:r>
            <a:r>
              <a:rPr lang="en-US" altLang="zh-CN" dirty="0"/>
              <a:t>two-way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session,</a:t>
            </a:r>
            <a:r>
              <a:rPr lang="zh-CN" altLang="en-US" dirty="0"/>
              <a:t> </a:t>
            </a:r>
            <a:r>
              <a:rPr lang="en-US" altLang="zh-CN" dirty="0"/>
              <a:t>stream)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sockets</a:t>
            </a:r>
          </a:p>
          <a:p>
            <a:pPr lvl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reliable</a:t>
            </a:r>
          </a:p>
          <a:p>
            <a:pPr lvl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expensive</a:t>
            </a:r>
          </a:p>
          <a:p>
            <a:r>
              <a:rPr lang="en-US" altLang="zh-CN" dirty="0"/>
              <a:t>UDP</a:t>
            </a:r>
            <a:r>
              <a:rPr lang="zh-CN" altLang="en-US" dirty="0"/>
              <a:t> </a:t>
            </a:r>
            <a:r>
              <a:rPr lang="en-US" altLang="zh-CN" dirty="0"/>
              <a:t>(User</a:t>
            </a:r>
            <a:r>
              <a:rPr lang="zh-CN" altLang="en-US" dirty="0"/>
              <a:t> </a:t>
            </a:r>
            <a:r>
              <a:rPr lang="en-US" altLang="zh-CN" dirty="0"/>
              <a:t>Datagram</a:t>
            </a:r>
            <a:r>
              <a:rPr lang="zh-CN" altLang="en-US" dirty="0"/>
              <a:t> </a:t>
            </a:r>
            <a:r>
              <a:rPr lang="en-US" altLang="zh-CN" dirty="0"/>
              <a:t>Protocol)</a:t>
            </a:r>
          </a:p>
          <a:p>
            <a:pPr lvl="1"/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built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IP.</a:t>
            </a:r>
            <a:r>
              <a:rPr lang="zh-CN" altLang="en-US" dirty="0"/>
              <a:t> </a:t>
            </a:r>
            <a:r>
              <a:rPr lang="en-US" altLang="zh-CN" dirty="0"/>
              <a:t>Supports</a:t>
            </a:r>
            <a:r>
              <a:rPr lang="zh-CN" altLang="en-US" dirty="0"/>
              <a:t> </a:t>
            </a:r>
            <a:r>
              <a:rPr lang="en-US" altLang="zh-CN" dirty="0"/>
              <a:t>best-effort,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datagrams</a:t>
            </a:r>
          </a:p>
          <a:p>
            <a:pPr lvl="1"/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ok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lose,</a:t>
            </a:r>
            <a:r>
              <a:rPr lang="zh-CN" altLang="en-US" dirty="0"/>
              <a:t> </a:t>
            </a:r>
            <a:r>
              <a:rPr lang="en-US" altLang="zh-CN" dirty="0"/>
              <a:t>re-order,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duplicate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</a:p>
          <a:p>
            <a:pPr lvl="1"/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7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54947-DEF6-FE45-81FB-D63DAA3CF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408" y="0"/>
            <a:ext cx="5290393" cy="686625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96BB0B-E2DD-4D42-9E1E-DD793D505932}"/>
              </a:ext>
            </a:extLst>
          </p:cNvPr>
          <p:cNvSpPr/>
          <p:nvPr/>
        </p:nvSpPr>
        <p:spPr>
          <a:xfrm>
            <a:off x="634226" y="276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sock = </a:t>
            </a:r>
            <a:r>
              <a:rPr lang="en-US" dirty="0" err="1">
                <a:latin typeface="Menlo" panose="020B0609030804020204" pitchFamily="49" charset="0"/>
              </a:rPr>
              <a:t>socket.socket</a:t>
            </a:r>
            <a:r>
              <a:rPr lang="en-US" dirty="0">
                <a:latin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</a:rPr>
              <a:t>socket.AF_INET</a:t>
            </a:r>
            <a:r>
              <a:rPr lang="en-US" dirty="0">
                <a:latin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</a:rPr>
              <a:t>socket.SOCK_STREAM</a:t>
            </a:r>
            <a:r>
              <a:rPr lang="en-US" dirty="0">
                <a:latin typeface="Menlo" panose="020B0609030804020204" pitchFamily="49" charset="0"/>
              </a:rPr>
              <a:t>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3E1534-63DC-FA4D-9B69-F472E9E25007}"/>
              </a:ext>
            </a:extLst>
          </p:cNvPr>
          <p:cNvCxnSpPr>
            <a:cxnSpLocks/>
          </p:cNvCxnSpPr>
          <p:nvPr/>
        </p:nvCxnSpPr>
        <p:spPr>
          <a:xfrm>
            <a:off x="5825448" y="493160"/>
            <a:ext cx="1118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A5AD33-216C-F246-82DD-0E4EB799E37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82226" y="922852"/>
            <a:ext cx="1" cy="157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77094-A26E-F941-8F9E-1F546FA6AC96}"/>
              </a:ext>
            </a:extLst>
          </p:cNvPr>
          <p:cNvSpPr/>
          <p:nvPr/>
        </p:nvSpPr>
        <p:spPr>
          <a:xfrm>
            <a:off x="8115322" y="922852"/>
            <a:ext cx="395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sock.bind</a:t>
            </a:r>
            <a:r>
              <a:rPr lang="en-US" dirty="0">
                <a:latin typeface="Menlo" panose="020B0609030804020204" pitchFamily="49" charset="0"/>
              </a:rPr>
              <a:t>((hostname, port))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3E2F65-916A-E542-A67E-76B2CE40E18E}"/>
              </a:ext>
            </a:extLst>
          </p:cNvPr>
          <p:cNvSpPr/>
          <p:nvPr/>
        </p:nvSpPr>
        <p:spPr>
          <a:xfrm>
            <a:off x="8115322" y="1709736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sock.listen</a:t>
            </a:r>
            <a:r>
              <a:rPr lang="en-US" dirty="0">
                <a:latin typeface="Menlo" panose="020B0609030804020204" pitchFamily="49" charset="0"/>
              </a:rPr>
              <a:t>(1)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083B58-E4F6-D143-AF92-E869EF44078C}"/>
              </a:ext>
            </a:extLst>
          </p:cNvPr>
          <p:cNvSpPr/>
          <p:nvPr/>
        </p:nvSpPr>
        <p:spPr>
          <a:xfrm>
            <a:off x="8115322" y="2311954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conn,addr</a:t>
            </a:r>
            <a:r>
              <a:rPr lang="en-US" dirty="0">
                <a:latin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</a:rPr>
              <a:t>sock.accept</a:t>
            </a:r>
            <a:r>
              <a:rPr lang="en-US" dirty="0">
                <a:latin typeface="Menlo" panose="020B0609030804020204" pitchFamily="49" charset="0"/>
              </a:rPr>
              <a:t>()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278E6-D1FC-B647-9297-DE0AE0121D13}"/>
              </a:ext>
            </a:extLst>
          </p:cNvPr>
          <p:cNvSpPr/>
          <p:nvPr/>
        </p:nvSpPr>
        <p:spPr>
          <a:xfrm>
            <a:off x="8219583" y="5576568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buf</a:t>
            </a:r>
            <a:r>
              <a:rPr lang="en-US" dirty="0">
                <a:latin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</a:rPr>
              <a:t>conn.recv</a:t>
            </a:r>
            <a:r>
              <a:rPr lang="en-US" dirty="0">
                <a:latin typeface="Menlo" panose="020B0609030804020204" pitchFamily="49" charset="0"/>
              </a:rPr>
              <a:t>(8092)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9FD24-9D5C-114A-897A-C1ED21E6E88B}"/>
              </a:ext>
            </a:extLst>
          </p:cNvPr>
          <p:cNvSpPr/>
          <p:nvPr/>
        </p:nvSpPr>
        <p:spPr>
          <a:xfrm>
            <a:off x="8232181" y="6221411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sock.close</a:t>
            </a:r>
            <a:r>
              <a:rPr lang="en-US" dirty="0">
                <a:latin typeface="Menlo" panose="020B0609030804020204" pitchFamily="49" charset="0"/>
              </a:rPr>
              <a:t>()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EA005-CDC0-B847-8EF7-69345ED7B3B1}"/>
              </a:ext>
            </a:extLst>
          </p:cNvPr>
          <p:cNvSpPr/>
          <p:nvPr/>
        </p:nvSpPr>
        <p:spPr>
          <a:xfrm>
            <a:off x="61092" y="30333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server_addr</a:t>
            </a:r>
            <a:r>
              <a:rPr lang="en-US" dirty="0">
                <a:latin typeface="Menlo" panose="020B0609030804020204" pitchFamily="49" charset="0"/>
              </a:rPr>
              <a:t>=(</a:t>
            </a:r>
            <a:r>
              <a:rPr lang="en-US" dirty="0" err="1">
                <a:latin typeface="Menlo" panose="020B0609030804020204" pitchFamily="49" charset="0"/>
              </a:rPr>
              <a:t>hostname,portnum</a:t>
            </a:r>
            <a:r>
              <a:rPr lang="en-US" dirty="0">
                <a:latin typeface="Menlo" panose="020B0609030804020204" pitchFamily="49" charset="0"/>
              </a:rPr>
              <a:t>)</a:t>
            </a:r>
          </a:p>
          <a:p>
            <a:r>
              <a:rPr lang="en-US" dirty="0" err="1">
                <a:latin typeface="Menlo" panose="020B0609030804020204" pitchFamily="49" charset="0"/>
              </a:rPr>
              <a:t>sock.connect</a:t>
            </a:r>
            <a:r>
              <a:rPr lang="en-US" dirty="0">
                <a:latin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</a:rPr>
              <a:t>server_addr</a:t>
            </a:r>
            <a:r>
              <a:rPr lang="en-US" dirty="0">
                <a:latin typeface="Menlo" panose="020B0609030804020204" pitchFamily="49" charset="0"/>
              </a:rPr>
              <a:t>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F04CB-015F-B34C-B4F7-EE71AAAE563B}"/>
              </a:ext>
            </a:extLst>
          </p:cNvPr>
          <p:cNvSpPr/>
          <p:nvPr/>
        </p:nvSpPr>
        <p:spPr>
          <a:xfrm>
            <a:off x="473900" y="4446411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sock.sendall</a:t>
            </a:r>
            <a:r>
              <a:rPr lang="en-US" dirty="0">
                <a:latin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</a:rPr>
              <a:t>msg</a:t>
            </a:r>
            <a:r>
              <a:rPr lang="en-US" dirty="0">
                <a:latin typeface="Menlo" panose="020B0609030804020204" pitchFamily="49" charset="0"/>
              </a:rPr>
              <a:t>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09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2403-DFF2-2B45-9359-A4C9C777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4131F-83B5-4845-A8FA-3316627E0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294"/>
            <a:ext cx="4908684" cy="216800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FD6C9-B500-A04F-A276-0812465A4FAD}"/>
              </a:ext>
            </a:extLst>
          </p:cNvPr>
          <p:cNvSpPr txBox="1"/>
          <p:nvPr/>
        </p:nvSpPr>
        <p:spPr>
          <a:xfrm>
            <a:off x="2481943" y="4402183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Broadcast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22854-D3FF-CB41-AC5B-3A66592704E5}"/>
              </a:ext>
            </a:extLst>
          </p:cNvPr>
          <p:cNvSpPr txBox="1"/>
          <p:nvPr/>
        </p:nvSpPr>
        <p:spPr>
          <a:xfrm>
            <a:off x="8442625" y="4430095"/>
            <a:ext cx="105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Multicast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0A9C13-0A22-1F4C-9637-9D1457A0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797" y="1842294"/>
            <a:ext cx="5115720" cy="22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8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76EC-6B85-034F-AF2B-3D5DDCAC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373E-D4D1-B843-8EB9-625C1E2B3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Remote</a:t>
            </a:r>
            <a:r>
              <a:rPr lang="zh-CN" altLang="en-US" dirty="0"/>
              <a:t> </a:t>
            </a:r>
            <a:r>
              <a:rPr lang="en-US" altLang="zh-CN" dirty="0"/>
              <a:t>Procedure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client/server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</a:p>
          <a:p>
            <a:r>
              <a:rPr lang="en-US" altLang="zh-CN" dirty="0"/>
              <a:t>Ease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</a:p>
          <a:p>
            <a:r>
              <a:rPr lang="en-US" altLang="zh-CN" dirty="0"/>
              <a:t>Hide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</a:p>
          <a:p>
            <a:r>
              <a:rPr lang="en-US" altLang="zh-CN" dirty="0"/>
              <a:t>Standardize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low-level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packaging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4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D453-57F1-1943-B0CB-5FC83BCF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Announcement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9580-9E2A-604C-A094-23E6150F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</a:p>
          <a:p>
            <a:pPr lvl="1"/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Feb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</a:p>
          <a:p>
            <a:pPr lvl="1"/>
            <a:r>
              <a:rPr lang="en-US" dirty="0"/>
              <a:t>Van </a:t>
            </a:r>
            <a:r>
              <a:rPr lang="en-US" dirty="0" err="1"/>
              <a:t>Renesse</a:t>
            </a:r>
            <a:r>
              <a:rPr lang="en-US" dirty="0"/>
              <a:t>, </a:t>
            </a:r>
            <a:r>
              <a:rPr lang="en-US" dirty="0" err="1"/>
              <a:t>Robbert</a:t>
            </a:r>
            <a:r>
              <a:rPr lang="en-US" dirty="0"/>
              <a:t>, and Fred B. Schneider. "Chain Replication for Supporting High Throughput and Availability." </a:t>
            </a:r>
            <a:r>
              <a:rPr lang="en-US" i="1" dirty="0"/>
              <a:t>OSDI</a:t>
            </a:r>
            <a:r>
              <a:rPr lang="en-US" dirty="0"/>
              <a:t>. Vol. 4. No. 91–104. 2004.</a:t>
            </a:r>
          </a:p>
          <a:p>
            <a:pPr lvl="1"/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</a:p>
          <a:p>
            <a:pPr lvl="1"/>
            <a:r>
              <a:rPr lang="en-US" altLang="zh-CN" dirty="0"/>
              <a:t>Template</a:t>
            </a:r>
            <a:r>
              <a:rPr lang="zh-CN" altLang="en-US" dirty="0"/>
              <a:t> </a:t>
            </a:r>
            <a:r>
              <a:rPr lang="en-US" altLang="zh-CN" dirty="0"/>
              <a:t>(as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reference)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Submission:</a:t>
            </a:r>
          </a:p>
          <a:p>
            <a:pPr lvl="1"/>
            <a:r>
              <a:rPr lang="en-US" altLang="zh-CN" dirty="0"/>
              <a:t>Blackboard</a:t>
            </a:r>
          </a:p>
          <a:p>
            <a:pPr lvl="1"/>
            <a:r>
              <a:rPr lang="en-US" altLang="zh-CN" dirty="0"/>
              <a:t>Email</a:t>
            </a:r>
          </a:p>
          <a:p>
            <a:pPr lvl="1"/>
            <a:r>
              <a:rPr lang="en-US" altLang="zh-CN" dirty="0"/>
              <a:t>Hardcopy</a:t>
            </a:r>
            <a:r>
              <a:rPr lang="zh-CN" altLang="en-US" dirty="0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83979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77E0-4480-604E-9D68-A22030E8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3D703-E4EC-B044-BD2B-B8AECE81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" y="1838687"/>
            <a:ext cx="650312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application calls the remote procedure locally at the stub </a:t>
            </a:r>
          </a:p>
          <a:p>
            <a:r>
              <a:rPr lang="en-US" dirty="0"/>
              <a:t>The stub intercepts calls that are for remote servers </a:t>
            </a:r>
          </a:p>
          <a:p>
            <a:pPr lvl="1"/>
            <a:r>
              <a:rPr lang="en-US" dirty="0"/>
              <a:t>Marshalling: pack the parameters into a message </a:t>
            </a:r>
          </a:p>
          <a:p>
            <a:pPr lvl="1"/>
            <a:r>
              <a:rPr lang="en-US" dirty="0"/>
              <a:t>Make a system call to send the message </a:t>
            </a:r>
          </a:p>
          <a:p>
            <a:pPr lvl="1"/>
            <a:r>
              <a:rPr lang="en-US" dirty="0"/>
              <a:t>Stubs are generated automatically by RPC frameworks (libraries), which also provide the RPC Runtime</a:t>
            </a:r>
          </a:p>
          <a:p>
            <a:pPr lvl="1"/>
            <a:r>
              <a:rPr lang="en-US" dirty="0"/>
              <a:t>Programmers only write definitions for their data structures and protocols in an IDL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D846C-96B0-144C-920C-2B1D7965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2" y="2553476"/>
            <a:ext cx="5503817" cy="32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5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77E0-4480-604E-9D68-A22030E8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3D703-E4EC-B044-BD2B-B8AECE81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" y="1838687"/>
            <a:ext cx="6503126" cy="4351338"/>
          </a:xfrm>
        </p:spPr>
        <p:txBody>
          <a:bodyPr>
            <a:normAutofit/>
          </a:bodyPr>
          <a:lstStyle/>
          <a:p>
            <a:r>
              <a:rPr lang="en-US" dirty="0"/>
              <a:t>The RPC Runtime handles message sending </a:t>
            </a:r>
          </a:p>
          <a:p>
            <a:r>
              <a:rPr lang="en-US" dirty="0"/>
              <a:t>The interface definition language (IDL) handles message translation </a:t>
            </a:r>
          </a:p>
          <a:p>
            <a:r>
              <a:rPr lang="en-US" dirty="0"/>
              <a:t>RPC hides heterogeneity among the computers and handles the communication across network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D846C-96B0-144C-920C-2B1D7965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2" y="2553476"/>
            <a:ext cx="5503817" cy="32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74F6-16A3-E448-B6D6-B467E9D3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RPC</a:t>
            </a:r>
            <a:r>
              <a:rPr lang="zh-CN" altLang="en-US" dirty="0"/>
              <a:t> </a:t>
            </a:r>
            <a:r>
              <a:rPr lang="en-US" altLang="zh-CN" dirty="0"/>
              <a:t>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1FB5-2FCE-B74B-9497-E9E99E0D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XML/RPC</a:t>
            </a:r>
          </a:p>
          <a:p>
            <a:pPr lvl="1"/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HTTP,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XML</a:t>
            </a:r>
            <a:r>
              <a:rPr lang="zh-CN" altLang="en-US" dirty="0"/>
              <a:t> </a:t>
            </a:r>
            <a:r>
              <a:rPr lang="en-US" altLang="zh-CN" dirty="0"/>
              <a:t>parsing</a:t>
            </a:r>
            <a:r>
              <a:rPr lang="zh-CN" altLang="en-US" dirty="0"/>
              <a:t> </a:t>
            </a:r>
            <a:r>
              <a:rPr lang="en-US" altLang="zh-CN" dirty="0"/>
              <a:t>overheads</a:t>
            </a:r>
          </a:p>
          <a:p>
            <a:r>
              <a:rPr lang="en-US" altLang="zh-CN" dirty="0"/>
              <a:t>SOAP</a:t>
            </a:r>
          </a:p>
          <a:p>
            <a:pPr lvl="1"/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HTTP,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XML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</a:p>
          <a:p>
            <a:r>
              <a:rPr lang="en-US" altLang="zh-CN" dirty="0"/>
              <a:t>CORBA</a:t>
            </a:r>
          </a:p>
          <a:p>
            <a:pPr lvl="1"/>
            <a:r>
              <a:rPr lang="en-US" altLang="zh-CN" dirty="0"/>
              <a:t>Relatively</a:t>
            </a:r>
            <a:r>
              <a:rPr lang="zh-CN" altLang="en-US" dirty="0"/>
              <a:t> </a:t>
            </a:r>
            <a:r>
              <a:rPr lang="en-US" altLang="zh-CN" dirty="0"/>
              <a:t>comprehensive,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quite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heavy</a:t>
            </a:r>
          </a:p>
          <a:p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buffers</a:t>
            </a:r>
          </a:p>
          <a:p>
            <a:pPr lvl="1"/>
            <a:r>
              <a:rPr lang="en-US" altLang="zh-CN" dirty="0"/>
              <a:t>Lightweight,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Google</a:t>
            </a:r>
          </a:p>
          <a:p>
            <a:r>
              <a:rPr lang="en-US" altLang="zh-CN" dirty="0"/>
              <a:t>Thrift</a:t>
            </a:r>
          </a:p>
          <a:p>
            <a:pPr lvl="1"/>
            <a:r>
              <a:rPr lang="en-US" altLang="zh-CN" dirty="0"/>
              <a:t>Lightweight,</a:t>
            </a:r>
            <a:r>
              <a:rPr lang="zh-CN" altLang="en-US" dirty="0"/>
              <a:t> </a:t>
            </a:r>
            <a:r>
              <a:rPr lang="en-US" altLang="zh-CN" dirty="0"/>
              <a:t>supports</a:t>
            </a:r>
            <a:r>
              <a:rPr lang="zh-CN" altLang="en-US" dirty="0"/>
              <a:t> </a:t>
            </a:r>
            <a:r>
              <a:rPr lang="en-US" altLang="zh-CN" dirty="0"/>
              <a:t>services,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Facebook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44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42D0-0D7E-CD4A-B7CA-2FB5D579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297" y="2586279"/>
            <a:ext cx="10515600" cy="1325563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4067707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4DD1-E3BD-1B47-881B-09E72720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22820-2489-6048-8A09-026CD44A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Why?</a:t>
            </a:r>
          </a:p>
          <a:p>
            <a:pPr lvl="1"/>
            <a:r>
              <a:rPr lang="en-US" altLang="zh-CN" dirty="0"/>
              <a:t>Airplane</a:t>
            </a:r>
            <a:r>
              <a:rPr lang="zh-CN" altLang="en-US" dirty="0"/>
              <a:t> </a:t>
            </a:r>
            <a:r>
              <a:rPr lang="en-US" altLang="zh-CN" dirty="0"/>
              <a:t>check-in,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got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seat?</a:t>
            </a:r>
          </a:p>
          <a:p>
            <a:pPr lvl="1"/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submitted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auction</a:t>
            </a:r>
            <a:r>
              <a:rPr lang="zh-CN" altLang="en-US" dirty="0"/>
              <a:t> </a:t>
            </a:r>
            <a:r>
              <a:rPr lang="en-US" altLang="zh-CN" dirty="0"/>
              <a:t>bid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deadline?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file,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requests?</a:t>
            </a:r>
          </a:p>
          <a:p>
            <a:pPr lvl="1"/>
            <a:r>
              <a:rPr lang="en-US" altLang="zh-CN" dirty="0"/>
              <a:t>Think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globally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impossible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FB45-21D7-7048-A73B-EE1655EC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Real-Clock</a:t>
            </a:r>
            <a:r>
              <a:rPr lang="zh-CN" altLang="en-US" dirty="0"/>
              <a:t> </a:t>
            </a:r>
            <a:r>
              <a:rPr lang="en-US" altLang="zh-CN" dirty="0"/>
              <a:t>Synchronization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01A8-87F3-9E4D-9386-D15AAA075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synchronize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M1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M2</a:t>
            </a:r>
          </a:p>
          <a:p>
            <a:endParaRPr lang="en-US" dirty="0"/>
          </a:p>
          <a:p>
            <a:r>
              <a:rPr lang="en-US" altLang="zh-CN" dirty="0"/>
              <a:t>Straightforward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M1</a:t>
            </a:r>
            <a:r>
              <a:rPr lang="zh-CN" altLang="en-US" dirty="0"/>
              <a:t> </a:t>
            </a:r>
            <a:r>
              <a:rPr lang="en-US" altLang="zh-CN" dirty="0"/>
              <a:t>(sender)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M2</a:t>
            </a:r>
          </a:p>
          <a:p>
            <a:pPr lvl="1"/>
            <a:r>
              <a:rPr lang="en-US" altLang="zh-CN" dirty="0"/>
              <a:t>M2</a:t>
            </a:r>
            <a:r>
              <a:rPr lang="zh-CN" altLang="en-US" dirty="0"/>
              <a:t> </a:t>
            </a:r>
            <a:r>
              <a:rPr lang="en-US" altLang="zh-CN" dirty="0"/>
              <a:t>(receiver)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</a:p>
          <a:p>
            <a:pPr lvl="1"/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M2</a:t>
            </a:r>
            <a:r>
              <a:rPr lang="zh-CN" altLang="en-US" dirty="0"/>
              <a:t> </a:t>
            </a:r>
            <a:r>
              <a:rPr lang="en-US" altLang="zh-CN" dirty="0"/>
              <a:t>set?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2AA43-2A16-D542-8F9E-29F0CA4E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70" y="4818198"/>
            <a:ext cx="6027879" cy="17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8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B653-E62A-3C4A-A785-1652275E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Perfect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163F2-CF3B-AD41-886F-9CE0E876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arrive,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exactly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</a:p>
          <a:p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</a:p>
          <a:p>
            <a:r>
              <a:rPr lang="en-US" altLang="zh-CN" dirty="0"/>
              <a:t>Receiver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T+d</a:t>
            </a:r>
            <a:endParaRPr lang="en-US" altLang="zh-CN" dirty="0"/>
          </a:p>
          <a:p>
            <a:pPr lvl="1"/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exact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C1CB8-91B8-B44F-BCC4-12F1B8C0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46" y="4060551"/>
            <a:ext cx="6529620" cy="18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0440-7CA0-9C41-B777-9D6BA381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78E5-F5D0-0346-A6B2-405485A2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arrive,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</a:p>
          <a:p>
            <a:r>
              <a:rPr lang="en-US" altLang="zh-CN" dirty="0"/>
              <a:t>Receiver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T+d</a:t>
            </a:r>
            <a:r>
              <a:rPr lang="en-US" altLang="zh-CN" dirty="0"/>
              <a:t>/2</a:t>
            </a:r>
          </a:p>
          <a:p>
            <a:pPr lvl="1"/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d/2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9B903-F3DA-884A-89A6-121AF7155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2573557"/>
            <a:ext cx="5108042" cy="14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19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C2F7-6721-4F47-B819-D0C431D7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CDF6-CB4A-EA4E-B977-12EC6C67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</a:p>
          <a:p>
            <a:pPr lvl="2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taken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</a:p>
          <a:p>
            <a:pPr lvl="1"/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</a:p>
          <a:p>
            <a:pPr lvl="2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period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instant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instant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delivered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destination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8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6AA9-6934-1543-A7AA-CC9746CF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A6DB-DAB5-2C4A-9404-F751A4C1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373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links</a:t>
            </a:r>
          </a:p>
          <a:p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synchrony</a:t>
            </a:r>
          </a:p>
          <a:p>
            <a:pPr lvl="1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delays,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unknown</a:t>
            </a:r>
          </a:p>
          <a:p>
            <a:endParaRPr lang="en-US" altLang="zh-CN" dirty="0"/>
          </a:p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asynchronous</a:t>
            </a:r>
          </a:p>
          <a:p>
            <a:pPr lvl="1"/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arbitrary</a:t>
            </a:r>
          </a:p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unreliable</a:t>
            </a:r>
          </a:p>
          <a:p>
            <a:pPr lvl="1"/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arrive</a:t>
            </a:r>
          </a:p>
          <a:p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“guess”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synchrony</a:t>
            </a:r>
            <a:r>
              <a:rPr lang="zh-CN" altLang="en-US" dirty="0"/>
              <a:t> </a:t>
            </a:r>
            <a:r>
              <a:rPr lang="en-US" altLang="zh-CN" dirty="0"/>
              <a:t>model?</a:t>
            </a:r>
          </a:p>
        </p:txBody>
      </p:sp>
    </p:spTree>
    <p:extLst>
      <p:ext uri="{BB962C8B-B14F-4D97-AF65-F5344CB8AC3E}">
        <p14:creationId xmlns:p14="http://schemas.microsoft.com/office/powerpoint/2010/main" val="17992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17A-B06F-104E-8C7F-88AF52D9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Announcement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47682-DFB9-F943-85FA-D9BAEA52C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32" y="1690688"/>
            <a:ext cx="10576535" cy="44862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A430E2-55A9-684F-A8AE-6B010CDC4A83}"/>
              </a:ext>
            </a:extLst>
          </p:cNvPr>
          <p:cNvSpPr/>
          <p:nvPr/>
        </p:nvSpPr>
        <p:spPr>
          <a:xfrm>
            <a:off x="1198605" y="1890584"/>
            <a:ext cx="5807676" cy="5436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E8904-9029-2042-8682-710A53FDE392}"/>
              </a:ext>
            </a:extLst>
          </p:cNvPr>
          <p:cNvSpPr/>
          <p:nvPr/>
        </p:nvSpPr>
        <p:spPr>
          <a:xfrm>
            <a:off x="6679096" y="4965088"/>
            <a:ext cx="3091070" cy="5436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37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1816-90CA-C149-B3ED-8FB20C9F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B51E-00D1-AD4C-BCAD-D85A1D177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passing, no failures</a:t>
            </a:r>
          </a:p>
          <a:p>
            <a:r>
              <a:rPr lang="en-US" dirty="0"/>
              <a:t>Timing assumption: synchronous, asynchronous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0B5BB-8F65-FD4E-B302-1BDE728B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60" y="3689693"/>
            <a:ext cx="5245100" cy="128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E2A23-6175-8B48-89AA-23BB085E2DA7}"/>
              </a:ext>
            </a:extLst>
          </p:cNvPr>
          <p:cNvSpPr txBox="1"/>
          <p:nvPr/>
        </p:nvSpPr>
        <p:spPr>
          <a:xfrm>
            <a:off x="6944497" y="5107330"/>
            <a:ext cx="3572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server may ask other servers to </a:t>
            </a:r>
          </a:p>
          <a:p>
            <a:r>
              <a:rPr lang="en-US" dirty="0"/>
              <a:t>Compute the results and get back </a:t>
            </a:r>
          </a:p>
          <a:p>
            <a:r>
              <a:rPr lang="en-US" dirty="0"/>
              <a:t>To the client</a:t>
            </a:r>
          </a:p>
        </p:txBody>
      </p:sp>
    </p:spTree>
    <p:extLst>
      <p:ext uri="{BB962C8B-B14F-4D97-AF65-F5344CB8AC3E}">
        <p14:creationId xmlns:p14="http://schemas.microsoft.com/office/powerpoint/2010/main" val="3238373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86DC-8CD9-974A-80E8-51563E56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7159-1607-F74A-B748-FB24F246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017AA-D440-9F46-9635-D8C25F20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62" y="2365118"/>
            <a:ext cx="3369032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50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86DC-8CD9-974A-80E8-51563E56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7159-1607-F74A-B748-FB24F246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protocol by which a processor can determine whether a global predicate (e.g., deadlock) holds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67598-1684-9244-A735-38AA3757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47" y="3045254"/>
            <a:ext cx="3975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61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8A01-7429-1144-857E-7497071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Histories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770B9-DDEA-3241-BE2C-3E4505B98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execute sequences of events</a:t>
            </a:r>
          </a:p>
          <a:p>
            <a:r>
              <a:rPr lang="en-US" dirty="0"/>
              <a:t>Events can be of 3 types: local, send, and receive</a:t>
            </a:r>
          </a:p>
          <a:p>
            <a:r>
              <a:rPr lang="en-US" dirty="0"/>
              <a:t>e</a:t>
            </a:r>
            <a:r>
              <a:rPr lang="en-US" baseline="-25000" dirty="0"/>
              <a:t>p</a:t>
            </a:r>
            <a:r>
              <a:rPr lang="en-US" baseline="30000" dirty="0"/>
              <a:t>i    </a:t>
            </a:r>
            <a:r>
              <a:rPr lang="en-US" dirty="0"/>
              <a:t>is the </a:t>
            </a:r>
            <a:r>
              <a:rPr lang="en-US" dirty="0" err="1"/>
              <a:t>i-th</a:t>
            </a:r>
            <a:r>
              <a:rPr lang="en-US" dirty="0"/>
              <a:t> event of process p</a:t>
            </a:r>
          </a:p>
          <a:p>
            <a:r>
              <a:rPr lang="en-US" dirty="0"/>
              <a:t>The local history </a:t>
            </a:r>
            <a:r>
              <a:rPr lang="en-US" dirty="0" err="1"/>
              <a:t>h</a:t>
            </a:r>
            <a:r>
              <a:rPr lang="en-US" baseline="-25000" dirty="0" err="1"/>
              <a:t>p</a:t>
            </a:r>
            <a:r>
              <a:rPr lang="en-US" dirty="0"/>
              <a:t> of process p is the sequence of events executed by process p</a:t>
            </a:r>
          </a:p>
          <a:p>
            <a:pPr lvl="1"/>
            <a:r>
              <a:rPr lang="en-US" dirty="0" err="1"/>
              <a:t>h</a:t>
            </a:r>
            <a:r>
              <a:rPr lang="en-US" baseline="-25000" dirty="0" err="1"/>
              <a:t>p</a:t>
            </a:r>
            <a:r>
              <a:rPr lang="en-US" baseline="30000" dirty="0" err="1"/>
              <a:t>k</a:t>
            </a:r>
            <a:r>
              <a:rPr lang="en-US" dirty="0"/>
              <a:t>: prefix that contains first k events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p</a:t>
            </a:r>
            <a:r>
              <a:rPr lang="en-US" baseline="30000" dirty="0"/>
              <a:t>0</a:t>
            </a:r>
            <a:r>
              <a:rPr lang="en-US" dirty="0"/>
              <a:t>: initial, empty sequence</a:t>
            </a:r>
          </a:p>
          <a:p>
            <a:r>
              <a:rPr lang="en-US" dirty="0"/>
              <a:t>The history H is the set h</a:t>
            </a:r>
            <a:r>
              <a:rPr lang="en-US" baseline="-25000" dirty="0"/>
              <a:t>p0</a:t>
            </a:r>
            <a:r>
              <a:rPr lang="en-US" dirty="0"/>
              <a:t> U h</a:t>
            </a:r>
            <a:r>
              <a:rPr lang="en-US" baseline="-25000" dirty="0"/>
              <a:t>p1</a:t>
            </a:r>
            <a:r>
              <a:rPr lang="en-US" dirty="0"/>
              <a:t> U … h</a:t>
            </a:r>
            <a:r>
              <a:rPr lang="en-US" baseline="-25000" dirty="0"/>
              <a:t>pn-1</a:t>
            </a:r>
          </a:p>
        </p:txBody>
      </p:sp>
    </p:spTree>
    <p:extLst>
      <p:ext uri="{BB962C8B-B14F-4D97-AF65-F5344CB8AC3E}">
        <p14:creationId xmlns:p14="http://schemas.microsoft.com/office/powerpoint/2010/main" val="2659511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E304-9157-554A-B3C7-F46E717A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Happened-Before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A0AA-6FB2-F546-80AD-D6D57FD1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e1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e2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2775C-66E1-8849-988B-DFD579B4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47" y="3491049"/>
            <a:ext cx="8216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90CD-A5AC-3348-8ACC-648B2E8F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31C7-B0BF-C84F-8EC0-DB9034DC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Captures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“happened-before”</a:t>
            </a:r>
            <a:r>
              <a:rPr lang="zh-CN" altLang="en-US" dirty="0"/>
              <a:t> </a:t>
            </a:r>
            <a:r>
              <a:rPr lang="en-US" altLang="zh-CN" dirty="0"/>
              <a:t>relationship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</a:p>
          <a:p>
            <a:pPr lvl="1"/>
            <a:r>
              <a:rPr lang="en-US" altLang="zh-CN" dirty="0"/>
              <a:t>Discard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infinitesimal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Corresponds</a:t>
            </a:r>
            <a:r>
              <a:rPr lang="zh-CN" altLang="en-US" dirty="0"/>
              <a:t> </a:t>
            </a:r>
            <a:r>
              <a:rPr lang="en-US" altLang="zh-CN" dirty="0"/>
              <a:t>roughly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</a:p>
          <a:p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(-&gt;):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e1-&gt;e2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e1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e2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F3E87-E984-0E46-8B88-EA34C8F0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662363"/>
            <a:ext cx="8216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1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A3DC-CCC3-F24C-96CD-90ABE5E7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C140-FD3B-C745-A8C2-157463FF7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(-&gt;):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if…</a:t>
            </a:r>
          </a:p>
          <a:p>
            <a:pPr lvl="1"/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ordering: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</a:p>
          <a:p>
            <a:pPr lvl="1"/>
            <a:r>
              <a:rPr lang="en-US" altLang="zh-CN" dirty="0"/>
              <a:t>Messages: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(m)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(m)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</a:p>
          <a:p>
            <a:pPr lvl="1"/>
            <a:r>
              <a:rPr lang="en-US" altLang="zh-CN" dirty="0"/>
              <a:t>Transitivity:</a:t>
            </a:r>
            <a:r>
              <a:rPr lang="zh-CN" altLang="en-US" dirty="0"/>
              <a:t> </a:t>
            </a:r>
            <a:r>
              <a:rPr lang="en-US" altLang="zh-CN" dirty="0"/>
              <a:t>e-&gt;e’‘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e’-&gt;e’’</a:t>
            </a:r>
          </a:p>
          <a:p>
            <a:pPr lvl="1"/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e’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8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C5F-1F01-154E-B83F-217AC147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Concurrency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A463-7748-0642-A6F3-B0E36BB2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</a:p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unrelated</a:t>
            </a:r>
          </a:p>
          <a:p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(concurrency):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concurrent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e’</a:t>
            </a:r>
            <a:r>
              <a:rPr lang="zh-CN" altLang="en-US" dirty="0"/>
              <a:t> </a:t>
            </a:r>
            <a:r>
              <a:rPr lang="en-US" altLang="zh-CN" dirty="0"/>
              <a:t>(written</a:t>
            </a:r>
            <a:r>
              <a:rPr lang="zh-CN" altLang="en-US" dirty="0"/>
              <a:t> </a:t>
            </a:r>
            <a:r>
              <a:rPr lang="en-US" altLang="zh-CN" dirty="0"/>
              <a:t>e||e’)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neither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nor</a:t>
            </a:r>
            <a:r>
              <a:rPr lang="zh-CN" altLang="en-US" dirty="0"/>
              <a:t> </a:t>
            </a:r>
            <a:r>
              <a:rPr lang="en-US" altLang="zh-CN" dirty="0"/>
              <a:t>e’-&gt;e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2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8B0C-3B2B-5947-B011-B3C4DD16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4B86-5EE4-454D-BDE8-CD9BB180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B5783-0657-E448-AC36-3BEAA7D7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7" y="1933145"/>
            <a:ext cx="3975100" cy="27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144E8-8513-7D42-9AFA-DC943EB6F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61" y="2432887"/>
            <a:ext cx="7277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94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A490-90F8-1E47-A657-75A67165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1718B-3DBB-E949-8125-E6B0C247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94" y="2733589"/>
            <a:ext cx="7277100" cy="208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060AB-0E69-A64E-82D2-37BF311FA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5" y="2377989"/>
            <a:ext cx="3975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5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A90A-0135-C549-A6A2-3C756C00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CD44-56D2-C44E-AC94-42B73CA1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terms</a:t>
            </a:r>
          </a:p>
          <a:p>
            <a:r>
              <a:rPr lang="en-US" dirty="0"/>
              <a:t>Distributed systems challenges</a:t>
            </a:r>
          </a:p>
          <a:p>
            <a:r>
              <a:rPr lang="en-US" dirty="0"/>
              <a:t>Failure models</a:t>
            </a:r>
          </a:p>
          <a:p>
            <a:r>
              <a:rPr lang="en-US" dirty="0"/>
              <a:t>Timing models</a:t>
            </a:r>
          </a:p>
          <a:p>
            <a:r>
              <a:rPr lang="en-US" dirty="0"/>
              <a:t>Snapshots </a:t>
            </a:r>
          </a:p>
          <a:p>
            <a:r>
              <a:rPr lang="en-US" dirty="0"/>
              <a:t>Logical clocks</a:t>
            </a:r>
          </a:p>
        </p:txBody>
      </p:sp>
    </p:spTree>
    <p:extLst>
      <p:ext uri="{BB962C8B-B14F-4D97-AF65-F5344CB8AC3E}">
        <p14:creationId xmlns:p14="http://schemas.microsoft.com/office/powerpoint/2010/main" val="210388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B80B-2F0F-1C41-BC9B-24449333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AB014-10D9-024A-82AD-2B6FFF6E2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17C30-280A-6B4D-AE9D-7ACFC567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61" y="2468370"/>
            <a:ext cx="3975100" cy="27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84680-4069-A44A-A1EF-D21655EE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239" y="2959894"/>
            <a:ext cx="7277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6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B80B-2F0F-1C41-BC9B-24449333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AB014-10D9-024A-82AD-2B6FFF6E2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84680-4069-A44A-A1EF-D21655EE8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71" y="2730843"/>
            <a:ext cx="8077382" cy="23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5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C9FB-6BA9-F74A-8EAC-405CFAC5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42200-F2D8-D242-910D-6F673053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2A400-B0AA-EE4B-9D88-794FCE7B2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30" y="2589190"/>
            <a:ext cx="8568324" cy="24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8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17B8-E9F9-AB42-8D77-5A86BC7C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E3AB-5C70-1E43-933B-0666C775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B0D3F-409D-DE47-9392-1425BE97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505" y="2669059"/>
            <a:ext cx="7977467" cy="22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9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FBEB-F6A2-B941-91ED-67D51D22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Runs and Consistent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FEFA-1606-4C4E-A21F-71CD253E2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run is a total ordering of the events in H that is consistent with the local histories of the processors</a:t>
            </a:r>
          </a:p>
          <a:p>
            <a:r>
              <a:rPr lang="en-US" dirty="0"/>
              <a:t>A run is consistent if the total order imposed in the run is an extension of the partial order induced by -&gt;</a:t>
            </a:r>
          </a:p>
          <a:p>
            <a:r>
              <a:rPr lang="en-US" dirty="0"/>
              <a:t>A single distributed computation may correspond to several consistent runs</a:t>
            </a:r>
          </a:p>
        </p:txBody>
      </p:sp>
    </p:spTree>
    <p:extLst>
      <p:ext uri="{BB962C8B-B14F-4D97-AF65-F5344CB8AC3E}">
        <p14:creationId xmlns:p14="http://schemas.microsoft.com/office/powerpoint/2010/main" val="1725656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5FE5-4437-5B4C-84A1-768A1390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8A33-1907-884D-B1CC-765D9DE3C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cut C is a subset of the global history of H</a:t>
            </a:r>
          </a:p>
          <a:p>
            <a:r>
              <a:rPr lang="en-US" dirty="0"/>
              <a:t>C = h</a:t>
            </a:r>
            <a:r>
              <a:rPr lang="en-US" baseline="-25000" dirty="0"/>
              <a:t>1</a:t>
            </a:r>
            <a:r>
              <a:rPr lang="en-US" baseline="30000" dirty="0"/>
              <a:t>c1</a:t>
            </a:r>
            <a:r>
              <a:rPr lang="en-US" dirty="0"/>
              <a:t> U h</a:t>
            </a:r>
            <a:r>
              <a:rPr lang="en-US" baseline="-25000" dirty="0"/>
              <a:t>2</a:t>
            </a:r>
            <a:r>
              <a:rPr lang="en-US" baseline="30000" dirty="0"/>
              <a:t>c2 </a:t>
            </a:r>
            <a:r>
              <a:rPr lang="en-US" dirty="0"/>
              <a:t>U h</a:t>
            </a:r>
            <a:r>
              <a:rPr lang="en-US" baseline="-25000" dirty="0"/>
              <a:t>3</a:t>
            </a:r>
            <a:r>
              <a:rPr lang="en-US" baseline="30000" dirty="0"/>
              <a:t>c3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985AB-9984-A64E-8140-5664C73A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52" y="3429000"/>
            <a:ext cx="8015697" cy="22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6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B080-1800-9245-9B84-5A21C51B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CCC3-58FE-C846-8FF4-5A081AAE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cut C is a subset of the global history of H</a:t>
            </a:r>
          </a:p>
          <a:p>
            <a:r>
              <a:rPr lang="en-US" dirty="0"/>
              <a:t>C = h</a:t>
            </a:r>
            <a:r>
              <a:rPr lang="en-US" baseline="-25000" dirty="0"/>
              <a:t>1</a:t>
            </a:r>
            <a:r>
              <a:rPr lang="en-US" baseline="30000" dirty="0"/>
              <a:t>c1</a:t>
            </a:r>
            <a:r>
              <a:rPr lang="en-US" dirty="0"/>
              <a:t> U h</a:t>
            </a:r>
            <a:r>
              <a:rPr lang="en-US" baseline="-25000" dirty="0"/>
              <a:t>2</a:t>
            </a:r>
            <a:r>
              <a:rPr lang="en-US" baseline="30000" dirty="0"/>
              <a:t>c2 </a:t>
            </a:r>
            <a:r>
              <a:rPr lang="en-US" dirty="0"/>
              <a:t>U h</a:t>
            </a:r>
            <a:r>
              <a:rPr lang="en-US" baseline="-25000" dirty="0"/>
              <a:t>3</a:t>
            </a:r>
            <a:r>
              <a:rPr lang="en-US" baseline="30000" dirty="0"/>
              <a:t>c3</a:t>
            </a:r>
            <a:endParaRPr lang="en-US" dirty="0"/>
          </a:p>
          <a:p>
            <a:r>
              <a:rPr lang="en-US" dirty="0"/>
              <a:t>The frontier of C is the set of events e</a:t>
            </a:r>
            <a:r>
              <a:rPr lang="en-US" baseline="-25000" dirty="0"/>
              <a:t>1</a:t>
            </a:r>
            <a:r>
              <a:rPr lang="en-US" baseline="30000" dirty="0"/>
              <a:t>c1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baseline="30000" dirty="0"/>
              <a:t>c2</a:t>
            </a:r>
            <a:r>
              <a:rPr lang="en-US" dirty="0"/>
              <a:t>, …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baseline="30000" dirty="0" err="1"/>
              <a:t>cn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C7F76-3A03-D742-A38A-C01C3EBC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74" y="3870411"/>
            <a:ext cx="7277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1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542C-6B85-D744-ACDD-E67D3271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Global states and 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C9C661-C825-9D47-8D0B-6A8B06D3AF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global state of a distributed computation is an n-tuple of local states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each cut (c1…</a:t>
                </a:r>
                <a:r>
                  <a:rPr lang="en-US" dirty="0" err="1"/>
                  <a:t>cn</a:t>
                </a:r>
                <a:r>
                  <a:rPr lang="en-US" dirty="0"/>
                  <a:t>) corresponds a global state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30000" dirty="0"/>
                  <a:t>c1</a:t>
                </a:r>
                <a:r>
                  <a:rPr lang="en-US" dirty="0"/>
                  <a:t>, ...,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/>
                  <a:t>cn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C9C661-C825-9D47-8D0B-6A8B06D3A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262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844B-1FF8-3E42-AA67-90038D66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cuts and consistent global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F50E7-E102-CF4E-A09A-36C6B6AA9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cut is consistent if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𝑒𝑗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𝑒𝑖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consistent global state is one corresponding to a consistent cut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F50E7-E102-CF4E-A09A-36C6B6AA9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5791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E35-AD02-BF45-BCD3-064EFDB6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consistent global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ECD5-5008-3649-A7B4-5B70BCDC6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1710F-7285-9D4A-B6D4-810CF33C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17" y="2594918"/>
            <a:ext cx="8797765" cy="25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8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C215-73DE-0C4F-BA3D-22EEE705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ED52-3633-B948-994A-EC3A2D3F0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program</a:t>
            </a:r>
            <a:r>
              <a:rPr lang="en-US" dirty="0"/>
              <a:t> is the code you write</a:t>
            </a:r>
          </a:p>
          <a:p>
            <a:r>
              <a:rPr lang="en-US" dirty="0"/>
              <a:t>A </a:t>
            </a:r>
            <a:r>
              <a:rPr lang="en-US" b="1" dirty="0"/>
              <a:t>process</a:t>
            </a:r>
            <a:r>
              <a:rPr lang="en-US" dirty="0"/>
              <a:t> is what you get when you run it</a:t>
            </a:r>
          </a:p>
          <a:p>
            <a:r>
              <a:rPr lang="en-US" dirty="0"/>
              <a:t>A </a:t>
            </a:r>
            <a:r>
              <a:rPr lang="en-US" b="1" dirty="0"/>
              <a:t>message</a:t>
            </a:r>
            <a:r>
              <a:rPr lang="en-US" dirty="0"/>
              <a:t> is used to communicate between processes</a:t>
            </a:r>
          </a:p>
          <a:p>
            <a:r>
              <a:rPr lang="en-US" dirty="0"/>
              <a:t>A </a:t>
            </a:r>
            <a:r>
              <a:rPr lang="en-US" b="1" dirty="0"/>
              <a:t>packet</a:t>
            </a:r>
            <a:r>
              <a:rPr lang="en-US" dirty="0"/>
              <a:t> is a fragment of a message that might travel on a write</a:t>
            </a:r>
          </a:p>
          <a:p>
            <a:r>
              <a:rPr lang="en-US" dirty="0"/>
              <a:t>A </a:t>
            </a:r>
            <a:r>
              <a:rPr lang="en-US" b="1" dirty="0"/>
              <a:t>protocol</a:t>
            </a:r>
            <a:r>
              <a:rPr lang="en-US" dirty="0"/>
              <a:t> is a formal description of message formats and the rules that two processes must follow in order to exchange those messages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401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E35-AD02-BF45-BCD3-064EFDB6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consistent global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ECD5-5008-3649-A7B4-5B70BCDC6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No. The cut contains the event corresponding to the receipt of the last message by p3 but not the corresponding send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1710F-7285-9D4A-B6D4-810CF33C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36" y="3429000"/>
            <a:ext cx="8797765" cy="25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9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E35-AD02-BF45-BCD3-064EFDB6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ECD5-5008-3649-A7B4-5B70BCDC6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protocol by which a processor can build a consistent global state</a:t>
            </a:r>
          </a:p>
          <a:p>
            <a:r>
              <a:rPr lang="en-US" dirty="0"/>
              <a:t>Informally, we want to be able to take a snapshot of the computation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1710F-7285-9D4A-B6D4-810CF33C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36" y="3429000"/>
            <a:ext cx="8797765" cy="25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34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AB74-1E57-5C48-BB78-5EA4BF5C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3718A-A298-F144-ABAC-8C6C9D36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simple synchronous protocol</a:t>
            </a:r>
          </a:p>
          <a:p>
            <a:r>
              <a:rPr lang="en-US" dirty="0"/>
              <a:t>Refine protocol and relax assumptions</a:t>
            </a:r>
          </a:p>
          <a:p>
            <a:r>
              <a:rPr lang="en-US" dirty="0"/>
              <a:t>Record</a:t>
            </a:r>
          </a:p>
          <a:p>
            <a:pPr lvl="1"/>
            <a:r>
              <a:rPr lang="en-US" dirty="0"/>
              <a:t>Processor states</a:t>
            </a:r>
          </a:p>
          <a:p>
            <a:pPr lvl="1"/>
            <a:r>
              <a:rPr lang="en-US" dirty="0"/>
              <a:t>Channel states</a:t>
            </a:r>
          </a:p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FIFO channels</a:t>
            </a:r>
          </a:p>
          <a:p>
            <a:pPr lvl="1"/>
            <a:r>
              <a:rPr lang="en-US" dirty="0"/>
              <a:t>Each m timestamped with T(send(m))</a:t>
            </a:r>
          </a:p>
        </p:txBody>
      </p:sp>
    </p:spTree>
    <p:extLst>
      <p:ext uri="{BB962C8B-B14F-4D97-AF65-F5344CB8AC3E}">
        <p14:creationId xmlns:p14="http://schemas.microsoft.com/office/powerpoint/2010/main" val="374974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558E-0E38-D243-9890-5CEEF3B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5204-27B8-D14B-9BAF-A7F992E8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p0 selects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 </a:t>
            </a:r>
          </a:p>
          <a:p>
            <a:r>
              <a:rPr lang="en-US" dirty="0"/>
              <a:t>p0 </a:t>
            </a:r>
            <a:r>
              <a:rPr lang="en-US" b="1" dirty="0"/>
              <a:t>sends </a:t>
            </a:r>
            <a:r>
              <a:rPr lang="en-US" dirty="0"/>
              <a:t>“take a snapshot at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” </a:t>
            </a:r>
            <a:r>
              <a:rPr lang="en-US" b="1" dirty="0"/>
              <a:t>to </a:t>
            </a:r>
            <a:r>
              <a:rPr lang="en-US" dirty="0"/>
              <a:t>all processes </a:t>
            </a:r>
          </a:p>
          <a:p>
            <a:r>
              <a:rPr lang="en-US" b="1" dirty="0"/>
              <a:t>when </a:t>
            </a:r>
            <a:r>
              <a:rPr lang="en-US" dirty="0"/>
              <a:t>clock of pi reads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 </a:t>
            </a:r>
            <a:r>
              <a:rPr lang="en-US" b="1" dirty="0"/>
              <a:t>then </a:t>
            </a:r>
            <a:r>
              <a:rPr lang="en-US" dirty="0"/>
              <a:t>p</a:t>
            </a:r>
          </a:p>
          <a:p>
            <a:pPr lvl="1"/>
            <a:r>
              <a:rPr lang="en-US" dirty="0"/>
              <a:t>records its local state </a:t>
            </a:r>
            <a:r>
              <a:rPr lang="en-US" dirty="0" err="1"/>
              <a:t>σ</a:t>
            </a:r>
            <a:r>
              <a:rPr lang="en-US" baseline="-25000" dirty="0" err="1"/>
              <a:t>i</a:t>
            </a:r>
            <a:endParaRPr lang="en-US" baseline="-25000" dirty="0"/>
          </a:p>
          <a:p>
            <a:pPr lvl="1"/>
            <a:r>
              <a:rPr lang="en-US" dirty="0"/>
              <a:t>sends an empty message along its outgoing channels</a:t>
            </a:r>
          </a:p>
          <a:p>
            <a:pPr lvl="1"/>
            <a:r>
              <a:rPr lang="en-US" dirty="0"/>
              <a:t>starts recording messages received on each of incoming channels</a:t>
            </a:r>
          </a:p>
          <a:p>
            <a:pPr lvl="1"/>
            <a:r>
              <a:rPr lang="en-US" dirty="0"/>
              <a:t>stops recording a channel when it receives first message with timestamp greater than or equal to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D8180-FC1D-C849-AA68-722CE1DB45A7}"/>
              </a:ext>
            </a:extLst>
          </p:cNvPr>
          <p:cNvSpPr txBox="1"/>
          <p:nvPr/>
        </p:nvSpPr>
        <p:spPr>
          <a:xfrm>
            <a:off x="1853514" y="5560541"/>
            <a:ext cx="553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determine the timestamp scheme?</a:t>
            </a:r>
          </a:p>
        </p:txBody>
      </p:sp>
    </p:spTree>
    <p:extLst>
      <p:ext uri="{BB962C8B-B14F-4D97-AF65-F5344CB8AC3E}">
        <p14:creationId xmlns:p14="http://schemas.microsoft.com/office/powerpoint/2010/main" val="7957336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E3AB-266B-4148-A044-88496F6F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A661-0038-F44F-BC96-F3C2588C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process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keeps a local clock, </a:t>
            </a:r>
            <a:r>
              <a:rPr lang="en-US" i="1" dirty="0"/>
              <a:t>Li </a:t>
            </a:r>
            <a:endParaRPr lang="en-US" dirty="0"/>
          </a:p>
          <a:p>
            <a:r>
              <a:rPr lang="en-US" dirty="0"/>
              <a:t>Three rules: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process </a:t>
            </a:r>
            <a:r>
              <a:rPr lang="en-US" i="1" dirty="0" err="1"/>
              <a:t>i</a:t>
            </a:r>
            <a:r>
              <a:rPr lang="en-US" dirty="0"/>
              <a:t>, increment </a:t>
            </a:r>
            <a:r>
              <a:rPr lang="en-US" i="1" dirty="0"/>
              <a:t>Li </a:t>
            </a:r>
            <a:r>
              <a:rPr lang="en-US" dirty="0"/>
              <a:t>before each event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 send a message </a:t>
            </a:r>
            <a:r>
              <a:rPr lang="en-US" i="1" dirty="0"/>
              <a:t>m </a:t>
            </a:r>
            <a:r>
              <a:rPr lang="en-US" dirty="0"/>
              <a:t>at process </a:t>
            </a:r>
            <a:r>
              <a:rPr lang="en-US" i="1" dirty="0" err="1"/>
              <a:t>i</a:t>
            </a:r>
            <a:r>
              <a:rPr lang="en-US" dirty="0"/>
              <a:t>, apply rule 1 and then include the current local time in the message: i.e., </a:t>
            </a:r>
            <a:r>
              <a:rPr lang="en-US" i="1" dirty="0"/>
              <a:t>send(</a:t>
            </a:r>
            <a:r>
              <a:rPr lang="en-US" i="1" dirty="0" err="1"/>
              <a:t>m,Li</a:t>
            </a:r>
            <a:r>
              <a:rPr lang="en-US" i="1" dirty="0"/>
              <a:t>)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 receive a message </a:t>
            </a:r>
            <a:r>
              <a:rPr lang="en-US" i="1" dirty="0"/>
              <a:t>(</a:t>
            </a:r>
            <a:r>
              <a:rPr lang="en-US" i="1" dirty="0" err="1"/>
              <a:t>m,t</a:t>
            </a:r>
            <a:r>
              <a:rPr lang="en-US" i="1" dirty="0"/>
              <a:t>) </a:t>
            </a:r>
            <a:r>
              <a:rPr lang="en-US" dirty="0"/>
              <a:t>at process </a:t>
            </a:r>
            <a:r>
              <a:rPr lang="en-US" i="1" dirty="0"/>
              <a:t>j</a:t>
            </a:r>
            <a:r>
              <a:rPr lang="en-US" dirty="0"/>
              <a:t>, set </a:t>
            </a:r>
            <a:r>
              <a:rPr lang="en-US" i="1" dirty="0" err="1"/>
              <a:t>Lj</a:t>
            </a:r>
            <a:r>
              <a:rPr lang="en-US" i="1" dirty="0"/>
              <a:t> = max(</a:t>
            </a:r>
            <a:r>
              <a:rPr lang="en-US" i="1" dirty="0" err="1"/>
              <a:t>Lj,t</a:t>
            </a:r>
            <a:r>
              <a:rPr lang="en-US" i="1" dirty="0"/>
              <a:t>) </a:t>
            </a:r>
            <a:r>
              <a:rPr lang="en-US" dirty="0"/>
              <a:t>and then apply rule 1 before time-stamping the receive event </a:t>
            </a:r>
          </a:p>
          <a:p>
            <a:r>
              <a:rPr lang="en-US" dirty="0"/>
              <a:t>The global time </a:t>
            </a:r>
            <a:r>
              <a:rPr lang="en-US" i="1" dirty="0"/>
              <a:t>L(e) </a:t>
            </a:r>
            <a:r>
              <a:rPr lang="en-US" dirty="0"/>
              <a:t>of an event </a:t>
            </a:r>
            <a:r>
              <a:rPr lang="en-US" i="1" dirty="0"/>
              <a:t>e </a:t>
            </a:r>
            <a:r>
              <a:rPr lang="en-US" dirty="0"/>
              <a:t>is just its local time</a:t>
            </a:r>
            <a:br>
              <a:rPr lang="en-US" dirty="0"/>
            </a:br>
            <a:r>
              <a:rPr lang="en-US" dirty="0"/>
              <a:t>– For an event </a:t>
            </a:r>
            <a:r>
              <a:rPr lang="en-US" i="1" dirty="0"/>
              <a:t>e </a:t>
            </a:r>
            <a:r>
              <a:rPr lang="en-US" dirty="0"/>
              <a:t>at process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L(e) = Li(e)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AA07-CA04-2D49-B35E-C65A800E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3F36-3222-6C4C-8B81-4600F041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57226-F7CD-C24A-89A8-4CC6B65C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49" y="2478751"/>
            <a:ext cx="7473263" cy="27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03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3F36-3222-6C4C-8B81-4600F041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755"/>
            <a:ext cx="10515600" cy="31989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p0 selects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 </a:t>
            </a:r>
          </a:p>
          <a:p>
            <a:r>
              <a:rPr lang="en-US" dirty="0"/>
              <a:t>p0 </a:t>
            </a:r>
            <a:r>
              <a:rPr lang="en-US" b="1" dirty="0"/>
              <a:t>sends </a:t>
            </a:r>
            <a:r>
              <a:rPr lang="en-US" dirty="0"/>
              <a:t>“take a snapshot at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” </a:t>
            </a:r>
            <a:r>
              <a:rPr lang="en-US" b="1" dirty="0"/>
              <a:t>to </a:t>
            </a:r>
            <a:r>
              <a:rPr lang="en-US" dirty="0"/>
              <a:t>all processes </a:t>
            </a:r>
          </a:p>
          <a:p>
            <a:r>
              <a:rPr lang="en-US" b="1" dirty="0"/>
              <a:t>when </a:t>
            </a:r>
            <a:r>
              <a:rPr lang="en-US" dirty="0"/>
              <a:t>clock of pi reads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 </a:t>
            </a:r>
            <a:r>
              <a:rPr lang="en-US" b="1" dirty="0"/>
              <a:t>then </a:t>
            </a:r>
            <a:r>
              <a:rPr lang="en-US" dirty="0"/>
              <a:t>p</a:t>
            </a:r>
          </a:p>
          <a:p>
            <a:pPr lvl="1"/>
            <a:r>
              <a:rPr lang="en-US" dirty="0"/>
              <a:t>records its local state </a:t>
            </a:r>
            <a:r>
              <a:rPr lang="en-US" dirty="0" err="1"/>
              <a:t>σ</a:t>
            </a:r>
            <a:r>
              <a:rPr lang="en-US" baseline="-25000" dirty="0" err="1"/>
              <a:t>i</a:t>
            </a:r>
            <a:endParaRPr lang="en-US" baseline="-25000" dirty="0"/>
          </a:p>
          <a:p>
            <a:pPr lvl="1"/>
            <a:r>
              <a:rPr lang="en-US" dirty="0"/>
              <a:t>sends an empty message along its outgoing channels</a:t>
            </a:r>
          </a:p>
          <a:p>
            <a:pPr lvl="1"/>
            <a:r>
              <a:rPr lang="en-US" dirty="0"/>
              <a:t>starts recording messages received on each of incoming channels</a:t>
            </a:r>
          </a:p>
          <a:p>
            <a:pPr lvl="1"/>
            <a:r>
              <a:rPr lang="en-US" dirty="0"/>
              <a:t>stops recording a channel when it receives first message with timestamp greater than or equal to </a:t>
            </a:r>
            <a:r>
              <a:rPr lang="en-US" dirty="0" err="1"/>
              <a:t>t</a:t>
            </a:r>
            <a:r>
              <a:rPr lang="en-US" baseline="-25000" dirty="0" err="1"/>
              <a:t>ss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57226-F7CD-C24A-89A8-4CC6B65C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84" y="186915"/>
            <a:ext cx="7473263" cy="2791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0E91A0-A6FB-E54B-A67C-049868988FDD}"/>
              </a:ext>
            </a:extLst>
          </p:cNvPr>
          <p:cNvSpPr txBox="1"/>
          <p:nvPr/>
        </p:nvSpPr>
        <p:spPr>
          <a:xfrm>
            <a:off x="321276" y="753762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Problem?</a:t>
            </a:r>
          </a:p>
        </p:txBody>
      </p:sp>
    </p:spTree>
    <p:extLst>
      <p:ext uri="{BB962C8B-B14F-4D97-AF65-F5344CB8AC3E}">
        <p14:creationId xmlns:p14="http://schemas.microsoft.com/office/powerpoint/2010/main" val="3542755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34AE-8B31-E94D-A0E9-E03CB1D9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C9B2-D5F7-2443-8512-6622FC69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p0 selects </a:t>
            </a:r>
            <a:r>
              <a:rPr lang="en-US" dirty="0" err="1"/>
              <a:t>Ω</a:t>
            </a:r>
            <a:r>
              <a:rPr lang="en-US" dirty="0"/>
              <a:t> </a:t>
            </a:r>
          </a:p>
          <a:p>
            <a:r>
              <a:rPr lang="en-US" dirty="0"/>
              <a:t>p0 sends “take a snapshot at </a:t>
            </a:r>
            <a:r>
              <a:rPr lang="en-US" dirty="0" err="1"/>
              <a:t>Ω</a:t>
            </a:r>
            <a:r>
              <a:rPr lang="en-US" dirty="0"/>
              <a:t>” to all processes; it waits for all of them to reply and then sets its logical clock to </a:t>
            </a:r>
            <a:r>
              <a:rPr lang="en-US" dirty="0" err="1"/>
              <a:t>Ω</a:t>
            </a:r>
            <a:r>
              <a:rPr lang="en-US" dirty="0"/>
              <a:t> </a:t>
            </a:r>
          </a:p>
          <a:p>
            <a:r>
              <a:rPr lang="en-US" dirty="0"/>
              <a:t>when clock of pi reads </a:t>
            </a:r>
            <a:r>
              <a:rPr lang="en-US" dirty="0" err="1"/>
              <a:t>Ω</a:t>
            </a:r>
            <a:r>
              <a:rPr lang="en-US" dirty="0"/>
              <a:t> then pi </a:t>
            </a:r>
          </a:p>
          <a:p>
            <a:pPr lvl="1"/>
            <a:r>
              <a:rPr lang="en-US" dirty="0"/>
              <a:t>records its local state </a:t>
            </a:r>
            <a:r>
              <a:rPr lang="en-US" dirty="0" err="1"/>
              <a:t>σi</a:t>
            </a:r>
            <a:endParaRPr lang="en-US" dirty="0"/>
          </a:p>
          <a:p>
            <a:pPr lvl="1"/>
            <a:r>
              <a:rPr lang="en-US" dirty="0"/>
              <a:t>sends an empty message along its outgoing channels </a:t>
            </a:r>
          </a:p>
          <a:p>
            <a:pPr lvl="1"/>
            <a:r>
              <a:rPr lang="en-US" dirty="0"/>
              <a:t>starts recording messages received on each incoming channel </a:t>
            </a:r>
          </a:p>
          <a:p>
            <a:pPr lvl="1"/>
            <a:r>
              <a:rPr lang="en-US" dirty="0"/>
              <a:t>stops recording a channel when receives first message with timestamp greater than or equal to </a:t>
            </a:r>
            <a:r>
              <a:rPr lang="en-US" dirty="0" err="1"/>
              <a:t>Ω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3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1339-EAFF-674B-AD02-D7410E08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synchrony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0850-8DEC-574F-8420-94AE58375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CC1A3-894A-2942-9A1F-192968B6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83" y="2099275"/>
            <a:ext cx="7454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6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F92E-85DD-1642-85CF-40AFC4B2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D859-EF94-9644-8543-39F46E0B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processor p0 sends itself “take a snapshot “ </a:t>
            </a:r>
          </a:p>
          <a:p>
            <a:r>
              <a:rPr lang="en-US" dirty="0"/>
              <a:t>when pi receives “take a snapshot” for the first time from </a:t>
            </a:r>
            <a:r>
              <a:rPr lang="en-US" dirty="0" err="1"/>
              <a:t>pj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records its local state </a:t>
            </a:r>
            <a:r>
              <a:rPr lang="en-US" dirty="0" err="1"/>
              <a:t>σi</a:t>
            </a:r>
            <a:endParaRPr lang="en-US" dirty="0"/>
          </a:p>
          <a:p>
            <a:pPr lvl="1"/>
            <a:r>
              <a:rPr lang="en-US" dirty="0"/>
              <a:t>sends “take a snapshot” along its outgoing channels</a:t>
            </a:r>
          </a:p>
          <a:p>
            <a:pPr lvl="1"/>
            <a:r>
              <a:rPr lang="en-US" dirty="0"/>
              <a:t>sets channel from </a:t>
            </a:r>
            <a:r>
              <a:rPr lang="en-US" dirty="0" err="1"/>
              <a:t>pj</a:t>
            </a:r>
            <a:r>
              <a:rPr lang="en-US" dirty="0"/>
              <a:t> to empty </a:t>
            </a:r>
          </a:p>
          <a:p>
            <a:pPr lvl="1"/>
            <a:r>
              <a:rPr lang="en-US" dirty="0"/>
              <a:t>starts recording messages received over each of its other incoming channels </a:t>
            </a:r>
          </a:p>
          <a:p>
            <a:r>
              <a:rPr lang="en-US" dirty="0"/>
              <a:t>when pi receives “take a snapshot” beyond the first time from </a:t>
            </a:r>
            <a:r>
              <a:rPr lang="en-US" dirty="0" err="1"/>
              <a:t>pk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stops recording channel from </a:t>
            </a:r>
            <a:r>
              <a:rPr lang="en-US" dirty="0" err="1"/>
              <a:t>pk</a:t>
            </a:r>
            <a:r>
              <a:rPr lang="en-US" dirty="0"/>
              <a:t> </a:t>
            </a:r>
          </a:p>
          <a:p>
            <a:r>
              <a:rPr lang="en-US" dirty="0"/>
              <a:t>when pi has received “take a snapshot” on all channels, it sends collected state to p0 and stops.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3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C522-8B33-9940-B6AA-3423BDC7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E132-66B0-D945-941F-D773EBD5F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network</a:t>
            </a:r>
            <a:r>
              <a:rPr lang="en-US" dirty="0"/>
              <a:t> is the infrastructure that links computer, workstations, terminals, servers, etc. It consists of routers which are connected by communication links.</a:t>
            </a:r>
          </a:p>
          <a:p>
            <a:r>
              <a:rPr lang="en-US" dirty="0"/>
              <a:t>A </a:t>
            </a:r>
            <a:r>
              <a:rPr lang="en-US" b="1" dirty="0"/>
              <a:t>component</a:t>
            </a:r>
            <a:r>
              <a:rPr lang="en-US" dirty="0"/>
              <a:t> can be a process or any piece of hardware required to run a process, support communications between processes, store data, etc.</a:t>
            </a:r>
          </a:p>
          <a:p>
            <a:r>
              <a:rPr lang="en-US" dirty="0"/>
              <a:t>A </a:t>
            </a:r>
            <a:r>
              <a:rPr lang="en-US" b="1" dirty="0"/>
              <a:t>distributed system </a:t>
            </a:r>
            <a:r>
              <a:rPr lang="en-US" dirty="0"/>
              <a:t>is an application that executes a collection of protocols to coordinate the actions of multiple processes on a network, such that all components cooperate together to perform a single or small set of related tasks.</a:t>
            </a:r>
          </a:p>
        </p:txBody>
      </p:sp>
    </p:spTree>
    <p:extLst>
      <p:ext uri="{BB962C8B-B14F-4D97-AF65-F5344CB8AC3E}">
        <p14:creationId xmlns:p14="http://schemas.microsoft.com/office/powerpoint/2010/main" val="9422258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A2D7-308B-A143-892D-ABC44BE5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Snapshots: a perspective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38D5-657B-094F-9BC9-184D99D4F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global state </a:t>
            </a:r>
            <a:r>
              <a:rPr lang="en-US" dirty="0" err="1"/>
              <a:t>Σs</a:t>
            </a:r>
            <a:r>
              <a:rPr lang="en-US" dirty="0"/>
              <a:t> saved by the snapshot protocol is a consistent global state </a:t>
            </a:r>
          </a:p>
          <a:p>
            <a:r>
              <a:rPr lang="en-US" dirty="0"/>
              <a:t>But did it ever occur during the computation? </a:t>
            </a:r>
          </a:p>
          <a:p>
            <a:pPr lvl="1"/>
            <a:r>
              <a:rPr lang="en-US" dirty="0"/>
              <a:t>a distributed computation provides only a partial order of events </a:t>
            </a:r>
          </a:p>
          <a:p>
            <a:pPr lvl="1"/>
            <a:r>
              <a:rPr lang="en-US" dirty="0"/>
              <a:t>many total orders (runs) are compatible with that partial order </a:t>
            </a:r>
          </a:p>
          <a:p>
            <a:pPr lvl="1"/>
            <a:r>
              <a:rPr lang="en-US" dirty="0"/>
              <a:t>all we know is that </a:t>
            </a:r>
            <a:r>
              <a:rPr lang="en-US" dirty="0" err="1"/>
              <a:t>Σs</a:t>
            </a:r>
            <a:r>
              <a:rPr lang="en-US" dirty="0"/>
              <a:t> could have occurred </a:t>
            </a:r>
          </a:p>
          <a:p>
            <a:r>
              <a:rPr lang="en-US" dirty="0"/>
              <a:t>We are evaluating predicates on states that may have never occurred!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970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5CEF-03C4-1848-BD06-BF8C97F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B4FD-E557-534E-93EE-E54FE53D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50D8C-8927-8F4D-A660-0AC9E69D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49" y="3429000"/>
            <a:ext cx="62865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34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5CEF-03C4-1848-BD06-BF8C97F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65CFD-A664-BB49-80C1-F30FB17B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49" y="1825625"/>
            <a:ext cx="81280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56398-CB3A-7C48-B87F-FF417641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77" y="4640991"/>
            <a:ext cx="6286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976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5CEF-03C4-1848-BD06-BF8C97F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65BB2-CDA8-064B-A5EB-8A910EDF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44" y="4320403"/>
            <a:ext cx="6286500" cy="170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66F1E9-EC01-F042-8242-0BF760CB2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980" y="1690688"/>
            <a:ext cx="1254383" cy="10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79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5CEF-03C4-1848-BD06-BF8C97F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30F8D-5976-8043-92B6-FB032C77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81" y="1748180"/>
            <a:ext cx="2019128" cy="1118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4A423-BBCF-6A44-A09D-EAD1595B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206" y="4431614"/>
            <a:ext cx="62865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62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5CEF-03C4-1848-BD06-BF8C97F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5E9FF-06DE-C84B-B69A-FCEA8105B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32" y="4604608"/>
            <a:ext cx="6286500" cy="170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F928A2-C1A1-E44D-B8D9-290B17DD7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170" y="1512681"/>
            <a:ext cx="2193160" cy="18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3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5CEF-03C4-1848-BD06-BF8C97F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E8BFF-BB7B-314C-94A0-F2972BFA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32" y="1690688"/>
            <a:ext cx="2855784" cy="1883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4C6A1-1714-A849-A0DC-D7FBB859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96" y="4316412"/>
            <a:ext cx="62865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38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5CEF-03C4-1848-BD06-BF8C97F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3B251-8161-CB49-A538-E447D3F7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0" y="4518111"/>
            <a:ext cx="6286500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A24C5-5C5F-8044-8845-D4E5EF57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690" y="1345450"/>
            <a:ext cx="3020519" cy="26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0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5942-5F82-3146-ACB9-B90358CE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Lattice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E9F92-11A3-B740-8170-4C7E25D15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601" y="1644651"/>
            <a:ext cx="6882797" cy="4681795"/>
          </a:xfrm>
        </p:spPr>
      </p:pic>
    </p:spTree>
    <p:extLst>
      <p:ext uri="{BB962C8B-B14F-4D97-AF65-F5344CB8AC3E}">
        <p14:creationId xmlns:p14="http://schemas.microsoft.com/office/powerpoint/2010/main" val="11663787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87CF-2D56-9748-878B-2C8460E5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3E3A-8BC5-4B49-BD1B-7049511C7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Σ</a:t>
            </a:r>
            <a:r>
              <a:rPr lang="en-US" baseline="30000" dirty="0" err="1"/>
              <a:t>kl</a:t>
            </a:r>
            <a:r>
              <a:rPr lang="en-US" dirty="0"/>
              <a:t> is reachable from </a:t>
            </a:r>
            <a:r>
              <a:rPr lang="en-US" dirty="0" err="1"/>
              <a:t>Σ</a:t>
            </a:r>
            <a:r>
              <a:rPr lang="en-US" baseline="30000" dirty="0" err="1"/>
              <a:t>ij</a:t>
            </a:r>
            <a:r>
              <a:rPr lang="en-US" baseline="30000" dirty="0"/>
              <a:t>  </a:t>
            </a:r>
            <a:r>
              <a:rPr lang="en-US" dirty="0"/>
              <a:t>if there is a path from </a:t>
            </a:r>
            <a:r>
              <a:rPr lang="en-US" dirty="0" err="1"/>
              <a:t>Σ</a:t>
            </a:r>
            <a:r>
              <a:rPr lang="en-US" baseline="30000" dirty="0" err="1"/>
              <a:t>kl</a:t>
            </a:r>
            <a:r>
              <a:rPr lang="en-US" dirty="0"/>
              <a:t> to </a:t>
            </a:r>
            <a:r>
              <a:rPr lang="en-US" dirty="0" err="1"/>
              <a:t>Σ</a:t>
            </a:r>
            <a:r>
              <a:rPr lang="en-US" baseline="30000" dirty="0" err="1"/>
              <a:t>ij</a:t>
            </a:r>
            <a:r>
              <a:rPr lang="en-US" baseline="30000" dirty="0"/>
              <a:t>  </a:t>
            </a:r>
            <a:r>
              <a:rPr lang="en-US" dirty="0"/>
              <a:t>in the lattice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EBACC7E-0278-F943-9167-1AB12B5F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445452"/>
            <a:ext cx="6250501" cy="42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A272-7A4C-264D-B7CC-EF1E6D0D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55D5-BD19-E546-9CF0-DBA1553F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Wiki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  <a:r>
              <a:rPr lang="zh-CN" altLang="en-US" dirty="0"/>
              <a:t> </a:t>
            </a:r>
            <a:r>
              <a:rPr lang="en-US" altLang="zh-CN" dirty="0"/>
              <a:t>located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b="1" dirty="0"/>
              <a:t>networked</a:t>
            </a:r>
            <a:r>
              <a:rPr lang="zh-CN" altLang="en-US" b="1" dirty="0"/>
              <a:t> </a:t>
            </a:r>
            <a:r>
              <a:rPr lang="en-US" altLang="zh-CN" b="1" dirty="0"/>
              <a:t>computers</a:t>
            </a:r>
            <a:r>
              <a:rPr lang="zh-CN" altLang="en-US" dirty="0"/>
              <a:t> </a:t>
            </a:r>
            <a:r>
              <a:rPr lang="en-US" altLang="zh-CN" i="1" dirty="0">
                <a:solidFill>
                  <a:schemeClr val="accent2">
                    <a:lumMod val="50000"/>
                  </a:schemeClr>
                </a:solidFill>
              </a:rPr>
              <a:t>communicate</a:t>
            </a:r>
            <a:r>
              <a:rPr lang="zh-CN" alt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zh-CN" alt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i="1" dirty="0">
                <a:solidFill>
                  <a:schemeClr val="accent2">
                    <a:lumMod val="50000"/>
                  </a:schemeClr>
                </a:solidFill>
              </a:rPr>
              <a:t>coordinate</a:t>
            </a:r>
            <a:r>
              <a:rPr lang="zh-CN" alt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passing</a:t>
            </a:r>
            <a:r>
              <a:rPr lang="zh-CN" altLang="en-US" dirty="0"/>
              <a:t> </a:t>
            </a:r>
            <a:r>
              <a:rPr lang="en-US" altLang="zh-CN" dirty="0"/>
              <a:t>messages.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 distributed system consists of </a:t>
            </a:r>
            <a:r>
              <a:rPr lang="en-US" altLang="zh-CN" b="1" dirty="0"/>
              <a:t>multiple</a:t>
            </a:r>
            <a:r>
              <a:rPr lang="en-US" altLang="zh-CN" dirty="0"/>
              <a:t> autonomous computers that communicate through a </a:t>
            </a:r>
            <a:r>
              <a:rPr lang="en-US" altLang="zh-CN" b="1" dirty="0"/>
              <a:t>computer network</a:t>
            </a:r>
            <a:r>
              <a:rPr lang="en-US" altLang="zh-CN" dirty="0"/>
              <a:t>. The computers </a:t>
            </a:r>
            <a:r>
              <a:rPr lang="en-US" altLang="zh-CN" i="1" dirty="0">
                <a:solidFill>
                  <a:schemeClr val="accent2">
                    <a:lumMod val="50000"/>
                  </a:schemeClr>
                </a:solidFill>
              </a:rPr>
              <a:t>interact with each other </a:t>
            </a:r>
            <a:r>
              <a:rPr lang="en-US" altLang="zh-CN" dirty="0"/>
              <a:t>in order to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achieve a common goal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A distributed system is a collection of independent computers that appears to its users as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a single coherent system</a:t>
            </a:r>
            <a:r>
              <a:rPr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9469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9FBE-85C7-FC4F-B815-7E5BB455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do care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0E243-55C4-A841-B32F-9B1AC572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8503"/>
            <a:ext cx="10515600" cy="4351338"/>
          </a:xfrm>
        </p:spPr>
        <p:txBody>
          <a:bodyPr/>
          <a:lstStyle/>
          <a:p>
            <a:r>
              <a:rPr lang="en-US" dirty="0"/>
              <a:t>Deadlock is a stable property</a:t>
            </a:r>
          </a:p>
          <a:p>
            <a:r>
              <a:rPr lang="en-US" dirty="0"/>
              <a:t>If a run R of the snapshot protocol starts in </a:t>
            </a:r>
            <a:r>
              <a:rPr lang="en-US" dirty="0" err="1"/>
              <a:t>Σ</a:t>
            </a:r>
            <a:r>
              <a:rPr lang="en-US" baseline="30000" dirty="0" err="1"/>
              <a:t>i</a:t>
            </a:r>
            <a:r>
              <a:rPr lang="en-US" baseline="30000" dirty="0"/>
              <a:t> </a:t>
            </a:r>
            <a:r>
              <a:rPr lang="en-US" dirty="0"/>
              <a:t>and terminates in </a:t>
            </a:r>
            <a:r>
              <a:rPr lang="en-US" dirty="0" err="1"/>
              <a:t>Σ</a:t>
            </a:r>
            <a:r>
              <a:rPr lang="en-US" baseline="30000" dirty="0" err="1"/>
              <a:t>f</a:t>
            </a:r>
            <a:r>
              <a:rPr lang="en-US" dirty="0"/>
              <a:t>, then </a:t>
            </a:r>
            <a:r>
              <a:rPr lang="en-US" dirty="0" err="1"/>
              <a:t>Σ</a:t>
            </a:r>
            <a:r>
              <a:rPr lang="en-US" baseline="30000" dirty="0" err="1"/>
              <a:t>i</a:t>
            </a:r>
            <a:r>
              <a:rPr lang="en-US" baseline="30000" dirty="0"/>
              <a:t> </a:t>
            </a:r>
            <a:r>
              <a:rPr lang="en-US" dirty="0"/>
              <a:t>-&gt;R </a:t>
            </a:r>
            <a:r>
              <a:rPr lang="en-US" dirty="0" err="1"/>
              <a:t>Σ</a:t>
            </a:r>
            <a:r>
              <a:rPr lang="en-US" baseline="30000" dirty="0" err="1"/>
              <a:t>f</a:t>
            </a:r>
            <a:r>
              <a:rPr lang="en-US" dirty="0"/>
              <a:t> </a:t>
            </a:r>
          </a:p>
          <a:p>
            <a:r>
              <a:rPr lang="en-US" dirty="0"/>
              <a:t>Deadlock in </a:t>
            </a:r>
            <a:r>
              <a:rPr lang="en-US" dirty="0" err="1"/>
              <a:t>Σ</a:t>
            </a:r>
            <a:r>
              <a:rPr lang="en-US" baseline="30000" dirty="0" err="1"/>
              <a:t>i</a:t>
            </a:r>
            <a:r>
              <a:rPr lang="en-US" baseline="30000" dirty="0"/>
              <a:t> </a:t>
            </a:r>
            <a:r>
              <a:rPr lang="en-US" dirty="0"/>
              <a:t>implies deadlock in </a:t>
            </a:r>
            <a:r>
              <a:rPr lang="en-US" dirty="0" err="1"/>
              <a:t>Σ</a:t>
            </a:r>
            <a:r>
              <a:rPr lang="en-US" baseline="30000" dirty="0" err="1"/>
              <a:t>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E07B3-9EFF-3D46-A91A-DFC8B9ED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62" y="0"/>
            <a:ext cx="3975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17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BF7C-EA86-5647-8187-0AD7C512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14EFA-307B-0740-BF7B-D986ADB8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process does not query explicitly</a:t>
            </a:r>
          </a:p>
          <a:p>
            <a:r>
              <a:rPr lang="en-US" dirty="0"/>
              <a:t>Instead, it passively collects information and sues it to build an observation</a:t>
            </a:r>
          </a:p>
          <a:p>
            <a:endParaRPr lang="en-US" dirty="0"/>
          </a:p>
          <a:p>
            <a:r>
              <a:rPr lang="en-US" dirty="0"/>
              <a:t>An observation is an ordering of event of the distributed computation based on the order in which the receiver is notified of the events</a:t>
            </a:r>
          </a:p>
        </p:txBody>
      </p:sp>
    </p:spTree>
    <p:extLst>
      <p:ext uri="{BB962C8B-B14F-4D97-AF65-F5344CB8AC3E}">
        <p14:creationId xmlns:p14="http://schemas.microsoft.com/office/powerpoint/2010/main" val="17406382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61E8-C21A-0E4D-95E9-798DD732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4D4D9-1700-1941-BFF4-1E067ED7C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observation puts no constraint on the order in which the monitor receives notifications</a:t>
            </a:r>
          </a:p>
          <a:p>
            <a:r>
              <a:rPr lang="en-US" dirty="0"/>
              <a:t>To obtain a run, messages must be delivered to a monitor in FIFO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700FD-7E96-DA43-B2EA-7CABF408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4001294"/>
            <a:ext cx="6286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21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DE5-D502-4E47-95CC-0A52183A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F56C-6A40-D149-ADB6-B38459AA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FIFO delivery 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r>
              <a:rPr lang="en-US" dirty="0"/>
              <a:t>Causal delivery generalizes FIFO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73FD2-5676-9E47-9960-2CEAE773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17" y="4308475"/>
            <a:ext cx="6286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208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DE5-D502-4E47-95CC-0A52183A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F56C-6A40-D149-ADB6-B38459AA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FIFO delivery 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r>
              <a:rPr lang="en-US" dirty="0"/>
              <a:t>Causal delivery generalizes FIFO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A6FD3-ECBD-8344-8A6F-4EFE521F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39" y="4001294"/>
            <a:ext cx="6286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294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DE5-D502-4E47-95CC-0A52183A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F56C-6A40-D149-ADB6-B38459AA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FIFO delivery 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r>
              <a:rPr lang="en-US" dirty="0"/>
              <a:t>Causal delivery generalizes FIFO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0FDBB-D792-8F48-AD79-B0CD5A57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85" y="4127500"/>
            <a:ext cx="6286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696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DE5-D502-4E47-95CC-0A52183A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F56C-6A40-D149-ADB6-B38459AA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FIFO delivery 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r>
              <a:rPr lang="en-US" dirty="0"/>
              <a:t>Causal delivery generalizes FIFO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86DC0-60EC-1A49-9F19-05ED8437E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77" y="4127500"/>
            <a:ext cx="6286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16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DE5-D502-4E47-95CC-0A52183A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F56C-6A40-D149-ADB6-B38459AA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FIFO delivery 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i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r>
              <a:rPr lang="en-US" dirty="0"/>
              <a:t>Causal delivery generalizes FIFO</a:t>
            </a:r>
          </a:p>
          <a:p>
            <a:pPr lvl="1"/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(m) -&gt; </a:t>
            </a:r>
            <a:r>
              <a:rPr lang="en-US" dirty="0" err="1"/>
              <a:t>send</a:t>
            </a:r>
            <a:r>
              <a:rPr lang="en-US" baseline="-25000" dirty="0" err="1"/>
              <a:t>k</a:t>
            </a:r>
            <a:r>
              <a:rPr lang="en-US" dirty="0"/>
              <a:t>(m’) =&gt;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(m) -&gt; </a:t>
            </a:r>
            <a:r>
              <a:rPr lang="en-US" dirty="0" err="1"/>
              <a:t>deliver</a:t>
            </a:r>
            <a:r>
              <a:rPr lang="en-US" baseline="-25000" dirty="0" err="1"/>
              <a:t>j</a:t>
            </a:r>
            <a:r>
              <a:rPr lang="en-US" dirty="0"/>
              <a:t>(m’)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757F0-5E69-0740-B056-E25286AA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91" y="3802063"/>
            <a:ext cx="6286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00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81C9-6F1D-3C4A-9F14-E8F2A67A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EFE93-96C8-5F43-8226-390CAB3B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synchronous system, easy</a:t>
            </a:r>
          </a:p>
          <a:p>
            <a:r>
              <a:rPr lang="en-US" dirty="0"/>
              <a:t>Asynchronous system?</a:t>
            </a:r>
          </a:p>
          <a:p>
            <a:pPr lvl="1"/>
            <a:r>
              <a:rPr lang="en-US" dirty="0"/>
              <a:t>Logical clocks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590DB-62F1-7C43-B519-DA65C2A5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91" y="3802063"/>
            <a:ext cx="6286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8DFC-4202-0A4E-994D-545F6730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building distributed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D861-445D-9040-B3FA-C10CB56A9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connect remote users with remote resources in an open and scalable way</a:t>
            </a:r>
          </a:p>
          <a:p>
            <a:r>
              <a:rPr lang="en-US" dirty="0"/>
              <a:t>Open: each component is continually open to interaction with other components</a:t>
            </a:r>
          </a:p>
          <a:p>
            <a:r>
              <a:rPr lang="en-US" dirty="0"/>
              <a:t>Scalable: the system can easily be altered to accommodate changes in the number of users, resources and computing entities</a:t>
            </a:r>
          </a:p>
          <a:p>
            <a:r>
              <a:rPr lang="en-US" dirty="0"/>
              <a:t>Key: A distributed system must be reliable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6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3262</Words>
  <Application>Microsoft Macintosh PowerPoint</Application>
  <PresentationFormat>Widescreen</PresentationFormat>
  <Paragraphs>420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Arial</vt:lpstr>
      <vt:lpstr>Calibri</vt:lpstr>
      <vt:lpstr>Calibri Light</vt:lpstr>
      <vt:lpstr>Cambria Math</vt:lpstr>
      <vt:lpstr>Helvetica</vt:lpstr>
      <vt:lpstr>Menlo</vt:lpstr>
      <vt:lpstr>Office Theme</vt:lpstr>
      <vt:lpstr>IS 698/800-01:  Advanced Distributed Systems Basics</vt:lpstr>
      <vt:lpstr>Announcement</vt:lpstr>
      <vt:lpstr>Announcement</vt:lpstr>
      <vt:lpstr>Announcement</vt:lpstr>
      <vt:lpstr>Outline</vt:lpstr>
      <vt:lpstr>The Basics</vt:lpstr>
      <vt:lpstr>The Basics (con’t)</vt:lpstr>
      <vt:lpstr>Distributed Systems</vt:lpstr>
      <vt:lpstr>Advantages of building distributed systems</vt:lpstr>
      <vt:lpstr>Reliability of Distributed Systems</vt:lpstr>
      <vt:lpstr>Distributed Systems Challenges</vt:lpstr>
      <vt:lpstr>Failures</vt:lpstr>
      <vt:lpstr>Failure Models</vt:lpstr>
      <vt:lpstr>Failure Models</vt:lpstr>
      <vt:lpstr>Failure Models</vt:lpstr>
      <vt:lpstr>8 Fallacies When Building a Distributed System</vt:lpstr>
      <vt:lpstr>8 Fallacies When Building a Distributed System</vt:lpstr>
      <vt:lpstr>How is it Done?</vt:lpstr>
      <vt:lpstr>Client-Server Model</vt:lpstr>
      <vt:lpstr>Replication</vt:lpstr>
      <vt:lpstr>Data Replication</vt:lpstr>
      <vt:lpstr>Replication vs Cache</vt:lpstr>
      <vt:lpstr>Communication</vt:lpstr>
      <vt:lpstr>Common Communication Pattern</vt:lpstr>
      <vt:lpstr>Communication Mechanisms</vt:lpstr>
      <vt:lpstr>Socket Communication</vt:lpstr>
      <vt:lpstr>PowerPoint Presentation</vt:lpstr>
      <vt:lpstr>Other communication models</vt:lpstr>
      <vt:lpstr>RPC</vt:lpstr>
      <vt:lpstr>RPC</vt:lpstr>
      <vt:lpstr>RPC</vt:lpstr>
      <vt:lpstr>RPC technologies</vt:lpstr>
      <vt:lpstr>Timing</vt:lpstr>
      <vt:lpstr>Global Timing</vt:lpstr>
      <vt:lpstr>Real-Clock Synchronization</vt:lpstr>
      <vt:lpstr>Perfect Networks</vt:lpstr>
      <vt:lpstr>Synchronous Networks</vt:lpstr>
      <vt:lpstr>Timing Assumptions in Distributed Systems</vt:lpstr>
      <vt:lpstr>Timing Assumptions in Distributed Systems</vt:lpstr>
      <vt:lpstr>The motivating example</vt:lpstr>
      <vt:lpstr>The motivating example</vt:lpstr>
      <vt:lpstr>The motivating example</vt:lpstr>
      <vt:lpstr>Events and Histories </vt:lpstr>
      <vt:lpstr>The Happened-Before Relation</vt:lpstr>
      <vt:lpstr>Logical Time</vt:lpstr>
      <vt:lpstr>Global Logical Time</vt:lpstr>
      <vt:lpstr>Concurrency</vt:lpstr>
      <vt:lpstr>Space-Time Diagram</vt:lpstr>
      <vt:lpstr>Space-Time Diagrams</vt:lpstr>
      <vt:lpstr>Space-Time Diagrams</vt:lpstr>
      <vt:lpstr>Space-Time Diagrams</vt:lpstr>
      <vt:lpstr>Space-Time Diagrams</vt:lpstr>
      <vt:lpstr>Space-Time Diagrams</vt:lpstr>
      <vt:lpstr>Runs and Consistent Runs</vt:lpstr>
      <vt:lpstr>Cuts</vt:lpstr>
      <vt:lpstr>Cuts</vt:lpstr>
      <vt:lpstr>Global states and cuts</vt:lpstr>
      <vt:lpstr>Consistent cuts and consistent global states</vt:lpstr>
      <vt:lpstr>A consistent global state?</vt:lpstr>
      <vt:lpstr>A consistent global state?</vt:lpstr>
      <vt:lpstr>How to</vt:lpstr>
      <vt:lpstr>The approach</vt:lpstr>
      <vt:lpstr>Snapshot</vt:lpstr>
      <vt:lpstr>Lamport’s Algorithm</vt:lpstr>
      <vt:lpstr>Lamport’s Clock</vt:lpstr>
      <vt:lpstr>PowerPoint Presentation</vt:lpstr>
      <vt:lpstr>Snapshot II</vt:lpstr>
      <vt:lpstr>The synchrony problem</vt:lpstr>
      <vt:lpstr>Snapshot III</vt:lpstr>
      <vt:lpstr>Snapshots: a perspective  </vt:lpstr>
      <vt:lpstr>Execution Lattice</vt:lpstr>
      <vt:lpstr>Execution Lattice</vt:lpstr>
      <vt:lpstr>Execution Lattice</vt:lpstr>
      <vt:lpstr>Execution Lattice</vt:lpstr>
      <vt:lpstr>Execution Lattice</vt:lpstr>
      <vt:lpstr>Execution Lattice</vt:lpstr>
      <vt:lpstr>Execution Lattice</vt:lpstr>
      <vt:lpstr>Execution Lattice</vt:lpstr>
      <vt:lpstr>Reachability</vt:lpstr>
      <vt:lpstr>Why we do care about this?</vt:lpstr>
      <vt:lpstr>Observations</vt:lpstr>
      <vt:lpstr>Observations</vt:lpstr>
      <vt:lpstr>Causal Delivery</vt:lpstr>
      <vt:lpstr>Causal Delivery</vt:lpstr>
      <vt:lpstr>Causal Delivery</vt:lpstr>
      <vt:lpstr>Causal Delivery</vt:lpstr>
      <vt:lpstr>Causal Delivery</vt:lpstr>
      <vt:lpstr>Causal Delivery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698/800-01:  Advanced Distributed Systems Basics</dc:title>
  <dc:creator>sisiduan@gmail.com</dc:creator>
  <cp:lastModifiedBy>sisiduan@gmail.com</cp:lastModifiedBy>
  <cp:revision>38</cp:revision>
  <dcterms:created xsi:type="dcterms:W3CDTF">2019-01-23T15:05:44Z</dcterms:created>
  <dcterms:modified xsi:type="dcterms:W3CDTF">2019-02-02T20:43:17Z</dcterms:modified>
</cp:coreProperties>
</file>