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57" r:id="rId2"/>
    <p:sldId id="367" r:id="rId3"/>
    <p:sldId id="258" r:id="rId4"/>
    <p:sldId id="259" r:id="rId5"/>
    <p:sldId id="269" r:id="rId6"/>
    <p:sldId id="277" r:id="rId7"/>
    <p:sldId id="278" r:id="rId8"/>
    <p:sldId id="279" r:id="rId9"/>
    <p:sldId id="280" r:id="rId10"/>
    <p:sldId id="281" r:id="rId11"/>
    <p:sldId id="282" r:id="rId12"/>
    <p:sldId id="260" r:id="rId13"/>
    <p:sldId id="271" r:id="rId14"/>
    <p:sldId id="327" r:id="rId15"/>
    <p:sldId id="283" r:id="rId16"/>
    <p:sldId id="272" r:id="rId17"/>
    <p:sldId id="273" r:id="rId18"/>
    <p:sldId id="274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67" r:id="rId29"/>
    <p:sldId id="293" r:id="rId30"/>
    <p:sldId id="294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01" r:id="rId42"/>
    <p:sldId id="302" r:id="rId43"/>
    <p:sldId id="303" r:id="rId44"/>
    <p:sldId id="304" r:id="rId45"/>
    <p:sldId id="305" r:id="rId46"/>
    <p:sldId id="306" r:id="rId47"/>
    <p:sldId id="32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41" r:id="rId61"/>
    <p:sldId id="320" r:id="rId62"/>
    <p:sldId id="342" r:id="rId63"/>
    <p:sldId id="321" r:id="rId64"/>
    <p:sldId id="322" r:id="rId65"/>
    <p:sldId id="323" r:id="rId66"/>
    <p:sldId id="324" r:id="rId67"/>
    <p:sldId id="325" r:id="rId68"/>
    <p:sldId id="340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8B78E-ADFE-F948-9834-24345A2D4AC4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ECAF8-AF99-C24B-B419-E9845CFD3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0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translation lookaside buffer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(TLB) is a memory cache that stores recent translations of virtual memory to physical addresses for faster retrieval.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 with link (BL) copies the address of the next instruction (after the BL) into the link register. The branch instruction doesn't. BL would be used for a subroutine call, so when you want to return to where you were you can branch back to the link register.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ECAF8-AF99-C24B-B419-E9845CFD31D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9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F538F-06AF-3844-8234-B5DF07DB8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4277F-06D9-2241-AA42-E8B0CFFAD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3D251-03FC-334D-993C-E23197AF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04BE-BFF1-3E44-803A-0AAFBE4675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C9AB4-6BA0-0A40-ADD0-29C84811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D2C33-F234-A349-B53A-6B493F52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C9A5-277E-5F4C-987E-C648F8E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F83B-37BE-564D-AD8C-6C9461F7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B9228-FF61-964D-8DD9-091AE04E2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F2AB1-FA8D-C44E-A640-76C49A939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04BE-BFF1-3E44-803A-0AAFBE4675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2832D-D96A-1D4C-A386-4AE9E8E8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4C17B-EFE1-D249-B95E-53F75045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C9A5-277E-5F4C-987E-C648F8E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23C813-FFFE-2240-882E-D5A3BE13FE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CD4F3-FF9A-4D43-8AE4-E955B6948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8B4B3-06AB-1F48-BDE7-485E059F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04BE-BFF1-3E44-803A-0AAFBE4675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BF097-9583-0549-A78C-82D3042D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FEF3-E9EE-2D48-AFC8-0444F11A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C9A5-277E-5F4C-987E-C648F8E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5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5F7D-F628-FF42-BAF8-AD1EECA3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4C573-E9C8-6A4F-A298-87AD376FC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0D71C-ADEB-A54A-9745-7C91A2E3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04BE-BFF1-3E44-803A-0AAFBE4675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D3835-D4CF-FC49-9FB2-C22B1D35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A6140-D964-C449-B61C-DD58B8FF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C9A5-277E-5F4C-987E-C648F8E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7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CB3F-DE3C-5E49-981C-799537B3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D71AD-0E9D-C144-8B55-77A5388C0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66459-C0A4-6E4F-A924-01186A06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04BE-BFF1-3E44-803A-0AAFBE4675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018E5-92B9-A749-98F0-7217A27E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FD92B-04DA-D246-ADC0-5154A2FB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C9A5-277E-5F4C-987E-C648F8E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F1E7D-1157-EC4D-B39A-A00214067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F4B68-3932-6B49-BD17-F2C074D8A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C284E-0597-B14F-9A2E-0EEA9EEA8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59D75-5524-9240-B192-9E8BF2BB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04BE-BFF1-3E44-803A-0AAFBE4675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A4AD0-165B-204C-8A04-64879667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BFB37-53EA-0645-9152-2890C75F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C9A5-277E-5F4C-987E-C648F8E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0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7034-0721-AC4B-B607-E2D88CA2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7E3B0-4416-B540-BFFC-3E0FAE776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2307B-C4A2-964C-8646-198AC071F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F76DE-1334-8D4F-9BDD-62B0BA877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B04141-902A-FD4A-8B4C-07AA14364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F92F97-2EB5-AE49-B34C-F36A8B9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04BE-BFF1-3E44-803A-0AAFBE4675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D0CA1-7EC7-8847-9335-64B974B5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66CB9-6C8E-0941-B6EB-496642F2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C9A5-277E-5F4C-987E-C648F8E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4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806DA-37CB-374D-A592-8DDCFA98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20897-4D4B-384E-A286-DBD6647D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04BE-BFF1-3E44-803A-0AAFBE4675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68ECF-53AC-B341-99EC-879FC022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3597-A003-3145-8410-EC94A5AC4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C9A5-277E-5F4C-987E-C648F8E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2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90F0AE-CC4A-7F46-8398-2B0D3DEF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04BE-BFF1-3E44-803A-0AAFBE4675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6D312D-8BCB-734B-A026-E778C6F2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44822-3C86-9348-AF91-3EF36B66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C9A5-277E-5F4C-987E-C648F8E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2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85A2-B5E5-1941-ADA5-FD3A602F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C6CD1-4BC1-7B49-A919-B4010873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924B-4E03-C84B-8B6F-405F45B93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AB1FB-665F-1A45-8524-DE81A10A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04BE-BFF1-3E44-803A-0AAFBE4675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E985A-B32C-4840-B6BE-02458D48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9CE04-559A-9745-B979-04F4D05C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C9A5-277E-5F4C-987E-C648F8E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9234-C22A-4544-9908-D3A50BC4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F3631-B5EB-6D43-8EE0-B01E021CD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E7A45-05C5-4C4B-9912-A2576E572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DBB01-75FB-FF4E-9B2D-0001578A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04BE-BFF1-3E44-803A-0AAFBE4675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246D7-F3AB-5441-81A5-D2D529E9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9599C-555B-F24F-A7A3-7B6A8855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6C9A5-277E-5F4C-987E-C648F8E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3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7C3497-B1F0-DE4D-8705-816AC6CDB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15E0D-2960-C146-AAE7-314C1C454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96D66-4576-7940-B201-291020FC0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04BE-BFF1-3E44-803A-0AAFBE4675AB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80A0C-E591-8847-A58D-4D57CEB12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54394-D5C8-DA4C-B1D9-81BEFF971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6C9A5-277E-5F4C-987E-C648F8EB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0C3A-3D79-F54C-BAA5-73B7DF5EE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698/800-01: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Advanced</a:t>
            </a:r>
            <a:r>
              <a:rPr lang="zh-CN" altLang="en-US" dirty="0"/>
              <a:t> </a:t>
            </a:r>
            <a:r>
              <a:rPr lang="en-US" altLang="zh-CN" dirty="0"/>
              <a:t>Distributed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  <a:br>
              <a:rPr lang="en-US" altLang="zh-CN" dirty="0"/>
            </a:br>
            <a:r>
              <a:rPr lang="en-US" altLang="zh-CN" dirty="0"/>
              <a:t>State Machine Replication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C2F67-F984-714D-8BBF-F64A3B40E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Sisi</a:t>
            </a:r>
            <a:r>
              <a:rPr lang="zh-CN" altLang="en-US" dirty="0"/>
              <a:t> </a:t>
            </a:r>
            <a:r>
              <a:rPr lang="en-US" altLang="zh-CN" dirty="0" err="1"/>
              <a:t>Duan</a:t>
            </a:r>
            <a:endParaRPr lang="en-US" altLang="zh-CN" dirty="0"/>
          </a:p>
          <a:p>
            <a:r>
              <a:rPr lang="en-US" altLang="zh-CN" dirty="0"/>
              <a:t>Assistant</a:t>
            </a:r>
            <a:r>
              <a:rPr lang="zh-CN" altLang="en-US" dirty="0"/>
              <a:t> </a:t>
            </a:r>
            <a:r>
              <a:rPr lang="en-US" altLang="zh-CN" dirty="0"/>
              <a:t>Professor</a:t>
            </a:r>
          </a:p>
          <a:p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r>
              <a:rPr lang="en-US" altLang="zh-CN" dirty="0" err="1"/>
              <a:t>sduan@umbc.edu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0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6539-AC44-9B48-B96D-A838701C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failure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E0238-68F0-2340-8C69-59497ECC3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F2C58-DDA6-0A4D-BFDE-F879B2036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220" y="1825625"/>
            <a:ext cx="68453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6539-AC44-9B48-B96D-A838701C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failure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E0238-68F0-2340-8C69-59497ECC3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C962D-62B1-6B4A-9864-302BD683B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773" y="1548061"/>
            <a:ext cx="6256466" cy="4944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80F9E-0AC7-9745-A065-6DFB15CC1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05" y="3330575"/>
            <a:ext cx="30861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6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33B6-E27C-7C41-B468-6B1C31B9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Fault Tolerance via Replication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C5D0-34B2-1A4B-A9A7-0B994084A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Replication</a:t>
            </a:r>
          </a:p>
          <a:p>
            <a:r>
              <a:rPr lang="en-US" altLang="zh-CN" dirty="0"/>
              <a:t>To tolerate one failure, one must replicate data on &gt;1 places</a:t>
            </a:r>
          </a:p>
          <a:p>
            <a:r>
              <a:rPr lang="en-US" altLang="zh-CN" dirty="0"/>
              <a:t>Particularly important at scale</a:t>
            </a:r>
          </a:p>
          <a:p>
            <a:pPr lvl="1"/>
            <a:r>
              <a:rPr lang="en-US" altLang="zh-CN" dirty="0"/>
              <a:t>Suppose a typical server crashes every month</a:t>
            </a:r>
          </a:p>
          <a:p>
            <a:pPr lvl="1"/>
            <a:r>
              <a:rPr lang="en-US" dirty="0"/>
              <a:t>How often some server crashes in a 10,000-server cluster?</a:t>
            </a:r>
          </a:p>
          <a:p>
            <a:pPr lvl="1"/>
            <a:r>
              <a:rPr lang="en-US" dirty="0"/>
              <a:t>30*24*60/10000 = 4.3 minutes</a:t>
            </a:r>
          </a:p>
        </p:txBody>
      </p:sp>
    </p:spTree>
    <p:extLst>
      <p:ext uri="{BB962C8B-B14F-4D97-AF65-F5344CB8AC3E}">
        <p14:creationId xmlns:p14="http://schemas.microsoft.com/office/powerpoint/2010/main" val="9395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881C-3887-CB4E-ABD7-C89E7EF6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Consistency: 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C66ED-E336-4A43-BD0D-29B1A6BFB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replicate data “correctly”?</a:t>
            </a:r>
          </a:p>
          <a:p>
            <a:r>
              <a:rPr lang="en-US" altLang="zh-CN" dirty="0"/>
              <a:t>Replicas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indistinguishable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</a:p>
          <a:p>
            <a:pPr lvl="1"/>
            <a:r>
              <a:rPr lang="en-US" altLang="zh-CN" dirty="0"/>
              <a:t>Linearizability is ideal</a:t>
            </a:r>
          </a:p>
          <a:p>
            <a:pPr lvl="1"/>
            <a:r>
              <a:rPr lang="en-US" altLang="zh-CN" dirty="0"/>
              <a:t>One-copy</a:t>
            </a:r>
            <a:r>
              <a:rPr lang="zh-CN" altLang="en-US" dirty="0"/>
              <a:t> </a:t>
            </a:r>
            <a:r>
              <a:rPr lang="en-US" altLang="zh-CN" dirty="0"/>
              <a:t>semantics: copies of the same data should (eventually) be the same</a:t>
            </a:r>
          </a:p>
          <a:p>
            <a:pPr lvl="1"/>
            <a:r>
              <a:rPr lang="en-US" altLang="zh-CN" dirty="0"/>
              <a:t>Consistency</a:t>
            </a:r>
          </a:p>
          <a:p>
            <a:r>
              <a:rPr lang="en-US" altLang="zh-CN" dirty="0"/>
              <a:t>So the replicated system should ”behave” just like a un-replicated system</a:t>
            </a:r>
          </a:p>
        </p:txBody>
      </p:sp>
    </p:spTree>
    <p:extLst>
      <p:ext uri="{BB962C8B-B14F-4D97-AF65-F5344CB8AC3E}">
        <p14:creationId xmlns:p14="http://schemas.microsoft.com/office/powerpoint/2010/main" val="1367481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F2110-D1A4-424B-9524-63B3C94FB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Consistency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8592D-FFD6-C048-A3A4-3D380177F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Consistency	</a:t>
            </a:r>
          </a:p>
          <a:p>
            <a:pPr lvl="1"/>
            <a:r>
              <a:rPr lang="en-US" dirty="0"/>
              <a:t>Meaning of concurrent reads and writes on shared, possibly replicated, state</a:t>
            </a:r>
          </a:p>
          <a:p>
            <a:pPr lvl="1"/>
            <a:r>
              <a:rPr lang="en-US" dirty="0"/>
              <a:t>Important in many designs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1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D490-CA84-F14E-9656-24A4A66C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3A6C1-9488-9B4A-B445-FCE4240E5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Replication in space</a:t>
            </a:r>
          </a:p>
          <a:p>
            <a:pPr lvl="1"/>
            <a:r>
              <a:rPr lang="en-US" dirty="0"/>
              <a:t>Run parallel copies of a unite</a:t>
            </a:r>
          </a:p>
          <a:p>
            <a:pPr lvl="1"/>
            <a:r>
              <a:rPr lang="en-US" dirty="0"/>
              <a:t>Vote on replica output</a:t>
            </a:r>
          </a:p>
          <a:p>
            <a:pPr lvl="1"/>
            <a:r>
              <a:rPr lang="en-US" dirty="0"/>
              <a:t>Failures are masked</a:t>
            </a:r>
          </a:p>
          <a:p>
            <a:pPr lvl="1"/>
            <a:r>
              <a:rPr lang="en-US" dirty="0"/>
              <a:t>High availability, but at high cost</a:t>
            </a:r>
          </a:p>
          <a:p>
            <a:r>
              <a:rPr lang="en-US" dirty="0"/>
              <a:t>Replication in time</a:t>
            </a:r>
          </a:p>
          <a:p>
            <a:pPr lvl="1"/>
            <a:r>
              <a:rPr lang="en-US" dirty="0"/>
              <a:t>When a replica fails, restart it (or replace it)</a:t>
            </a:r>
          </a:p>
          <a:p>
            <a:pPr lvl="1"/>
            <a:r>
              <a:rPr lang="en-US" dirty="0"/>
              <a:t>Failures are detected, not masked</a:t>
            </a:r>
          </a:p>
          <a:p>
            <a:pPr lvl="1"/>
            <a:r>
              <a:rPr lang="en-US" dirty="0"/>
              <a:t>Lower maintenance, lower availability</a:t>
            </a:r>
          </a:p>
          <a:p>
            <a:pPr lvl="1"/>
            <a:r>
              <a:rPr lang="en-US" dirty="0"/>
              <a:t>Tolerates only benign failures</a:t>
            </a:r>
          </a:p>
        </p:txBody>
      </p:sp>
    </p:spTree>
    <p:extLst>
      <p:ext uri="{BB962C8B-B14F-4D97-AF65-F5344CB8AC3E}">
        <p14:creationId xmlns:p14="http://schemas.microsoft.com/office/powerpoint/2010/main" val="2820014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A89C-30FC-B64A-BC3E-B0D08E0C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ECC3E-8A60-9042-9F53-0F53FDDA7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Concurrency</a:t>
            </a:r>
          </a:p>
          <a:p>
            <a:r>
              <a:rPr lang="en-US" altLang="zh-CN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</a:p>
          <a:p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  <a:r>
              <a:rPr lang="zh-CN" altLang="en-US" dirty="0"/>
              <a:t> </a:t>
            </a:r>
            <a:r>
              <a:rPr lang="en-US" altLang="zh-CN" dirty="0"/>
              <a:t>(network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unreliable)</a:t>
            </a:r>
          </a:p>
          <a:p>
            <a:r>
              <a:rPr lang="en-US" altLang="zh-CN" dirty="0"/>
              <a:t>Tricky</a:t>
            </a:r>
          </a:p>
          <a:p>
            <a:pPr lvl="1"/>
            <a:r>
              <a:rPr lang="en-US" altLang="zh-CN" dirty="0"/>
              <a:t>Slow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fail?</a:t>
            </a:r>
          </a:p>
          <a:p>
            <a:r>
              <a:rPr lang="en-US" altLang="zh-CN" dirty="0"/>
              <a:t>Non-determinism</a:t>
            </a:r>
          </a:p>
        </p:txBody>
      </p:sp>
    </p:spTree>
    <p:extLst>
      <p:ext uri="{BB962C8B-B14F-4D97-AF65-F5344CB8AC3E}">
        <p14:creationId xmlns:p14="http://schemas.microsoft.com/office/powerpoint/2010/main" val="331733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BE0B-A29A-8E4E-992E-306F471E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Motivating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09342-EB79-874E-A76C-D9B6B9C8B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Replication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</a:p>
          <a:p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client</a:t>
            </a:r>
            <a:r>
              <a:rPr lang="zh-CN" altLang="en-US" dirty="0"/>
              <a:t> </a:t>
            </a:r>
            <a:r>
              <a:rPr lang="en-US" altLang="zh-CN" dirty="0"/>
              <a:t>requests</a:t>
            </a:r>
            <a:r>
              <a:rPr lang="zh-CN" altLang="en-US" dirty="0"/>
              <a:t> </a:t>
            </a:r>
            <a:r>
              <a:rPr lang="en-US" altLang="zh-CN" dirty="0"/>
              <a:t>(might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concurrent)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7762F-A0A4-374C-B04B-D73875380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12" y="3040614"/>
            <a:ext cx="6737343" cy="313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85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BE0B-A29A-8E4E-992E-306F471E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Failures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concurrency!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09342-EB79-874E-A76C-D9B6B9C8B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servers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F1579-849D-D440-AC8A-8AA7CF6DD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5" y="2532982"/>
            <a:ext cx="7404704" cy="34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61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6864-994C-4849-8A1E-9BF2B9DC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Non-determinism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37A03-009B-6B41-90D8-96357EADF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event is non-deterministic if the state that it produces is not uniquely determined by the state in which it is executed </a:t>
            </a:r>
          </a:p>
          <a:p>
            <a:r>
              <a:rPr lang="en-US" dirty="0"/>
              <a:t>Handling non-deterministic events at different replicas is challenging </a:t>
            </a:r>
          </a:p>
          <a:p>
            <a:pPr lvl="1"/>
            <a:r>
              <a:rPr lang="en-US" dirty="0"/>
              <a:t>Replication in time requires to reproduce during recovery the original outcome of all non-deterministic events</a:t>
            </a:r>
          </a:p>
          <a:p>
            <a:pPr lvl="1"/>
            <a:r>
              <a:rPr lang="en-US" dirty="0"/>
              <a:t>Replication in space requires each replica to handle non-deterministic events identically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6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D453-57F1-1943-B0CB-5FC83BCF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Announcement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9580-9E2A-604C-A094-23E6150F1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</a:p>
          <a:p>
            <a:r>
              <a:rPr lang="en-US" altLang="zh-CN" dirty="0"/>
              <a:t>Review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week</a:t>
            </a:r>
            <a:r>
              <a:rPr lang="zh-CN" altLang="en-US" dirty="0"/>
              <a:t> </a:t>
            </a:r>
            <a:r>
              <a:rPr lang="en-US" altLang="zh-CN" dirty="0"/>
              <a:t>5</a:t>
            </a:r>
          </a:p>
          <a:p>
            <a:pPr lvl="1"/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Feb</a:t>
            </a:r>
            <a:r>
              <a:rPr lang="zh-CN" altLang="en-US" dirty="0"/>
              <a:t> </a:t>
            </a:r>
            <a:r>
              <a:rPr lang="en-US" altLang="zh-CN"/>
              <a:t>25</a:t>
            </a:r>
            <a:endParaRPr lang="en-US" altLang="zh-CN" dirty="0"/>
          </a:p>
          <a:p>
            <a:pPr lvl="1"/>
            <a:r>
              <a:rPr lang="en-US" dirty="0" err="1"/>
              <a:t>Ongaro</a:t>
            </a:r>
            <a:r>
              <a:rPr lang="en-US" dirty="0"/>
              <a:t>, Diego, and John K. </a:t>
            </a:r>
            <a:r>
              <a:rPr lang="en-US" dirty="0" err="1"/>
              <a:t>Ousterhout</a:t>
            </a:r>
            <a:r>
              <a:rPr lang="en-US" dirty="0"/>
              <a:t>. "In search of an understandable consensus algorithm." </a:t>
            </a:r>
            <a:r>
              <a:rPr lang="en-US" i="1" dirty="0"/>
              <a:t>USENIX Annual Technical Conference</a:t>
            </a:r>
            <a:r>
              <a:rPr lang="en-US" dirty="0"/>
              <a:t>. 2014.</a:t>
            </a:r>
          </a:p>
          <a:p>
            <a:pPr lvl="1"/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3911594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3EE1-722B-7341-91CD-262461B1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6083E-2BE1-A942-B8C9-1A44475F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server deterministic (state machine)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3E711-7D7C-0441-80E5-9290F63F9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765" y="3459892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5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3EE1-722B-7341-91CD-262461B1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6083E-2BE1-A942-B8C9-1A44475F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server deterministic (state machine)</a:t>
            </a:r>
          </a:p>
          <a:p>
            <a:r>
              <a:rPr lang="en-US" dirty="0"/>
              <a:t>Replicate server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3F16F-9C7A-204D-8D97-E4E53EC6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589" y="3381375"/>
            <a:ext cx="3352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97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3EE1-722B-7341-91CD-262461B1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6083E-2BE1-A942-B8C9-1A44475F2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server deterministic (state machine)</a:t>
            </a:r>
          </a:p>
          <a:p>
            <a:r>
              <a:rPr lang="en-US" dirty="0"/>
              <a:t>Replicate server</a:t>
            </a:r>
          </a:p>
          <a:p>
            <a:r>
              <a:rPr lang="en-US" dirty="0"/>
              <a:t>Ensure correct replicas step through the same sequence of state transitions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A398E-6975-ED4F-A058-76810FFB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146" y="3481460"/>
            <a:ext cx="7551179" cy="30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46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3EE1-722B-7341-91CD-262461B1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6083E-2BE1-A942-B8C9-1A44475F2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935" y="1305791"/>
            <a:ext cx="10515600" cy="4351338"/>
          </a:xfrm>
        </p:spPr>
        <p:txBody>
          <a:bodyPr/>
          <a:lstStyle/>
          <a:p>
            <a:r>
              <a:rPr lang="en-US" dirty="0"/>
              <a:t>Make server deterministic (state machine)</a:t>
            </a:r>
          </a:p>
          <a:p>
            <a:r>
              <a:rPr lang="en-US" dirty="0"/>
              <a:t>Replicate server</a:t>
            </a:r>
          </a:p>
          <a:p>
            <a:r>
              <a:rPr lang="en-US" dirty="0"/>
              <a:t>Ensure correct replicas step through the same sequence of state transitions </a:t>
            </a:r>
          </a:p>
          <a:p>
            <a:r>
              <a:rPr lang="en-US" dirty="0"/>
              <a:t>Vote on replica outputs for fault tolerance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47850-4E1A-824D-9938-262A9134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2" y="3732380"/>
            <a:ext cx="7205191" cy="298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69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1908-B1EF-9B4C-B6FD-F4477BCA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D9D81-9934-2E4B-AE54-B1181D5F5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state variables + Sequence of commands </a:t>
            </a:r>
          </a:p>
          <a:p>
            <a:r>
              <a:rPr lang="en-US" dirty="0"/>
              <a:t>A command </a:t>
            </a:r>
          </a:p>
          <a:p>
            <a:pPr lvl="1"/>
            <a:r>
              <a:rPr lang="en-US" dirty="0"/>
              <a:t>Reads its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dirty="0"/>
              <a:t>ead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dirty="0"/>
              <a:t>et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dirty="0"/>
              <a:t>alues</a:t>
            </a:r>
          </a:p>
          <a:p>
            <a:pPr lvl="1"/>
            <a:r>
              <a:rPr lang="en-US" dirty="0"/>
              <a:t>Writes to its </a:t>
            </a:r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/>
              <a:t>rite </a:t>
            </a:r>
            <a:r>
              <a:rPr lang="en-US">
                <a:solidFill>
                  <a:srgbClr val="C00000"/>
                </a:solidFill>
              </a:rPr>
              <a:t>s</a:t>
            </a:r>
            <a:r>
              <a:rPr lang="en-US"/>
              <a:t>et </a:t>
            </a:r>
            <a:r>
              <a:rPr lang="en-US">
                <a:solidFill>
                  <a:srgbClr val="C00000"/>
                </a:solidFill>
              </a:rPr>
              <a:t>v</a:t>
            </a:r>
            <a:r>
              <a:rPr lang="en-US"/>
              <a:t>alues</a:t>
            </a:r>
            <a:endParaRPr lang="en-US" dirty="0"/>
          </a:p>
          <a:p>
            <a:r>
              <a:rPr lang="en-US" dirty="0"/>
              <a:t>A deterministic command </a:t>
            </a:r>
          </a:p>
          <a:p>
            <a:pPr lvl="1"/>
            <a:r>
              <a:rPr lang="en-US" dirty="0"/>
              <a:t>Produces deterministic </a:t>
            </a:r>
            <a:r>
              <a:rPr lang="en-US" dirty="0" err="1">
                <a:solidFill>
                  <a:srgbClr val="C00000"/>
                </a:solidFill>
              </a:rPr>
              <a:t>wsv</a:t>
            </a:r>
            <a:r>
              <a:rPr lang="en-US" dirty="0" err="1"/>
              <a:t>s</a:t>
            </a:r>
            <a:r>
              <a:rPr lang="en-US" dirty="0"/>
              <a:t> and outputs on given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rsv</a:t>
            </a:r>
            <a:r>
              <a:rPr lang="en-US" dirty="0"/>
              <a:t> </a:t>
            </a:r>
          </a:p>
          <a:p>
            <a:r>
              <a:rPr lang="en-US" dirty="0"/>
              <a:t>A deterministic state machine </a:t>
            </a:r>
          </a:p>
          <a:p>
            <a:pPr lvl="1"/>
            <a:r>
              <a:rPr lang="en-US" dirty="0"/>
              <a:t>Reads a fixed sequence of deterministic commands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23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F70A-DA28-D546-9170-B682BCD8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Coordination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04EE0-2E61-344C-BCB3-DF9EAB06A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non-faulty state machines receive all commands in the same order</a:t>
            </a:r>
          </a:p>
          <a:p>
            <a:endParaRPr lang="en-US" dirty="0"/>
          </a:p>
          <a:p>
            <a:r>
              <a:rPr lang="en-US" dirty="0"/>
              <a:t>Agreement: Every non-faulty state machine receives every command </a:t>
            </a:r>
          </a:p>
          <a:p>
            <a:r>
              <a:rPr lang="en-US" dirty="0"/>
              <a:t>Order: Every non-faulty state machine processes the commands it receives in the same order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09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11B8-AB79-854A-8F38-D32FEFA7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1" y="2330559"/>
            <a:ext cx="10515600" cy="1325563"/>
          </a:xfrm>
        </p:spPr>
        <p:txBody>
          <a:bodyPr/>
          <a:lstStyle/>
          <a:p>
            <a:r>
              <a:rPr lang="en-US" dirty="0"/>
              <a:t>Primary Backup</a:t>
            </a:r>
          </a:p>
        </p:txBody>
      </p:sp>
    </p:spTree>
    <p:extLst>
      <p:ext uri="{BB962C8B-B14F-4D97-AF65-F5344CB8AC3E}">
        <p14:creationId xmlns:p14="http://schemas.microsoft.com/office/powerpoint/2010/main" val="247209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4BF06-8D47-5743-BF7E-1E7C609E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555C1-857A-5548-96F6-EC1EFA0D0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Clients communicate with a single replica (primary) </a:t>
            </a:r>
          </a:p>
          <a:p>
            <a:r>
              <a:rPr lang="en-US" dirty="0"/>
              <a:t>Primary:</a:t>
            </a:r>
          </a:p>
          <a:p>
            <a:pPr lvl="1"/>
            <a:r>
              <a:rPr lang="en-US" dirty="0"/>
              <a:t>sequences clients’ requests </a:t>
            </a:r>
          </a:p>
          <a:p>
            <a:pPr lvl="1"/>
            <a:r>
              <a:rPr lang="en-US" dirty="0"/>
              <a:t>updates as needed other replicas (backups) with sequence of client requests or state updates </a:t>
            </a:r>
          </a:p>
          <a:p>
            <a:pPr lvl="1"/>
            <a:r>
              <a:rPr lang="en-US" dirty="0"/>
              <a:t>waits for acks from all non-faulty clients Backups use timeouts to detect failure of primary </a:t>
            </a:r>
          </a:p>
          <a:p>
            <a:r>
              <a:rPr lang="en-US" dirty="0"/>
              <a:t>On primary failure, a backup is elected as new primary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59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F753-8921-4B42-84E6-93D488CAC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Passive</a:t>
            </a:r>
            <a:r>
              <a:rPr lang="zh-CN" altLang="en-US" dirty="0"/>
              <a:t> </a:t>
            </a:r>
            <a:r>
              <a:rPr lang="en-US" altLang="zh-CN" dirty="0"/>
              <a:t>Replication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99D3-9BCE-144F-BF63-89CF812EC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Primary-Backup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consider</a:t>
            </a:r>
            <a:r>
              <a:rPr lang="zh-CN" altLang="en-US" dirty="0"/>
              <a:t> </a:t>
            </a:r>
            <a:r>
              <a:rPr lang="en-US" altLang="zh-CN" dirty="0"/>
              <a:t>benign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now</a:t>
            </a:r>
          </a:p>
          <a:p>
            <a:r>
              <a:rPr lang="en-US" altLang="zh-CN" dirty="0"/>
              <a:t>Fail-Stop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replica</a:t>
            </a:r>
            <a:r>
              <a:rPr lang="zh-CN" altLang="en-US" dirty="0"/>
              <a:t> </a:t>
            </a:r>
            <a:r>
              <a:rPr lang="en-US" altLang="zh-CN" dirty="0"/>
              <a:t>follows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specification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crashes</a:t>
            </a:r>
            <a:r>
              <a:rPr lang="zh-CN" altLang="en-US" dirty="0"/>
              <a:t> </a:t>
            </a:r>
            <a:r>
              <a:rPr lang="en-US" altLang="zh-CN" dirty="0"/>
              <a:t>(faulty)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faulty</a:t>
            </a:r>
            <a:r>
              <a:rPr lang="zh-CN" altLang="en-US" dirty="0"/>
              <a:t> </a:t>
            </a:r>
            <a:r>
              <a:rPr lang="en-US" altLang="zh-CN" dirty="0"/>
              <a:t>replica</a:t>
            </a:r>
            <a:r>
              <a:rPr lang="zh-CN" altLang="en-US" dirty="0"/>
              <a:t> </a:t>
            </a:r>
            <a:r>
              <a:rPr lang="en-US" altLang="zh-CN" dirty="0"/>
              <a:t>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perform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(does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recover)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crash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eventually</a:t>
            </a:r>
            <a:r>
              <a:rPr lang="zh-CN" altLang="en-US" dirty="0"/>
              <a:t> </a:t>
            </a:r>
            <a:r>
              <a:rPr lang="en-US" altLang="zh-CN" dirty="0"/>
              <a:t>detected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processor</a:t>
            </a:r>
          </a:p>
          <a:p>
            <a:pPr lvl="1"/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replica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suspected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having</a:t>
            </a:r>
            <a:r>
              <a:rPr lang="zh-CN" altLang="en-US" dirty="0"/>
              <a:t> </a:t>
            </a:r>
            <a:r>
              <a:rPr lang="en-US" altLang="zh-CN" dirty="0"/>
              <a:t>crashed</a:t>
            </a:r>
            <a:r>
              <a:rPr lang="zh-CN" altLang="en-US" dirty="0"/>
              <a:t> </a:t>
            </a:r>
            <a:r>
              <a:rPr lang="en-US" altLang="zh-CN" dirty="0"/>
              <a:t>until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actually</a:t>
            </a:r>
            <a:r>
              <a:rPr lang="zh-CN" altLang="en-US" dirty="0"/>
              <a:t> </a:t>
            </a:r>
            <a:r>
              <a:rPr lang="en-US" altLang="zh-CN" dirty="0"/>
              <a:t>crashes</a:t>
            </a:r>
          </a:p>
        </p:txBody>
      </p:sp>
    </p:spTree>
    <p:extLst>
      <p:ext uri="{BB962C8B-B14F-4D97-AF65-F5344CB8AC3E}">
        <p14:creationId xmlns:p14="http://schemas.microsoft.com/office/powerpoint/2010/main" val="573456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4617-2299-6347-8E1D-A9C4651E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and non-determinism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E527A-4FE4-3D42-A3AE-56D013D25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Non-deterministic commands executed only at the primary </a:t>
            </a:r>
          </a:p>
          <a:p>
            <a:r>
              <a:rPr lang="en-US" dirty="0"/>
              <a:t>Backups receive either</a:t>
            </a:r>
          </a:p>
          <a:p>
            <a:pPr lvl="1"/>
            <a:r>
              <a:rPr lang="en-US" dirty="0"/>
              <a:t>state updates (non-determinism?) </a:t>
            </a:r>
          </a:p>
          <a:p>
            <a:pPr lvl="1"/>
            <a:r>
              <a:rPr lang="en-US" dirty="0"/>
              <a:t>command sequence (non-determinism?)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0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E6F0-8353-B14D-A222-3392BB74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2585B-01BE-4B47-8155-572D6E83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 models</a:t>
            </a:r>
          </a:p>
          <a:p>
            <a:r>
              <a:rPr lang="en-US" dirty="0"/>
              <a:t>Replication</a:t>
            </a:r>
          </a:p>
          <a:p>
            <a:r>
              <a:rPr lang="en-US" dirty="0"/>
              <a:t>State Machine Replication</a:t>
            </a:r>
          </a:p>
          <a:p>
            <a:r>
              <a:rPr lang="en-US" dirty="0"/>
              <a:t>Primary Backup Approach</a:t>
            </a:r>
          </a:p>
          <a:p>
            <a:r>
              <a:rPr lang="en-US" dirty="0"/>
              <a:t>Chain Replication</a:t>
            </a:r>
          </a:p>
        </p:txBody>
      </p:sp>
    </p:spTree>
    <p:extLst>
      <p:ext uri="{BB962C8B-B14F-4D97-AF65-F5344CB8AC3E}">
        <p14:creationId xmlns:p14="http://schemas.microsoft.com/office/powerpoint/2010/main" val="2069199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7912-D1A2-A749-B537-3E3C56A8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should replication be implemented?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01EC-3CE7-1F43-8EB4-C4F7CFAA1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hardware</a:t>
            </a:r>
          </a:p>
          <a:p>
            <a:pPr lvl="1"/>
            <a:r>
              <a:rPr lang="en-US" dirty="0"/>
              <a:t>Sensitive to architecture changes</a:t>
            </a:r>
          </a:p>
          <a:p>
            <a:r>
              <a:rPr lang="en-US" dirty="0"/>
              <a:t>At the OS level</a:t>
            </a:r>
          </a:p>
          <a:p>
            <a:pPr lvl="1"/>
            <a:r>
              <a:rPr lang="en-US" dirty="0"/>
              <a:t>State transitions hard to track and coordinate</a:t>
            </a:r>
          </a:p>
          <a:p>
            <a:r>
              <a:rPr lang="en-US" dirty="0"/>
              <a:t>At the application level</a:t>
            </a:r>
          </a:p>
          <a:p>
            <a:pPr lvl="1"/>
            <a:r>
              <a:rPr lang="en-US" dirty="0"/>
              <a:t>Requires sophisticated application programmers</a:t>
            </a:r>
          </a:p>
          <a:p>
            <a:r>
              <a:rPr lang="en-US" dirty="0"/>
              <a:t>Hypervisor-based fault tolerance</a:t>
            </a:r>
          </a:p>
          <a:p>
            <a:pPr lvl="1"/>
            <a:r>
              <a:rPr lang="en-US" dirty="0"/>
              <a:t>Implement at a virtual machine running on the same instruction-set as underlying hardware</a:t>
            </a:r>
          </a:p>
        </p:txBody>
      </p:sp>
    </p:spTree>
    <p:extLst>
      <p:ext uri="{BB962C8B-B14F-4D97-AF65-F5344CB8AC3E}">
        <p14:creationId xmlns:p14="http://schemas.microsoft.com/office/powerpoint/2010/main" val="2548147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42AB-C517-0243-BC89-CFF227A8D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Case Study: Hypervisor </a:t>
            </a:r>
            <a:br>
              <a:rPr lang="en-US" sz="4200" dirty="0"/>
            </a:br>
            <a:r>
              <a:rPr lang="en-US" sz="3400" dirty="0"/>
              <a:t>[</a:t>
            </a:r>
            <a:r>
              <a:rPr lang="en-US" altLang="en-US" sz="3400" dirty="0" err="1"/>
              <a:t>Bressoud</a:t>
            </a:r>
            <a:r>
              <a:rPr lang="en-US" altLang="en-US" sz="3400" dirty="0"/>
              <a:t> and Schneider</a:t>
            </a:r>
            <a:r>
              <a:rPr lang="en-US" sz="3400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D319-359B-A248-ADC6-7BD48533F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Hypervisor: primary/backup replication</a:t>
            </a:r>
          </a:p>
          <a:p>
            <a:pPr lvl="1"/>
            <a:r>
              <a:rPr lang="en-US" altLang="en-US" dirty="0"/>
              <a:t>If primary fails, backup takes over</a:t>
            </a:r>
          </a:p>
          <a:p>
            <a:pPr lvl="1"/>
            <a:r>
              <a:rPr lang="en-US" altLang="en-US" dirty="0"/>
              <a:t>Caveat: assuming failure detection is perfect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011DA-0BC0-D24B-AD54-7E11D2C3A48C}"/>
              </a:ext>
            </a:extLst>
          </p:cNvPr>
          <p:cNvSpPr/>
          <p:nvPr/>
        </p:nvSpPr>
        <p:spPr>
          <a:xfrm>
            <a:off x="1135117" y="36820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Bressoud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Thomas C., and Fred B. Schneider. "Hypervisor-based fault tolerance."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ACM Transactions on Computer Systems (TOCS)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14.1 (1996): 80-107.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17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0A69-9B21-7C4B-B6C6-F878DEBC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at VM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C8F33-38DE-8E44-8761-232F3A0E9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Why replicating at VM-level?</a:t>
            </a:r>
          </a:p>
          <a:p>
            <a:pPr lvl="1"/>
            <a:r>
              <a:rPr lang="en-US" altLang="en-US" dirty="0"/>
              <a:t>Hardware fault-tolerant machines are big in 80s</a:t>
            </a:r>
          </a:p>
          <a:p>
            <a:pPr lvl="1"/>
            <a:r>
              <a:rPr lang="en-US" altLang="en-US" dirty="0"/>
              <a:t>Software solution is more economical</a:t>
            </a:r>
          </a:p>
          <a:p>
            <a:pPr lvl="1"/>
            <a:r>
              <a:rPr lang="en-US" altLang="en-US" dirty="0"/>
              <a:t>Replicating at O/S level is messy (many interfaces)</a:t>
            </a:r>
          </a:p>
          <a:p>
            <a:pPr lvl="1"/>
            <a:r>
              <a:rPr lang="en-US" altLang="en-US" dirty="0"/>
              <a:t>Replicating at app level requires programmer efforts</a:t>
            </a:r>
          </a:p>
          <a:p>
            <a:pPr lvl="1"/>
            <a:r>
              <a:rPr lang="en-US" altLang="en-US" dirty="0"/>
              <a:t>Replicating at VM level has a cleaner interface (and no need to change O/S or app)</a:t>
            </a:r>
          </a:p>
          <a:p>
            <a:r>
              <a:rPr lang="en-US" altLang="en-US" dirty="0"/>
              <a:t>Primary and backup execute the same sequence of machine instructions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23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563D-2CC0-3948-B4C7-3F91E89F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strawman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CE289-B9BE-9D45-8B56-A27E8C6D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13175"/>
            <a:ext cx="10515600" cy="2363787"/>
          </a:xfrm>
        </p:spPr>
        <p:txBody>
          <a:bodyPr/>
          <a:lstStyle/>
          <a:p>
            <a:r>
              <a:rPr lang="en-US" altLang="en-US" dirty="0"/>
              <a:t>Two identical machines</a:t>
            </a:r>
          </a:p>
          <a:p>
            <a:r>
              <a:rPr lang="en-US" altLang="en-US" dirty="0"/>
              <a:t>Same initial memory/disk contents</a:t>
            </a:r>
          </a:p>
          <a:p>
            <a:r>
              <a:rPr lang="en-US" altLang="en-US" dirty="0"/>
              <a:t>Start execute on both machines</a:t>
            </a:r>
          </a:p>
          <a:p>
            <a:r>
              <a:rPr lang="en-US" altLang="en-US" dirty="0"/>
              <a:t>Will they perform the same computation?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3362FF-430E-1442-A436-D4EA0A59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52" y="2130425"/>
            <a:ext cx="990600" cy="838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6C0618F-EE7F-9047-BB07-5B02CA85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52" y="2130425"/>
            <a:ext cx="990600" cy="838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545731A1-8407-C940-AAB8-7E84ED656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552" y="2587625"/>
            <a:ext cx="685800" cy="533400"/>
          </a:xfrm>
          <a:prstGeom prst="can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5142D1AA-BBEC-6946-86A1-88933B39C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952" y="2511425"/>
            <a:ext cx="685800" cy="533400"/>
          </a:xfrm>
          <a:prstGeom prst="can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0EDABEC-B6C1-A24D-9BB2-42F73DF7F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952" y="1901825"/>
            <a:ext cx="533400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 dirty="0"/>
              <a:t>mem</a:t>
            </a:r>
            <a:endParaRPr lang="en-US" altLang="en-US" dirty="0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74D9B39B-01B3-974B-93C2-F794AD0E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952" y="1825625"/>
            <a:ext cx="533400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mem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657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BD64-88CD-734D-9E5F-74B603BC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Strawman flaws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668E9-1D30-FE42-BA60-2ABF2521A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To see the same effect, operations must be deterministic</a:t>
            </a:r>
          </a:p>
          <a:p>
            <a:r>
              <a:rPr lang="en-US" altLang="en-US" dirty="0"/>
              <a:t>What are deterministic ops?</a:t>
            </a:r>
          </a:p>
          <a:p>
            <a:pPr lvl="1"/>
            <a:r>
              <a:rPr lang="en-US" altLang="en-US" dirty="0"/>
              <a:t>ADD, MUL etc.</a:t>
            </a:r>
          </a:p>
          <a:p>
            <a:pPr lvl="1"/>
            <a:r>
              <a:rPr lang="en-US" altLang="en-US" dirty="0"/>
              <a:t>Read time-of-day register, cycle counter, privilege level?</a:t>
            </a:r>
          </a:p>
          <a:p>
            <a:pPr lvl="1"/>
            <a:r>
              <a:rPr lang="en-US" altLang="en-US" dirty="0"/>
              <a:t>Read memory?</a:t>
            </a:r>
          </a:p>
          <a:p>
            <a:pPr lvl="1"/>
            <a:r>
              <a:rPr lang="en-US" altLang="en-US" dirty="0"/>
              <a:t>Read disk?</a:t>
            </a:r>
          </a:p>
          <a:p>
            <a:pPr lvl="1"/>
            <a:r>
              <a:rPr lang="en-US" altLang="en-US" dirty="0"/>
              <a:t>Interrupt timing?</a:t>
            </a:r>
          </a:p>
          <a:p>
            <a:pPr lvl="1"/>
            <a:r>
              <a:rPr lang="en-US" altLang="en-US" dirty="0"/>
              <a:t>External input devices (network, keyboard)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34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3DC29-78E6-6B46-8B8C-1F7F9649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Hypervisor’s architecture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535651B-F182-2144-BE3F-68D49AA39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35" y="2282825"/>
            <a:ext cx="990600" cy="838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BEA0CA6-2905-2546-9FFF-5780AF5C0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35" y="2282825"/>
            <a:ext cx="990600" cy="838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6D9352DF-A388-7C4A-861F-6D9A4CE30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835" y="2740025"/>
            <a:ext cx="685800" cy="533400"/>
          </a:xfrm>
          <a:prstGeom prst="can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C504F801-94CB-DA45-B982-71B9BC71B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435" y="2663825"/>
            <a:ext cx="685800" cy="533400"/>
          </a:xfrm>
          <a:prstGeom prst="can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E07EAED5-DABC-AE41-B434-BCF54FD0C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235" y="2054225"/>
            <a:ext cx="533400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mem</a:t>
            </a:r>
            <a:endParaRPr lang="en-US" altLang="en-US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A8946C1A-3DDF-6746-B32D-92D86B96C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435" y="1978025"/>
            <a:ext cx="533400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mem</a:t>
            </a:r>
            <a:endParaRPr lang="en-US" alt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8E29A514-0354-284D-B2EE-1AA50B32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435" y="1825625"/>
            <a:ext cx="3733800" cy="1905000"/>
          </a:xfrm>
          <a:prstGeom prst="wedgeRectCallout">
            <a:avLst>
              <a:gd name="adj1" fmla="val -60671"/>
              <a:gd name="adj2" fmla="val -608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2000" dirty="0"/>
              <a:t>Strawman replicates disks </a:t>
            </a:r>
          </a:p>
          <a:p>
            <a:r>
              <a:rPr lang="en-US" altLang="en-US" sz="2000" dirty="0"/>
              <a:t>at both machines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Problem</a:t>
            </a:r>
            <a:r>
              <a:rPr lang="en-US" altLang="en-US" sz="2000" dirty="0"/>
              <a:t>: disks</a:t>
            </a:r>
          </a:p>
          <a:p>
            <a:r>
              <a:rPr lang="en-US" altLang="en-US" sz="2000" dirty="0"/>
              <a:t>might not behave identically</a:t>
            </a:r>
          </a:p>
          <a:p>
            <a:r>
              <a:rPr lang="en-US" altLang="en-US" sz="2000" dirty="0"/>
              <a:t>(e.g. fail at different sectors)</a:t>
            </a:r>
            <a:endParaRPr lang="en-US" altLang="en-US" dirty="0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85913AE3-96F5-C94F-8C43-4089EC68D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435" y="4416425"/>
            <a:ext cx="685800" cy="533400"/>
          </a:xfrm>
          <a:prstGeom prst="can">
            <a:avLst>
              <a:gd name="adj" fmla="val 25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987F14A7-4661-D241-AEAB-0662FC52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635" y="3959225"/>
            <a:ext cx="838200" cy="685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primary</a:t>
            </a:r>
            <a:endParaRPr lang="en-US" altLang="en-US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ADD055AA-35A4-1D4B-AAB7-2742E2A2C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635" y="4949825"/>
            <a:ext cx="914400" cy="685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backup</a:t>
            </a:r>
            <a:endParaRPr lang="en-US" altLang="en-US"/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0B9E5773-0B58-B842-9FB1-EA4E30593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8835" y="42640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CAD63F51-9A9F-FA4A-97C5-93B35F0022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98835" y="42640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BF6F771-FA81-974E-BDFB-D9A62F608A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98835" y="540702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E7E26AF3-38B1-E049-83DA-5F0A8EEF6E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70235" y="47212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894EEB58-9D74-2347-8D8D-9FC80B60C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435" y="3806825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SCSI bus</a:t>
            </a:r>
          </a:p>
        </p:txBody>
      </p:sp>
      <p:sp>
        <p:nvSpPr>
          <p:cNvPr id="19" name="AutoShape 23">
            <a:extLst>
              <a:ext uri="{FF2B5EF4-FFF2-40B4-BE49-F238E27FC236}">
                <a16:creationId xmlns:a16="http://schemas.microsoft.com/office/drawing/2014/main" id="{9ED3A601-1474-E745-9272-C2738D2F8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235" y="4264025"/>
            <a:ext cx="5029200" cy="1905000"/>
          </a:xfrm>
          <a:prstGeom prst="wedgeRectCallout">
            <a:avLst>
              <a:gd name="adj1" fmla="val -58556"/>
              <a:gd name="adj2" fmla="val -2291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2000" dirty="0"/>
              <a:t>Hypervisor connects devices to</a:t>
            </a:r>
          </a:p>
          <a:p>
            <a:r>
              <a:rPr lang="en-US" altLang="en-US" sz="2000" dirty="0"/>
              <a:t>to both machines</a:t>
            </a:r>
          </a:p>
          <a:p>
            <a:pPr>
              <a:buFontTx/>
              <a:buChar char="•"/>
            </a:pPr>
            <a:r>
              <a:rPr lang="en-US" altLang="en-US" sz="2000" dirty="0"/>
              <a:t> Only primary reads/writes to devices</a:t>
            </a:r>
          </a:p>
          <a:p>
            <a:pPr>
              <a:buFontTx/>
              <a:buChar char="•"/>
            </a:pPr>
            <a:r>
              <a:rPr lang="en-US" altLang="en-US" sz="2000" dirty="0"/>
              <a:t> Primary sends read values to backup</a:t>
            </a:r>
          </a:p>
          <a:p>
            <a:pPr>
              <a:buFontTx/>
              <a:buChar char="•"/>
            </a:pPr>
            <a:r>
              <a:rPr lang="en-US" altLang="en-US" sz="2000" dirty="0"/>
              <a:t> Only primary handles interrupts from h/w</a:t>
            </a:r>
          </a:p>
          <a:p>
            <a:pPr>
              <a:buFontTx/>
              <a:buChar char="•"/>
            </a:pPr>
            <a:r>
              <a:rPr lang="en-US" altLang="en-US" sz="2000" dirty="0"/>
              <a:t> Primary sends interrupts to backup</a:t>
            </a:r>
          </a:p>
        </p:txBody>
      </p:sp>
      <p:sp>
        <p:nvSpPr>
          <p:cNvPr id="20" name="Freeform 24">
            <a:extLst>
              <a:ext uri="{FF2B5EF4-FFF2-40B4-BE49-F238E27FC236}">
                <a16:creationId xmlns:a16="http://schemas.microsoft.com/office/drawing/2014/main" id="{4898A0D4-8377-F84B-B3F7-DBE2009B7B38}"/>
              </a:ext>
            </a:extLst>
          </p:cNvPr>
          <p:cNvSpPr>
            <a:spLocks/>
          </p:cNvSpPr>
          <p:nvPr/>
        </p:nvSpPr>
        <p:spPr bwMode="auto">
          <a:xfrm>
            <a:off x="4022835" y="4264025"/>
            <a:ext cx="381000" cy="1066800"/>
          </a:xfrm>
          <a:custGeom>
            <a:avLst/>
            <a:gdLst>
              <a:gd name="T0" fmla="*/ 0 w 104"/>
              <a:gd name="T1" fmla="*/ 0 h 672"/>
              <a:gd name="T2" fmla="*/ 96 w 104"/>
              <a:gd name="T3" fmla="*/ 336 h 672"/>
              <a:gd name="T4" fmla="*/ 48 w 104"/>
              <a:gd name="T5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672">
                <a:moveTo>
                  <a:pt x="0" y="0"/>
                </a:moveTo>
                <a:cubicBezTo>
                  <a:pt x="44" y="112"/>
                  <a:pt x="88" y="224"/>
                  <a:pt x="96" y="336"/>
                </a:cubicBezTo>
                <a:cubicBezTo>
                  <a:pt x="104" y="448"/>
                  <a:pt x="76" y="560"/>
                  <a:pt x="48" y="672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69E8228C-5B6E-A84D-BF57-9E86F65B3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435" y="4645025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ethernet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7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CEAA7-69D4-3A40-9026-B472F84E2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Hypervisor executes in epochs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BE055-073C-B74F-B039-8519F37E6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Challenge</a:t>
            </a:r>
            <a:r>
              <a:rPr lang="en-US" altLang="en-US" dirty="0"/>
              <a:t>: must execute interrupts at the same point in instruction streams on both nodes</a:t>
            </a:r>
          </a:p>
          <a:p>
            <a:r>
              <a:rPr lang="en-US" altLang="en-US" dirty="0"/>
              <a:t>Strawman: execute one instruction at a time</a:t>
            </a:r>
          </a:p>
          <a:p>
            <a:pPr lvl="1"/>
            <a:r>
              <a:rPr lang="en-US" altLang="en-US" dirty="0"/>
              <a:t>Backup waits from primary to send interrupt at end of each instruction</a:t>
            </a:r>
          </a:p>
          <a:p>
            <a:pPr lvl="1"/>
            <a:r>
              <a:rPr lang="en-US" altLang="en-US" dirty="0"/>
              <a:t>Very slow….</a:t>
            </a:r>
          </a:p>
          <a:p>
            <a:r>
              <a:rPr lang="en-US" altLang="en-US" dirty="0"/>
              <a:t>Hypervisor executes in epochs</a:t>
            </a:r>
          </a:p>
          <a:p>
            <a:pPr lvl="1"/>
            <a:r>
              <a:rPr lang="en-US" altLang="en-US" dirty="0"/>
              <a:t>CPU h/w interrupts every N instructions (so both nodes stop at the same point)</a:t>
            </a:r>
          </a:p>
          <a:p>
            <a:pPr lvl="1"/>
            <a:r>
              <a:rPr lang="en-US" altLang="en-US" dirty="0"/>
              <a:t>Primary delays all interrupts till end of an epoch</a:t>
            </a:r>
          </a:p>
          <a:p>
            <a:pPr lvl="1"/>
            <a:r>
              <a:rPr lang="en-US" altLang="en-US" dirty="0"/>
              <a:t>Primary sends all interrupts to backup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38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12CE-B1B7-0241-B122-4198ECD1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Hypervisor failover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3BB6C-2FC9-B643-9880-2836ADC9A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primary fails, backup must handle I/O</a:t>
            </a:r>
          </a:p>
          <a:p>
            <a:r>
              <a:rPr lang="en-US" altLang="en-US" dirty="0"/>
              <a:t>Suppose primary fails at epoch E+1</a:t>
            </a:r>
          </a:p>
          <a:p>
            <a:pPr lvl="1"/>
            <a:r>
              <a:rPr lang="en-US" altLang="en-US" dirty="0"/>
              <a:t>In Epoch E, backup times out waiting for [end, E+1]</a:t>
            </a:r>
          </a:p>
          <a:p>
            <a:pPr lvl="1"/>
            <a:r>
              <a:rPr lang="en-US" altLang="en-US" dirty="0"/>
              <a:t>Backup delivers all buffered interrupts at the end of E</a:t>
            </a:r>
          </a:p>
          <a:p>
            <a:pPr lvl="1"/>
            <a:r>
              <a:rPr lang="en-US" altLang="en-US" dirty="0"/>
              <a:t>Backup starts epoch E+1</a:t>
            </a:r>
          </a:p>
          <a:p>
            <a:pPr lvl="1"/>
            <a:r>
              <a:rPr lang="en-US" altLang="en-US" dirty="0"/>
              <a:t>Backup becomes primary at epoch E+2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19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0B52-3E44-8440-84C7-D49823059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Hypervisor failover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1EF92-417E-764C-BC0B-6503F2FC1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Backup does not know if primary executed I/O epoch E+1?</a:t>
            </a:r>
          </a:p>
          <a:p>
            <a:pPr lvl="1"/>
            <a:r>
              <a:rPr lang="en-US" altLang="en-US" dirty="0"/>
              <a:t>Relies on O/S to re-try the I/O</a:t>
            </a:r>
          </a:p>
          <a:p>
            <a:r>
              <a:rPr lang="en-US" altLang="en-US" dirty="0"/>
              <a:t>Device needs to support repeated ops</a:t>
            </a:r>
          </a:p>
          <a:p>
            <a:pPr lvl="1"/>
            <a:r>
              <a:rPr lang="en-US" altLang="en-US" dirty="0"/>
              <a:t>OK for disk writes/reads</a:t>
            </a:r>
          </a:p>
          <a:p>
            <a:pPr lvl="1"/>
            <a:r>
              <a:rPr lang="en-US" altLang="en-US" dirty="0"/>
              <a:t>OK for network (TCP will figure it out)</a:t>
            </a:r>
          </a:p>
          <a:p>
            <a:pPr lvl="1"/>
            <a:r>
              <a:rPr lang="en-US" altLang="en-US" dirty="0"/>
              <a:t>How about keyboard, printer, ATM cash machine?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45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7231-12FA-3D4D-9F7F-67D263A9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Hypervisor implementation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6DA8-C50B-804D-A280-535F7425E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Hypervisor needs to trap every non-deterministic instruction</a:t>
            </a:r>
          </a:p>
          <a:p>
            <a:pPr lvl="1"/>
            <a:r>
              <a:rPr lang="en-US" altLang="en-US" dirty="0"/>
              <a:t>Time-of-day register</a:t>
            </a:r>
          </a:p>
          <a:p>
            <a:pPr lvl="1"/>
            <a:r>
              <a:rPr lang="en-US" altLang="en-US" dirty="0"/>
              <a:t>HP TLB replacement</a:t>
            </a:r>
          </a:p>
          <a:p>
            <a:pPr lvl="1"/>
            <a:r>
              <a:rPr lang="en-US" altLang="en-US" dirty="0"/>
              <a:t>HP branch-and-link instruction</a:t>
            </a:r>
          </a:p>
          <a:p>
            <a:pPr lvl="1"/>
            <a:r>
              <a:rPr lang="en-US" altLang="en-US" dirty="0"/>
              <a:t>Memory-mapped I/O loads/stores</a:t>
            </a:r>
          </a:p>
          <a:p>
            <a:r>
              <a:rPr lang="en-US" altLang="en-US" dirty="0"/>
              <a:t>Performance penalty is reasonable</a:t>
            </a:r>
          </a:p>
          <a:p>
            <a:pPr lvl="1"/>
            <a:r>
              <a:rPr lang="en-US" altLang="en-US" dirty="0"/>
              <a:t>A factor of two slow down</a:t>
            </a:r>
          </a:p>
          <a:p>
            <a:pPr lvl="1"/>
            <a:r>
              <a:rPr lang="en-US" altLang="en-US" dirty="0"/>
              <a:t>How about its performance on modern hardware?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0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D2DD-EF32-7141-9402-C1E1E933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closer look at the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5C1FC-1829-934E-8B3A-8133475AF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time to failure/mean time to recover</a:t>
            </a:r>
          </a:p>
          <a:p>
            <a:r>
              <a:rPr lang="en-US" dirty="0"/>
              <a:t>Threshold: f out of n</a:t>
            </a:r>
          </a:p>
          <a:p>
            <a:pPr lvl="1"/>
            <a:r>
              <a:rPr lang="en-US" dirty="0"/>
              <a:t>Makes condition for correct operation explicit</a:t>
            </a:r>
          </a:p>
          <a:p>
            <a:pPr lvl="1"/>
            <a:r>
              <a:rPr lang="en-US" dirty="0"/>
              <a:t>Measures fault-tolerance of architecture, not single components</a:t>
            </a:r>
          </a:p>
        </p:txBody>
      </p:sp>
    </p:spTree>
    <p:extLst>
      <p:ext uri="{BB962C8B-B14F-4D97-AF65-F5344CB8AC3E}">
        <p14:creationId xmlns:p14="http://schemas.microsoft.com/office/powerpoint/2010/main" val="13456228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0586-AC62-7F42-95CE-51320CDE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Caveats in Hypervisor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2E7B6-9639-FD45-9C89-EC810BF63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Hypervisor assumes failure detection is perfect</a:t>
            </a:r>
          </a:p>
          <a:p>
            <a:r>
              <a:rPr lang="en-US" altLang="en-US" dirty="0"/>
              <a:t>What if the network between primary/backup fails?</a:t>
            </a:r>
          </a:p>
          <a:p>
            <a:pPr lvl="1"/>
            <a:r>
              <a:rPr lang="en-US" altLang="en-US" dirty="0"/>
              <a:t>Primary is still running</a:t>
            </a:r>
          </a:p>
          <a:p>
            <a:pPr lvl="1"/>
            <a:r>
              <a:rPr lang="en-US" altLang="en-US" dirty="0"/>
              <a:t>Backup becomes a new primary</a:t>
            </a:r>
          </a:p>
          <a:p>
            <a:pPr lvl="1"/>
            <a:r>
              <a:rPr lang="en-US" altLang="en-US" dirty="0"/>
              <a:t>Two primaries at the same time!</a:t>
            </a:r>
          </a:p>
          <a:p>
            <a:r>
              <a:rPr lang="en-US" altLang="en-US" dirty="0"/>
              <a:t>Can timeouts detect failures correctly?</a:t>
            </a:r>
          </a:p>
          <a:p>
            <a:pPr lvl="1"/>
            <a:r>
              <a:rPr lang="en-US" altLang="en-US" dirty="0"/>
              <a:t>Pings from backup to primary are lost</a:t>
            </a:r>
          </a:p>
          <a:p>
            <a:pPr lvl="1"/>
            <a:r>
              <a:rPr lang="en-US" altLang="en-US" dirty="0"/>
              <a:t>Pings from backup to primary are delayed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58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A6E1-D8CA-F648-A147-B75FD000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History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Handling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20E07-9ED4-B44F-B8D7-4169ED87F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long </a:t>
            </a:r>
            <a:r>
              <a:rPr lang="en-US" altLang="zh-CN" dirty="0"/>
              <a:t>ti</a:t>
            </a:r>
            <a:r>
              <a:rPr lang="en-US" dirty="0"/>
              <a:t>me, people do it manually (with no guaranteed correctness) </a:t>
            </a:r>
          </a:p>
          <a:p>
            <a:pPr lvl="1"/>
            <a:r>
              <a:rPr lang="en-US" dirty="0"/>
              <a:t>One primary, one backup. Primary ignores temporary replica</a:t>
            </a:r>
            <a:r>
              <a:rPr lang="en-US" altLang="zh-CN" dirty="0"/>
              <a:t>ti</a:t>
            </a:r>
            <a:r>
              <a:rPr lang="en-US" dirty="0"/>
              <a:t>on failure of a backup. </a:t>
            </a:r>
          </a:p>
          <a:p>
            <a:pPr lvl="1"/>
            <a:r>
              <a:rPr lang="en-US" dirty="0"/>
              <a:t>If primary crashes, human operator re-configures the system to use the former backup as new primary </a:t>
            </a:r>
          </a:p>
          <a:p>
            <a:pPr lvl="1"/>
            <a:r>
              <a:rPr lang="en-US" dirty="0"/>
              <a:t>some ops done by primary might be “lost” at new primary </a:t>
            </a:r>
          </a:p>
          <a:p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true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systems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consistency</a:t>
            </a:r>
            <a:r>
              <a:rPr lang="zh-CN" altLang="en-US" dirty="0"/>
              <a:t> </a:t>
            </a:r>
            <a:r>
              <a:rPr lang="en-US" altLang="zh-CN" dirty="0"/>
              <a:t>checker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day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fix</a:t>
            </a:r>
            <a:r>
              <a:rPr lang="zh-CN" altLang="en-US" dirty="0"/>
              <a:t> </a:t>
            </a:r>
            <a:r>
              <a:rPr lang="en-US" altLang="zh-CN" dirty="0"/>
              <a:t>them</a:t>
            </a:r>
            <a:r>
              <a:rPr lang="zh-CN" altLang="en-US" dirty="0"/>
              <a:t> </a:t>
            </a:r>
            <a:r>
              <a:rPr lang="en-US" altLang="zh-CN" dirty="0"/>
              <a:t>(according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rules).</a:t>
            </a:r>
            <a:r>
              <a:rPr lang="zh-CN" altLang="en-US" dirty="0"/>
              <a:t>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99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E788-A4C6-2341-A9F7-B608A7DA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Primary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726A8-0166-4246-9790-16DEF3533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another one!</a:t>
            </a:r>
          </a:p>
          <a:p>
            <a:r>
              <a:rPr lang="en-US" dirty="0"/>
              <a:t>But it is not easy</a:t>
            </a:r>
          </a:p>
        </p:txBody>
      </p:sp>
    </p:spTree>
    <p:extLst>
      <p:ext uri="{BB962C8B-B14F-4D97-AF65-F5344CB8AC3E}">
        <p14:creationId xmlns:p14="http://schemas.microsoft.com/office/powerpoint/2010/main" val="1935639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7A4C-F659-C442-A425-7B5B3F5E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Normal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0873E-31B5-9449-B927-ED752CABA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18" y="1808254"/>
            <a:ext cx="9916709" cy="44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9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D36A-187C-D440-99F9-37329E64A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fails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8CBCD-B00F-CC4C-BC0F-8EA209C69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Backups</a:t>
            </a:r>
            <a:r>
              <a:rPr lang="zh-CN" altLang="en-US" dirty="0"/>
              <a:t> </a:t>
            </a:r>
            <a:r>
              <a:rPr lang="en-US" altLang="zh-CN" dirty="0"/>
              <a:t>monitor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correctness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</a:p>
          <a:p>
            <a:pPr lvl="1"/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crash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model,</a:t>
            </a:r>
            <a:r>
              <a:rPr lang="zh-CN" altLang="en-US" dirty="0"/>
              <a:t> </a:t>
            </a:r>
            <a:r>
              <a:rPr lang="en-US" altLang="zh-CN" dirty="0"/>
              <a:t>backups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(won’t</a:t>
            </a:r>
            <a:r>
              <a:rPr lang="zh-CN" altLang="en-US" dirty="0"/>
              <a:t> </a:t>
            </a:r>
            <a:r>
              <a:rPr lang="en-US" altLang="zh-CN" dirty="0"/>
              <a:t>cover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class)</a:t>
            </a:r>
          </a:p>
          <a:p>
            <a:pPr lvl="1"/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available…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fails,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start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primary</a:t>
            </a:r>
          </a:p>
          <a:p>
            <a:pPr lvl="1"/>
            <a:r>
              <a:rPr lang="en-US" altLang="zh-CN" dirty="0" err="1"/>
              <a:t>Msg</a:t>
            </a:r>
            <a:r>
              <a:rPr lang="zh-CN" altLang="en-US" dirty="0"/>
              <a:t> </a:t>
            </a:r>
            <a:r>
              <a:rPr lang="en-US" altLang="zh-CN" dirty="0"/>
              <a:t>type:</a:t>
            </a:r>
            <a:r>
              <a:rPr lang="zh-CN" altLang="en-US" dirty="0"/>
              <a:t> </a:t>
            </a:r>
            <a:r>
              <a:rPr lang="en-US" altLang="zh-CN" dirty="0"/>
              <a:t>VIEW-CHANGE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5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10EF-B996-A949-9079-50535010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B3B1F-20F2-9646-AB43-6FDF2099B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6B3E3-009A-1A42-BDCD-24E837A52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31" y="1986312"/>
            <a:ext cx="8648271" cy="343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92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64A0-AC62-504E-AE9B-19895C55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include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view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normal</a:t>
            </a:r>
            <a:r>
              <a:rPr lang="zh-CN" altLang="en-US" dirty="0"/>
              <a:t> </a:t>
            </a:r>
            <a:r>
              <a:rPr lang="en-US" altLang="zh-CN" dirty="0"/>
              <a:t>operations?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07960-FF0B-F740-8425-2F07B199C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rule</a:t>
            </a:r>
          </a:p>
          <a:p>
            <a:pPr lvl="1"/>
            <a:r>
              <a:rPr lang="en-US" altLang="zh-CN" dirty="0"/>
              <a:t>Everything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committed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views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included</a:t>
            </a:r>
          </a:p>
          <a:p>
            <a:endParaRPr lang="en-US" dirty="0"/>
          </a:p>
          <a:p>
            <a:r>
              <a:rPr lang="en-US" altLang="zh-CN" dirty="0"/>
              <a:t>Brief</a:t>
            </a:r>
            <a:r>
              <a:rPr lang="zh-CN" altLang="en-US" dirty="0"/>
              <a:t> </a:t>
            </a:r>
            <a:r>
              <a:rPr lang="en-US" altLang="zh-CN" dirty="0"/>
              <a:t>procedures</a:t>
            </a:r>
          </a:p>
          <a:p>
            <a:pPr lvl="1"/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largest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logs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</a:p>
          <a:p>
            <a:pPr lvl="1"/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majority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included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m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s,</a:t>
            </a:r>
            <a:r>
              <a:rPr lang="zh-CN" altLang="en-US" dirty="0"/>
              <a:t> </a:t>
            </a:r>
            <a:r>
              <a:rPr lang="en-US" altLang="zh-CN" dirty="0"/>
              <a:t>include</a:t>
            </a:r>
            <a:r>
              <a:rPr lang="zh-CN" altLang="en-US" dirty="0"/>
              <a:t> </a:t>
            </a:r>
            <a:r>
              <a:rPr lang="en-US" altLang="zh-CN" dirty="0"/>
              <a:t>m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log</a:t>
            </a:r>
          </a:p>
          <a:p>
            <a:pPr lvl="1"/>
            <a:r>
              <a:rPr lang="en-US" altLang="zh-CN" dirty="0"/>
              <a:t>Broadcast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newLog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replicas</a:t>
            </a:r>
          </a:p>
          <a:p>
            <a:pPr lvl="1"/>
            <a:r>
              <a:rPr lang="en-US" altLang="zh-CN" dirty="0"/>
              <a:t>Replicas</a:t>
            </a:r>
            <a:r>
              <a:rPr lang="zh-CN" altLang="en-US" dirty="0"/>
              <a:t> </a:t>
            </a:r>
            <a:r>
              <a:rPr lang="en-US" altLang="zh-CN" dirty="0"/>
              <a:t>adopt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</a:p>
        </p:txBody>
      </p:sp>
    </p:spTree>
    <p:extLst>
      <p:ext uri="{BB962C8B-B14F-4D97-AF65-F5344CB8AC3E}">
        <p14:creationId xmlns:p14="http://schemas.microsoft.com/office/powerpoint/2010/main" val="790243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FBF8-8A07-714F-84A6-CE9FEA5B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517" y="2687910"/>
            <a:ext cx="7244256" cy="1325563"/>
          </a:xfrm>
        </p:spPr>
        <p:txBody>
          <a:bodyPr/>
          <a:lstStyle/>
          <a:p>
            <a:r>
              <a:rPr lang="en-US" altLang="zh-CN" dirty="0"/>
              <a:t>Chain</a:t>
            </a:r>
            <a:r>
              <a:rPr lang="zh-CN" altLang="en-US" dirty="0"/>
              <a:t> </a:t>
            </a:r>
            <a:r>
              <a:rPr lang="en-US" altLang="zh-CN" dirty="0"/>
              <a:t>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569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686D-1F71-2B40-AA2F-6D193641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Replication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FF0E3B-8ED6-7842-9B1D-5F3E3D4DD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547" y="1825625"/>
            <a:ext cx="7812906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0E572B-AE24-EC4D-8549-A9A99CC9CC95}"/>
              </a:ext>
            </a:extLst>
          </p:cNvPr>
          <p:cNvSpPr txBox="1"/>
          <p:nvPr/>
        </p:nvSpPr>
        <p:spPr>
          <a:xfrm>
            <a:off x="8520780" y="681037"/>
            <a:ext cx="28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Renesse</a:t>
            </a:r>
            <a:r>
              <a:rPr lang="en-US" dirty="0"/>
              <a:t>, Schneider, OSDI 04</a:t>
            </a:r>
          </a:p>
        </p:txBody>
      </p:sp>
    </p:spTree>
    <p:extLst>
      <p:ext uri="{BB962C8B-B14F-4D97-AF65-F5344CB8AC3E}">
        <p14:creationId xmlns:p14="http://schemas.microsoft.com/office/powerpoint/2010/main" val="3328975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686D-1F71-2B40-AA2F-6D193641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Replication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E572B-AE24-EC4D-8549-A9A99CC9CC95}"/>
              </a:ext>
            </a:extLst>
          </p:cNvPr>
          <p:cNvSpPr txBox="1"/>
          <p:nvPr/>
        </p:nvSpPr>
        <p:spPr>
          <a:xfrm>
            <a:off x="8520780" y="681037"/>
            <a:ext cx="28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Renesse</a:t>
            </a:r>
            <a:r>
              <a:rPr lang="en-US" dirty="0"/>
              <a:t>, Schneider, OSDI 04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5AC4C4-CF5B-CB4A-A78D-E48FF49B3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Storage services</a:t>
            </a:r>
          </a:p>
          <a:p>
            <a:pPr lvl="1"/>
            <a:r>
              <a:rPr lang="en-US" dirty="0"/>
              <a:t>Store objects</a:t>
            </a:r>
          </a:p>
          <a:p>
            <a:pPr lvl="1"/>
            <a:r>
              <a:rPr lang="en-US" dirty="0"/>
              <a:t>Support query operations to return a value derived from a single object</a:t>
            </a:r>
          </a:p>
          <a:p>
            <a:pPr lvl="1"/>
            <a:r>
              <a:rPr lang="en-US" dirty="0"/>
              <a:t>Support update operations to atomically change the state of a single object according to some pre-programmed, possibly non-deterministic, computation involving the prior state of that object</a:t>
            </a:r>
          </a:p>
          <a:p>
            <a:pPr lvl="1"/>
            <a:endParaRPr lang="en-US" dirty="0"/>
          </a:p>
          <a:p>
            <a:r>
              <a:rPr lang="en-US" dirty="0"/>
              <a:t>Strong consistency guarantees</a:t>
            </a:r>
          </a:p>
          <a:p>
            <a:r>
              <a:rPr lang="en-US" dirty="0"/>
              <a:t>Fail-stop failures</a:t>
            </a:r>
          </a:p>
          <a:p>
            <a:r>
              <a:rPr lang="en-US" dirty="0"/>
              <a:t>FIFO links</a:t>
            </a:r>
          </a:p>
        </p:txBody>
      </p:sp>
    </p:spTree>
    <p:extLst>
      <p:ext uri="{BB962C8B-B14F-4D97-AF65-F5344CB8AC3E}">
        <p14:creationId xmlns:p14="http://schemas.microsoft.com/office/powerpoint/2010/main" val="235251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869F-6D5D-A84D-B4EC-5BD9D9D8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Failure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5F11-6086-6043-A539-8B46E5ED4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30"/>
            <a:ext cx="10515600" cy="508883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Halting failures: A component simply stops. There is no way to detect the failure except by timeout: it either stops sending "I'm alive" (heartbeat) messages or fails to respond to requests. Your computer freezing is a halting failure.</a:t>
            </a:r>
          </a:p>
          <a:p>
            <a:r>
              <a:rPr lang="en-US" dirty="0"/>
              <a:t>Fail-stop: A halting failure with some kind of notification to other components. A network file server telling its clients it is about to go down is a fail-stop.</a:t>
            </a:r>
          </a:p>
          <a:p>
            <a:r>
              <a:rPr lang="en-US" dirty="0"/>
              <a:t>Omission failures: Failure to send/receive messages primarily due to lack of buffering space, which causes a message to be discarded with no notification to either the sender or receiver. This can happen when routers become overloaded.</a:t>
            </a:r>
          </a:p>
          <a:p>
            <a:r>
              <a:rPr lang="en-US" dirty="0"/>
              <a:t>Network failures: A network link breaks.</a:t>
            </a:r>
          </a:p>
          <a:p>
            <a:r>
              <a:rPr lang="en-US" dirty="0"/>
              <a:t>Network partition failure: A network fragments into two or more disjoint sub-networks within which messages can be sent, but between which messages are lost. This can occur due to a network failure.</a:t>
            </a:r>
          </a:p>
          <a:p>
            <a:r>
              <a:rPr lang="en-US" dirty="0"/>
              <a:t>Timing failures: A temporal property of the system is violated. For example, clocks on different computers which are used to coordinate processes are not synchronized; when a message is delayed longer than a threshold period, etc.</a:t>
            </a:r>
          </a:p>
          <a:p>
            <a:r>
              <a:rPr lang="en-US" dirty="0"/>
              <a:t>Byzantine failures: This captures several types of faulty behaviors including data corruption or loss, failures caused by malicious programs,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128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CAB4-06A9-E740-B6FB-AC06DD05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Replication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66E497-178A-C54F-B244-5E92C0923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6571" y="365126"/>
            <a:ext cx="5477386" cy="587362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034543-03E0-DF4F-BEB2-89D72AD9B050}"/>
              </a:ext>
            </a:extLst>
          </p:cNvPr>
          <p:cNvSpPr/>
          <p:nvPr/>
        </p:nvSpPr>
        <p:spPr>
          <a:xfrm>
            <a:off x="698012" y="2101608"/>
            <a:ext cx="46272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ffectLst/>
                <a:latin typeface="CMTI10"/>
              </a:rPr>
              <a:t>objID</a:t>
            </a:r>
            <a:r>
              <a:rPr lang="en-US" sz="2400" dirty="0">
                <a:latin typeface="CMTI10"/>
              </a:rPr>
              <a:t>: object ID</a:t>
            </a:r>
            <a:endParaRPr lang="en-US" sz="2400" dirty="0">
              <a:effectLst/>
              <a:latin typeface="CMTI10"/>
            </a:endParaRPr>
          </a:p>
          <a:p>
            <a:r>
              <a:rPr lang="en-US" sz="2400" dirty="0" err="1">
                <a:effectLst/>
                <a:latin typeface="CMTI10"/>
              </a:rPr>
              <a:t>Hist</a:t>
            </a:r>
            <a:r>
              <a:rPr lang="en-US" sz="800" dirty="0" err="1">
                <a:effectLst/>
                <a:latin typeface="CMTI7"/>
              </a:rPr>
              <a:t>objID</a:t>
            </a:r>
            <a:r>
              <a:rPr lang="en-US" sz="800" dirty="0">
                <a:effectLst/>
                <a:latin typeface="CMTI7"/>
              </a:rPr>
              <a:t> : </a:t>
            </a:r>
            <a:r>
              <a:rPr lang="en-US" sz="2400" dirty="0">
                <a:latin typeface="CMTI10"/>
              </a:rPr>
              <a:t>sequence of updates</a:t>
            </a:r>
          </a:p>
          <a:p>
            <a:r>
              <a:rPr lang="en-US" sz="2400" dirty="0" err="1"/>
              <a:t>Pending</a:t>
            </a:r>
            <a:r>
              <a:rPr lang="en-US" baseline="-25000" dirty="0" err="1"/>
              <a:t>objID</a:t>
            </a:r>
            <a:r>
              <a:rPr lang="en-US" dirty="0"/>
              <a:t> </a:t>
            </a:r>
            <a:r>
              <a:rPr lang="en-US" sz="2400" dirty="0"/>
              <a:t>: </a:t>
            </a:r>
            <a:r>
              <a:rPr lang="en-US" sz="2400" dirty="0">
                <a:latin typeface="CMTI10"/>
              </a:rPr>
              <a:t>unprocessed requests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0163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2AA84-20A8-044A-98E6-85749300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Replication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DAA4E0-A90B-9A45-8AC5-88294FD2C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9961" y="630194"/>
            <a:ext cx="5370916" cy="5387118"/>
          </a:xfrm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4563D9F0-0C92-9240-BB83-B3BF74172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9" y="1924479"/>
            <a:ext cx="6284559" cy="35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818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7DB9-D60D-3549-8807-65EBE550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A462-F961-5845-B345-91FDD7A72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master service</a:t>
            </a:r>
          </a:p>
          <a:p>
            <a:pPr lvl="1"/>
            <a:r>
              <a:rPr lang="en-US" dirty="0"/>
              <a:t>Detects failures of servers</a:t>
            </a:r>
          </a:p>
          <a:p>
            <a:pPr lvl="1"/>
            <a:r>
              <a:rPr lang="en-US" dirty="0"/>
              <a:t>Informs each server in the chain of its new predecessor or new successor in the new chain obtained by deleting the failed server</a:t>
            </a:r>
          </a:p>
          <a:p>
            <a:pPr lvl="1"/>
            <a:r>
              <a:rPr lang="en-US" dirty="0"/>
              <a:t>Informs clients which server is the head and which is the tail of the chain</a:t>
            </a:r>
          </a:p>
        </p:txBody>
      </p:sp>
    </p:spTree>
    <p:extLst>
      <p:ext uri="{BB962C8B-B14F-4D97-AF65-F5344CB8AC3E}">
        <p14:creationId xmlns:p14="http://schemas.microsoft.com/office/powerpoint/2010/main" val="21393622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7DB9-D60D-3549-8807-65EBE550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A462-F961-5845-B345-91FDD7A72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master service distinguishes three cases</a:t>
            </a:r>
          </a:p>
          <a:p>
            <a:pPr lvl="1"/>
            <a:r>
              <a:rPr lang="en-US" dirty="0"/>
              <a:t>failure of the head </a:t>
            </a:r>
            <a:endParaRPr lang="en-US" dirty="0">
              <a:effectLst/>
            </a:endParaRPr>
          </a:p>
          <a:p>
            <a:pPr lvl="1"/>
            <a:r>
              <a:rPr lang="en-US" dirty="0"/>
              <a:t>failure of the tail  </a:t>
            </a:r>
            <a:endParaRPr lang="en-US" dirty="0">
              <a:effectLst/>
            </a:endParaRPr>
          </a:p>
          <a:p>
            <a:pPr lvl="1"/>
            <a:r>
              <a:rPr lang="en-US" dirty="0"/>
              <a:t>failure of some other server in the chain. </a:t>
            </a:r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590D0-5E9C-8346-B420-A987642DD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EE1C81-0EB7-1040-BC51-108A5AFD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3860800"/>
            <a:ext cx="80391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59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49DE-E1B4-434D-B34A-EDDD038FC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the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597EC-1892-3D42-96D0-AD3C39250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H from the chain and make the successor to H the new head of the chain</a:t>
            </a:r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5E6B1F2-83D2-2840-8277-13CB04146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357" y="2173542"/>
            <a:ext cx="4368443" cy="46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25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49DE-E1B4-434D-B34A-EDDD038FC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the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597EC-1892-3D42-96D0-AD3C39250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H from the chain and make the successor to H the new head of the chain</a:t>
            </a:r>
          </a:p>
          <a:p>
            <a:r>
              <a:rPr lang="en-US" dirty="0" err="1"/>
              <a:t>Pending</a:t>
            </a:r>
            <a:r>
              <a:rPr lang="en-US" baseline="-25000" dirty="0" err="1"/>
              <a:t>objID</a:t>
            </a:r>
            <a:endParaRPr lang="en-US" baseline="-25000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5E6B1F2-83D2-2840-8277-13CB04146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357" y="2173542"/>
            <a:ext cx="4368443" cy="46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023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D8DA-CDDD-F74E-ABC8-511F3CB2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the 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D0B08-0935-2942-8B1B-26EB7F389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tail T from the chain and make predecessor T’ of T the new tail of the chain.</a:t>
            </a:r>
          </a:p>
          <a:p>
            <a:r>
              <a:rPr lang="en-US" dirty="0" err="1"/>
              <a:t>Pending</a:t>
            </a:r>
            <a:r>
              <a:rPr lang="en-US" baseline="-25000" dirty="0" err="1"/>
              <a:t>objID</a:t>
            </a:r>
            <a:endParaRPr lang="en-US" baseline="-25000" dirty="0"/>
          </a:p>
          <a:p>
            <a:r>
              <a:rPr lang="en-US" dirty="0" err="1"/>
              <a:t>Hist</a:t>
            </a:r>
            <a:r>
              <a:rPr lang="en-US" baseline="-25000" dirty="0" err="1"/>
              <a:t>objID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C70C9F0-2F25-9340-92E9-02DCC792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357" y="2173542"/>
            <a:ext cx="4368443" cy="46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724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D8DA-CDDD-F74E-ABC8-511F3CB2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other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D0B08-0935-2942-8B1B-26EB7F389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 S’s successor S+ of the new chain configuration and then informs S’s predecessor S-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C70C9F0-2F25-9340-92E9-02DCC792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357" y="2247114"/>
            <a:ext cx="4368443" cy="46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556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D8DA-CDDD-F74E-ABC8-511F3CB2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other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D0B08-0935-2942-8B1B-26EB7F389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 S’s successor S+ of the new chain configuration and then informs S’s predecessor S-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C70C9F0-2F25-9340-92E9-02DCC792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357" y="2173542"/>
            <a:ext cx="4368443" cy="4684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42F67F-50BB-F249-8404-ADDCDEFA9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286" y="2952686"/>
            <a:ext cx="4175719" cy="390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104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D8DA-CDDD-F74E-ABC8-511F3CB2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other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D0B08-0935-2942-8B1B-26EB7F389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 S’s successor S+ of the new chain configuration and then informs S’s predecessor S-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2F67F-50BB-F249-8404-ADDCDEFA9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081" y="2779691"/>
            <a:ext cx="4175719" cy="3903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A38E21-A3A2-F14C-9DAA-9EFA3EC39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49" y="4035575"/>
            <a:ext cx="7023309" cy="214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8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BE0D-1225-8C4E-9D31-A338773B6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failure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2696-CCF2-2E41-A2A8-45C45633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6011"/>
            <a:ext cx="10515600" cy="1950952"/>
          </a:xfrm>
        </p:spPr>
        <p:txBody>
          <a:bodyPr/>
          <a:lstStyle/>
          <a:p>
            <a:r>
              <a:rPr lang="en-US" dirty="0"/>
              <a:t>Fail-stop: A halting failure with some kind of notification to other components. A network file server telling its clients it is about to go down is a fail-stop.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3D964-9036-5042-BAEC-858CC17ED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042" y="1690688"/>
            <a:ext cx="9398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018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D8DA-CDDD-F74E-ABC8-511F3CB2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other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D0B08-0935-2942-8B1B-26EB7F38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33" y="1491993"/>
            <a:ext cx="10515600" cy="4351338"/>
          </a:xfrm>
        </p:spPr>
        <p:txBody>
          <a:bodyPr/>
          <a:lstStyle/>
          <a:p>
            <a:r>
              <a:rPr lang="en-US" dirty="0"/>
              <a:t>S- connects with S+</a:t>
            </a:r>
          </a:p>
          <a:p>
            <a:r>
              <a:rPr lang="en-US" dirty="0"/>
              <a:t>Stops processing any messages</a:t>
            </a:r>
          </a:p>
          <a:p>
            <a:r>
              <a:rPr lang="en-US" dirty="0"/>
              <a:t>Send</a:t>
            </a:r>
          </a:p>
          <a:p>
            <a:pPr lvl="1"/>
            <a:r>
              <a:rPr lang="en-US" dirty="0" err="1"/>
              <a:t>Hist</a:t>
            </a:r>
            <a:r>
              <a:rPr lang="en-US" baseline="30000" dirty="0" err="1"/>
              <a:t>S</a:t>
            </a:r>
            <a:r>
              <a:rPr lang="en-US" baseline="-25000" dirty="0" err="1"/>
              <a:t>objID</a:t>
            </a:r>
            <a:r>
              <a:rPr lang="en-US" dirty="0"/>
              <a:t> that might not have reached S+</a:t>
            </a:r>
          </a:p>
          <a:p>
            <a:pPr lvl="1"/>
            <a:r>
              <a:rPr lang="en-US" dirty="0"/>
              <a:t>S- starts to process message after S+ acknowledges</a:t>
            </a:r>
          </a:p>
          <a:p>
            <a:endParaRPr lang="en-US" dirty="0"/>
          </a:p>
          <a:p>
            <a:r>
              <a:rPr lang="en-US" dirty="0"/>
              <a:t>Each server maintains a list of </a:t>
            </a:r>
            <a:r>
              <a:rPr lang="en-US" dirty="0" err="1"/>
              <a:t>Sent</a:t>
            </a:r>
            <a:r>
              <a:rPr lang="en-US" baseline="-25000" dirty="0" err="1"/>
              <a:t>i</a:t>
            </a:r>
            <a:endParaRPr lang="en-US" baseline="-25000" dirty="0"/>
          </a:p>
          <a:p>
            <a:pPr lvl="1"/>
            <a:r>
              <a:rPr lang="en-US" dirty="0"/>
              <a:t>Requests that are forwarded but not processed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2F67F-50BB-F249-8404-ADDCDEFA9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281" y="1312761"/>
            <a:ext cx="4175719" cy="390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38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F5F1-F9A9-BB41-B4DB-C9BC8767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faulty nodes are removed…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1D2E-C935-B34E-B9C3-01BAAC188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chain becomes shorter and shorter…</a:t>
            </a:r>
          </a:p>
          <a:p>
            <a:r>
              <a:rPr lang="en-US" dirty="0"/>
              <a:t>Add new servers to the chain</a:t>
            </a:r>
          </a:p>
          <a:p>
            <a:r>
              <a:rPr lang="en-US" dirty="0"/>
              <a:t>Where shall we add the new server?</a:t>
            </a:r>
          </a:p>
        </p:txBody>
      </p:sp>
    </p:spTree>
    <p:extLst>
      <p:ext uri="{BB962C8B-B14F-4D97-AF65-F5344CB8AC3E}">
        <p14:creationId xmlns:p14="http://schemas.microsoft.com/office/powerpoint/2010/main" val="11189025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AB04-9F5A-144B-A57E-4B64C989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59057-D84D-2247-AA01-9B2B0C0F5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without failures</a:t>
            </a:r>
          </a:p>
          <a:p>
            <a:pPr lvl="1"/>
            <a:r>
              <a:rPr lang="en-US" dirty="0"/>
              <a:t>Latency</a:t>
            </a:r>
          </a:p>
          <a:p>
            <a:pPr lvl="1"/>
            <a:r>
              <a:rPr lang="en-US" dirty="0"/>
              <a:t>Throughput</a:t>
            </a:r>
          </a:p>
          <a:p>
            <a:pPr lvl="1"/>
            <a:r>
              <a:rPr lang="en-US" dirty="0"/>
              <a:t>Bandwidth</a:t>
            </a:r>
          </a:p>
          <a:p>
            <a:r>
              <a:rPr lang="en-US" dirty="0"/>
              <a:t>Performance under failures</a:t>
            </a:r>
          </a:p>
          <a:p>
            <a:pPr lvl="1"/>
            <a:r>
              <a:rPr lang="en-US" dirty="0"/>
              <a:t>Performance degradation</a:t>
            </a:r>
          </a:p>
          <a:p>
            <a:pPr lvl="1"/>
            <a:r>
              <a:rPr lang="en-US" dirty="0"/>
              <a:t>Cost for recovery</a:t>
            </a:r>
          </a:p>
        </p:txBody>
      </p:sp>
    </p:spTree>
    <p:extLst>
      <p:ext uri="{BB962C8B-B14F-4D97-AF65-F5344CB8AC3E}">
        <p14:creationId xmlns:p14="http://schemas.microsoft.com/office/powerpoint/2010/main" val="40034349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32C3-7645-554E-946D-BA076D0DF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70F12-D2B7-D641-8E4F-A5DF79A44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Primary/backup approach</a:t>
            </a:r>
          </a:p>
          <a:p>
            <a:r>
              <a:rPr lang="en-US" dirty="0"/>
              <a:t>Also state machine replication</a:t>
            </a:r>
          </a:p>
          <a:p>
            <a:endParaRPr lang="en-US" dirty="0"/>
          </a:p>
          <a:p>
            <a:r>
              <a:rPr lang="en-US" dirty="0"/>
              <a:t>Performance without failures?</a:t>
            </a:r>
          </a:p>
          <a:p>
            <a:r>
              <a:rPr lang="en-US" dirty="0"/>
              <a:t>Higher latency</a:t>
            </a:r>
          </a:p>
          <a:p>
            <a:r>
              <a:rPr lang="en-US" dirty="0"/>
              <a:t>But parallel dissemination can be used to compensate</a:t>
            </a:r>
          </a:p>
        </p:txBody>
      </p:sp>
    </p:spTree>
    <p:extLst>
      <p:ext uri="{BB962C8B-B14F-4D97-AF65-F5344CB8AC3E}">
        <p14:creationId xmlns:p14="http://schemas.microsoft.com/office/powerpoint/2010/main" val="24549654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8D1B-26AA-1345-92E3-D7329833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2916B-2493-7E48-9530-050651E19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under failure?</a:t>
            </a:r>
          </a:p>
          <a:p>
            <a:r>
              <a:rPr lang="en-US" dirty="0"/>
              <a:t>Head failure</a:t>
            </a:r>
          </a:p>
          <a:p>
            <a:r>
              <a:rPr lang="en-US" dirty="0"/>
              <a:t>Tail failure</a:t>
            </a:r>
          </a:p>
          <a:p>
            <a:r>
              <a:rPr lang="en-US" dirty="0"/>
              <a:t>Middle server failure</a:t>
            </a:r>
          </a:p>
        </p:txBody>
      </p:sp>
    </p:spTree>
    <p:extLst>
      <p:ext uri="{BB962C8B-B14F-4D97-AF65-F5344CB8AC3E}">
        <p14:creationId xmlns:p14="http://schemas.microsoft.com/office/powerpoint/2010/main" val="15127914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34BF-986F-4645-9BD0-7407BAD3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Replication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BCF4C7-2CCD-DD47-BF2D-186D212A9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7778" y="138082"/>
            <a:ext cx="5159084" cy="62085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22234-5B66-D845-BA1A-2C0594B1F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09" y="63925"/>
            <a:ext cx="5500985" cy="1853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DFD1D5-296D-AC41-8794-1B0D2B9E7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8" y="2080823"/>
            <a:ext cx="5570317" cy="20035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4C3FD7-7C49-4C48-860B-A2946A2CE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09" y="5018397"/>
            <a:ext cx="5788591" cy="16367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A73546-1396-7D45-8300-D1F94001F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713" y="3795232"/>
            <a:ext cx="5711166" cy="122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834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B2E1-1E70-3645-9F94-8528F853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42AFD9-E924-5D43-9B72-D2E985370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82" y="0"/>
            <a:ext cx="4929262" cy="296661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E4A5D0-B184-364D-8E62-FD829CB43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37" y="0"/>
            <a:ext cx="6573795" cy="2998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1D39AC-716C-B742-A545-C77930D58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43" y="3237471"/>
            <a:ext cx="3296752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3CEB3D-7953-3748-AD4E-C9EC02B9A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746" y="3063875"/>
            <a:ext cx="58959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378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5A83-B634-0A42-9F95-56089BAF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145" y="2441060"/>
            <a:ext cx="10515600" cy="1325563"/>
          </a:xfrm>
        </p:spPr>
        <p:txBody>
          <a:bodyPr/>
          <a:lstStyle/>
          <a:p>
            <a:r>
              <a:rPr lang="en-US" dirty="0"/>
              <a:t>Chain Replication Discussion</a:t>
            </a:r>
          </a:p>
        </p:txBody>
      </p:sp>
    </p:spTree>
    <p:extLst>
      <p:ext uri="{BB962C8B-B14F-4D97-AF65-F5344CB8AC3E}">
        <p14:creationId xmlns:p14="http://schemas.microsoft.com/office/powerpoint/2010/main" val="19111096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2066-4242-964B-BF49-BBAAEC33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Primary</a:t>
            </a:r>
            <a:r>
              <a:rPr lang="zh-CN" altLang="en-US" dirty="0"/>
              <a:t> </a:t>
            </a:r>
            <a:r>
              <a:rPr lang="en-US" altLang="zh-CN" dirty="0"/>
              <a:t>Backup</a:t>
            </a:r>
            <a:r>
              <a:rPr lang="zh-CN" altLang="en-US" dirty="0"/>
              <a:t> </a:t>
            </a:r>
            <a:r>
              <a:rPr lang="en-US" altLang="zh-CN" dirty="0"/>
              <a:t>Replication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3375-FEF2-3F4A-A54D-174EFD677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Hot Backups process information from the primary as soon as they receive it </a:t>
            </a:r>
          </a:p>
          <a:p>
            <a:r>
              <a:rPr lang="en-US" dirty="0"/>
              <a:t>Cold Backups log information received from primary, and process it only if primary fails </a:t>
            </a:r>
          </a:p>
          <a:p>
            <a:r>
              <a:rPr lang="en-US" dirty="0"/>
              <a:t>Rollback Recovery implements cold backups cheaply: </a:t>
            </a:r>
          </a:p>
          <a:p>
            <a:pPr lvl="1"/>
            <a:r>
              <a:rPr lang="en-US" dirty="0"/>
              <a:t>the primary logs directly to stable storage the information needed by backups </a:t>
            </a:r>
          </a:p>
          <a:p>
            <a:pPr lvl="1"/>
            <a:r>
              <a:rPr lang="en-US" dirty="0"/>
              <a:t>if the primary crashes, a newly initialized process is given content of logs—backups are generated “on demand”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4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7F33-1E95-AF41-8EEB-76631CA7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failure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7D9F-2847-B64E-A4B4-FC990235E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9D8DF-D0C0-A64D-84D0-9E1EDC524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183" y="1825625"/>
            <a:ext cx="44704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0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F926-95A0-5148-BA76-20F439CE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failure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85B1B-BA66-8A42-BB93-E9C5B9483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09069"/>
            <a:ext cx="10515600" cy="1567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Omission failures: Failure to send/receive messages primarily due to lack of buffering space, which causes a message to be discarded with no notification to either the sender or receiver. This can happen when routers become overloaded.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02351-C788-AC40-A5CD-FCE8029F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507" y="1970216"/>
            <a:ext cx="68453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C92A-42E1-A64F-98A4-C34E8A0B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failure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BAE82-6416-5446-B160-E05CB3E0C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AC216-8E59-A84C-97EB-520A866FE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0" y="1987550"/>
            <a:ext cx="68453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33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2299</Words>
  <Application>Microsoft Macintosh PowerPoint</Application>
  <PresentationFormat>Widescreen</PresentationFormat>
  <Paragraphs>345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CMTI10</vt:lpstr>
      <vt:lpstr>CMTI7</vt:lpstr>
      <vt:lpstr>Arial</vt:lpstr>
      <vt:lpstr>Calibri</vt:lpstr>
      <vt:lpstr>Calibri Light</vt:lpstr>
      <vt:lpstr>Office Theme</vt:lpstr>
      <vt:lpstr>IS 698/800-01:  Advanced Distributed Systems State Machine Replication</vt:lpstr>
      <vt:lpstr>Announcement</vt:lpstr>
      <vt:lpstr>Outline</vt:lpstr>
      <vt:lpstr>A closer look at the failures</vt:lpstr>
      <vt:lpstr>Failure Models</vt:lpstr>
      <vt:lpstr>Hierarchy of failure models</vt:lpstr>
      <vt:lpstr>Hierarchy of failure models</vt:lpstr>
      <vt:lpstr>Hierarchy of failure models</vt:lpstr>
      <vt:lpstr>Hierarchy of failure models</vt:lpstr>
      <vt:lpstr>Hierarchy of failure models</vt:lpstr>
      <vt:lpstr>Hierarchy of failure models</vt:lpstr>
      <vt:lpstr>Fault Tolerance via Replication </vt:lpstr>
      <vt:lpstr>Consistency: Correctness</vt:lpstr>
      <vt:lpstr>Consistency</vt:lpstr>
      <vt:lpstr>Replication</vt:lpstr>
      <vt:lpstr>Challenges</vt:lpstr>
      <vt:lpstr>A Motivating Example</vt:lpstr>
      <vt:lpstr>Failures under concurrency!</vt:lpstr>
      <vt:lpstr>Non-determinism</vt:lpstr>
      <vt:lpstr>The Solution</vt:lpstr>
      <vt:lpstr>The Solution</vt:lpstr>
      <vt:lpstr>The Solution</vt:lpstr>
      <vt:lpstr>The Solution</vt:lpstr>
      <vt:lpstr>State Machines </vt:lpstr>
      <vt:lpstr>Replica Coordination </vt:lpstr>
      <vt:lpstr>Primary Backup</vt:lpstr>
      <vt:lpstr>The Idea </vt:lpstr>
      <vt:lpstr>Passive Replication</vt:lpstr>
      <vt:lpstr>Primary-backup and non-determinism </vt:lpstr>
      <vt:lpstr>Where should replication be implemented?</vt:lpstr>
      <vt:lpstr>Case Study: Hypervisor  [Bressoud and Schneider]</vt:lpstr>
      <vt:lpstr>Replication at VM level</vt:lpstr>
      <vt:lpstr>A strawman design</vt:lpstr>
      <vt:lpstr>Strawman flaws</vt:lpstr>
      <vt:lpstr>Hypervisor’s architecture</vt:lpstr>
      <vt:lpstr>Hypervisor executes in epochs</vt:lpstr>
      <vt:lpstr>Hypervisor failover</vt:lpstr>
      <vt:lpstr>Hypervisor failover</vt:lpstr>
      <vt:lpstr>Hypervisor implementation</vt:lpstr>
      <vt:lpstr>Caveats in Hypervisor</vt:lpstr>
      <vt:lpstr>The History of Failure Handling</vt:lpstr>
      <vt:lpstr>Handling Primary Failures</vt:lpstr>
      <vt:lpstr>Normal Case Operations</vt:lpstr>
      <vt:lpstr>When the primary fails</vt:lpstr>
      <vt:lpstr>View Change</vt:lpstr>
      <vt:lpstr>What to include for the new view before normal operations?</vt:lpstr>
      <vt:lpstr>Chain Replication</vt:lpstr>
      <vt:lpstr>Chain Replication</vt:lpstr>
      <vt:lpstr>Chain Replication</vt:lpstr>
      <vt:lpstr>Chain Replication</vt:lpstr>
      <vt:lpstr>Chain Replication</vt:lpstr>
      <vt:lpstr>Coping with Failures</vt:lpstr>
      <vt:lpstr>Coping with Failures</vt:lpstr>
      <vt:lpstr>Failure of the head</vt:lpstr>
      <vt:lpstr>Failure of the head</vt:lpstr>
      <vt:lpstr>Failure of the Tail</vt:lpstr>
      <vt:lpstr>Failure of other servers</vt:lpstr>
      <vt:lpstr>Failure of other servers</vt:lpstr>
      <vt:lpstr>Failure of other servers</vt:lpstr>
      <vt:lpstr>Failure of other servers</vt:lpstr>
      <vt:lpstr>After faulty nodes are removed…</vt:lpstr>
      <vt:lpstr>Evaluation Criteria</vt:lpstr>
      <vt:lpstr>Chain Replication</vt:lpstr>
      <vt:lpstr>Chain Replication</vt:lpstr>
      <vt:lpstr>Chain Replication</vt:lpstr>
      <vt:lpstr>PowerPoint Presentation</vt:lpstr>
      <vt:lpstr>Chain Replication Discussion</vt:lpstr>
      <vt:lpstr>Primary Backup Replication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698/800-01:  Advanced Distributed Systems State Machine Replication</dc:title>
  <dc:creator>sisiduan@gmail.com</dc:creator>
  <cp:lastModifiedBy>sisiduan@gmail.com</cp:lastModifiedBy>
  <cp:revision>38</cp:revision>
  <dcterms:created xsi:type="dcterms:W3CDTF">2019-01-23T20:40:42Z</dcterms:created>
  <dcterms:modified xsi:type="dcterms:W3CDTF">2019-02-13T16:45:36Z</dcterms:modified>
</cp:coreProperties>
</file>