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2"/>
  </p:notesMasterIdLst>
  <p:sldIdLst>
    <p:sldId id="256" r:id="rId2"/>
    <p:sldId id="257" r:id="rId3"/>
    <p:sldId id="258" r:id="rId4"/>
    <p:sldId id="259" r:id="rId5"/>
    <p:sldId id="293" r:id="rId6"/>
    <p:sldId id="294" r:id="rId7"/>
    <p:sldId id="295" r:id="rId8"/>
    <p:sldId id="296" r:id="rId9"/>
    <p:sldId id="297" r:id="rId10"/>
    <p:sldId id="302" r:id="rId11"/>
    <p:sldId id="303" r:id="rId12"/>
    <p:sldId id="307" r:id="rId13"/>
    <p:sldId id="308" r:id="rId14"/>
    <p:sldId id="350" r:id="rId15"/>
    <p:sldId id="351" r:id="rId16"/>
    <p:sldId id="352" r:id="rId17"/>
    <p:sldId id="309" r:id="rId18"/>
    <p:sldId id="310" r:id="rId19"/>
    <p:sldId id="311" r:id="rId20"/>
    <p:sldId id="312" r:id="rId21"/>
    <p:sldId id="313" r:id="rId22"/>
    <p:sldId id="314" r:id="rId23"/>
    <p:sldId id="315" r:id="rId24"/>
    <p:sldId id="316" r:id="rId25"/>
    <p:sldId id="317" r:id="rId26"/>
    <p:sldId id="318" r:id="rId27"/>
    <p:sldId id="319" r:id="rId28"/>
    <p:sldId id="320" r:id="rId29"/>
    <p:sldId id="321" r:id="rId30"/>
    <p:sldId id="322" r:id="rId31"/>
    <p:sldId id="323" r:id="rId32"/>
    <p:sldId id="324" r:id="rId33"/>
    <p:sldId id="325" r:id="rId34"/>
    <p:sldId id="326" r:id="rId35"/>
    <p:sldId id="327" r:id="rId36"/>
    <p:sldId id="328" r:id="rId37"/>
    <p:sldId id="300" r:id="rId38"/>
    <p:sldId id="329" r:id="rId39"/>
    <p:sldId id="330" r:id="rId40"/>
    <p:sldId id="267" r:id="rId41"/>
    <p:sldId id="272" r:id="rId42"/>
    <p:sldId id="273" r:id="rId43"/>
    <p:sldId id="275" r:id="rId44"/>
    <p:sldId id="335" r:id="rId45"/>
    <p:sldId id="276" r:id="rId46"/>
    <p:sldId id="277" r:id="rId47"/>
    <p:sldId id="279" r:id="rId48"/>
    <p:sldId id="280" r:id="rId49"/>
    <p:sldId id="282" r:id="rId50"/>
    <p:sldId id="336" r:id="rId51"/>
    <p:sldId id="337" r:id="rId52"/>
    <p:sldId id="338" r:id="rId53"/>
    <p:sldId id="339" r:id="rId54"/>
    <p:sldId id="340" r:id="rId55"/>
    <p:sldId id="291" r:id="rId56"/>
    <p:sldId id="331" r:id="rId57"/>
    <p:sldId id="332" r:id="rId58"/>
    <p:sldId id="333" r:id="rId59"/>
    <p:sldId id="290" r:id="rId60"/>
    <p:sldId id="334" r:id="rId61"/>
    <p:sldId id="288" r:id="rId62"/>
    <p:sldId id="342" r:id="rId63"/>
    <p:sldId id="341" r:id="rId64"/>
    <p:sldId id="343" r:id="rId65"/>
    <p:sldId id="344" r:id="rId66"/>
    <p:sldId id="345" r:id="rId67"/>
    <p:sldId id="346" r:id="rId68"/>
    <p:sldId id="347" r:id="rId69"/>
    <p:sldId id="348" r:id="rId70"/>
    <p:sldId id="349"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22"/>
    <p:restoredTop sz="94694"/>
  </p:normalViewPr>
  <p:slideViewPr>
    <p:cSldViewPr snapToGrid="0" snapToObjects="1">
      <p:cViewPr varScale="1">
        <p:scale>
          <a:sx n="121" d="100"/>
          <a:sy n="121" d="100"/>
        </p:scale>
        <p:origin x="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F1C6D5-71AB-F64E-9272-CD0A0291A32C}" type="datetimeFigureOut">
              <a:rPr lang="en-US" smtClean="0"/>
              <a:t>2/16/19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DBD921-E1DE-0C43-9431-810CFBB84558}" type="slidenum">
              <a:rPr lang="en-US" smtClean="0"/>
              <a:t>‹#›</a:t>
            </a:fld>
            <a:endParaRPr lang="en-US"/>
          </a:p>
        </p:txBody>
      </p:sp>
    </p:spTree>
    <p:extLst>
      <p:ext uri="{BB962C8B-B14F-4D97-AF65-F5344CB8AC3E}">
        <p14:creationId xmlns:p14="http://schemas.microsoft.com/office/powerpoint/2010/main" val="4092221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DBD921-E1DE-0C43-9431-810CFBB84558}" type="slidenum">
              <a:rPr lang="en-US" smtClean="0"/>
              <a:t>19</a:t>
            </a:fld>
            <a:endParaRPr lang="en-US"/>
          </a:p>
        </p:txBody>
      </p:sp>
    </p:spTree>
    <p:extLst>
      <p:ext uri="{BB962C8B-B14F-4D97-AF65-F5344CB8AC3E}">
        <p14:creationId xmlns:p14="http://schemas.microsoft.com/office/powerpoint/2010/main" val="3331784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Frangipani</a:t>
            </a:r>
            <a:r>
              <a:rPr lang="zh-CN" altLang="en-US" dirty="0"/>
              <a:t> </a:t>
            </a:r>
            <a:r>
              <a:rPr lang="en-US" altLang="zh-CN" dirty="0"/>
              <a:t>–</a:t>
            </a:r>
            <a:r>
              <a:rPr lang="en-US" altLang="zh-CN" baseline="0" dirty="0"/>
              <a:t> distributed file system</a:t>
            </a:r>
          </a:p>
          <a:p>
            <a:r>
              <a:rPr lang="en-US" altLang="zh-CN" dirty="0"/>
              <a:t>Scatter</a:t>
            </a:r>
            <a:r>
              <a:rPr lang="zh-CN" altLang="en-US" dirty="0"/>
              <a:t>  </a:t>
            </a:r>
            <a:r>
              <a:rPr lang="en-US" altLang="zh-CN" dirty="0"/>
              <a:t>- key-value storage – university of Washington developed it</a:t>
            </a:r>
            <a:endParaRPr lang="en-US" dirty="0"/>
          </a:p>
        </p:txBody>
      </p:sp>
      <p:sp>
        <p:nvSpPr>
          <p:cNvPr id="4" name="Slide Number Placeholder 3"/>
          <p:cNvSpPr>
            <a:spLocks noGrp="1"/>
          </p:cNvSpPr>
          <p:nvPr>
            <p:ph type="sldNum" sz="quarter" idx="10"/>
          </p:nvPr>
        </p:nvSpPr>
        <p:spPr/>
        <p:txBody>
          <a:bodyPr/>
          <a:lstStyle/>
          <a:p>
            <a:fld id="{D3CBBE77-BF31-400E-824D-69394A4C920F}" type="slidenum">
              <a:rPr lang="en-US" smtClean="0"/>
              <a:t>41</a:t>
            </a:fld>
            <a:endParaRPr lang="en-US"/>
          </a:p>
        </p:txBody>
      </p:sp>
    </p:spTree>
    <p:extLst>
      <p:ext uri="{BB962C8B-B14F-4D97-AF65-F5344CB8AC3E}">
        <p14:creationId xmlns:p14="http://schemas.microsoft.com/office/powerpoint/2010/main" val="1806522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DBD921-E1DE-0C43-9431-810CFBB84558}" type="slidenum">
              <a:rPr lang="en-US" smtClean="0"/>
              <a:t>67</a:t>
            </a:fld>
            <a:endParaRPr lang="en-US"/>
          </a:p>
        </p:txBody>
      </p:sp>
    </p:spTree>
    <p:extLst>
      <p:ext uri="{BB962C8B-B14F-4D97-AF65-F5344CB8AC3E}">
        <p14:creationId xmlns:p14="http://schemas.microsoft.com/office/powerpoint/2010/main" val="2377405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2C203-9397-E640-A925-490D3E0A06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B99D95-72E4-074C-8787-1ACCA1746F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88D0AE-ED55-644B-98B6-900A262E8B1F}"/>
              </a:ext>
            </a:extLst>
          </p:cNvPr>
          <p:cNvSpPr>
            <a:spLocks noGrp="1"/>
          </p:cNvSpPr>
          <p:nvPr>
            <p:ph type="dt" sz="half" idx="10"/>
          </p:nvPr>
        </p:nvSpPr>
        <p:spPr/>
        <p:txBody>
          <a:bodyPr/>
          <a:lstStyle/>
          <a:p>
            <a:fld id="{F9C7702D-BB54-EF40-933B-1C3A71FCB926}" type="datetimeFigureOut">
              <a:rPr lang="en-US" smtClean="0"/>
              <a:t>2/16/19</a:t>
            </a:fld>
            <a:endParaRPr lang="en-US"/>
          </a:p>
        </p:txBody>
      </p:sp>
      <p:sp>
        <p:nvSpPr>
          <p:cNvPr id="5" name="Footer Placeholder 4">
            <a:extLst>
              <a:ext uri="{FF2B5EF4-FFF2-40B4-BE49-F238E27FC236}">
                <a16:creationId xmlns:a16="http://schemas.microsoft.com/office/drawing/2014/main" id="{4BEC8D26-0613-9547-B5AE-C0BE98CDA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60F945-1217-024D-B0C0-3C9101EBF20A}"/>
              </a:ext>
            </a:extLst>
          </p:cNvPr>
          <p:cNvSpPr>
            <a:spLocks noGrp="1"/>
          </p:cNvSpPr>
          <p:nvPr>
            <p:ph type="sldNum" sz="quarter" idx="12"/>
          </p:nvPr>
        </p:nvSpPr>
        <p:spPr/>
        <p:txBody>
          <a:bodyPr/>
          <a:lstStyle/>
          <a:p>
            <a:fld id="{606A9510-608C-7441-B550-42816244EE26}" type="slidenum">
              <a:rPr lang="en-US" smtClean="0"/>
              <a:t>‹#›</a:t>
            </a:fld>
            <a:endParaRPr lang="en-US"/>
          </a:p>
        </p:txBody>
      </p:sp>
    </p:spTree>
    <p:extLst>
      <p:ext uri="{BB962C8B-B14F-4D97-AF65-F5344CB8AC3E}">
        <p14:creationId xmlns:p14="http://schemas.microsoft.com/office/powerpoint/2010/main" val="2584325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782A2-CB67-544E-B770-669A30BF94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B8273A-F78E-EB46-ADEA-5C2AD430870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7F491F-B3DA-C641-87CC-25946C51E378}"/>
              </a:ext>
            </a:extLst>
          </p:cNvPr>
          <p:cNvSpPr>
            <a:spLocks noGrp="1"/>
          </p:cNvSpPr>
          <p:nvPr>
            <p:ph type="dt" sz="half" idx="10"/>
          </p:nvPr>
        </p:nvSpPr>
        <p:spPr/>
        <p:txBody>
          <a:bodyPr/>
          <a:lstStyle/>
          <a:p>
            <a:fld id="{F9C7702D-BB54-EF40-933B-1C3A71FCB926}" type="datetimeFigureOut">
              <a:rPr lang="en-US" smtClean="0"/>
              <a:t>2/16/19</a:t>
            </a:fld>
            <a:endParaRPr lang="en-US"/>
          </a:p>
        </p:txBody>
      </p:sp>
      <p:sp>
        <p:nvSpPr>
          <p:cNvPr id="5" name="Footer Placeholder 4">
            <a:extLst>
              <a:ext uri="{FF2B5EF4-FFF2-40B4-BE49-F238E27FC236}">
                <a16:creationId xmlns:a16="http://schemas.microsoft.com/office/drawing/2014/main" id="{40D0C329-5938-FE4B-87FF-8F9F0FDB81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471DC7-9FAC-824E-9104-151E0F3E874B}"/>
              </a:ext>
            </a:extLst>
          </p:cNvPr>
          <p:cNvSpPr>
            <a:spLocks noGrp="1"/>
          </p:cNvSpPr>
          <p:nvPr>
            <p:ph type="sldNum" sz="quarter" idx="12"/>
          </p:nvPr>
        </p:nvSpPr>
        <p:spPr/>
        <p:txBody>
          <a:bodyPr/>
          <a:lstStyle/>
          <a:p>
            <a:fld id="{606A9510-608C-7441-B550-42816244EE26}" type="slidenum">
              <a:rPr lang="en-US" smtClean="0"/>
              <a:t>‹#›</a:t>
            </a:fld>
            <a:endParaRPr lang="en-US"/>
          </a:p>
        </p:txBody>
      </p:sp>
    </p:spTree>
    <p:extLst>
      <p:ext uri="{BB962C8B-B14F-4D97-AF65-F5344CB8AC3E}">
        <p14:creationId xmlns:p14="http://schemas.microsoft.com/office/powerpoint/2010/main" val="3704615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722E68-3584-9641-9CE4-FC338C1150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13FD47-8CD3-A344-90AC-94A94D4F5CF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BC607D-C833-3849-8F9B-84C239E10106}"/>
              </a:ext>
            </a:extLst>
          </p:cNvPr>
          <p:cNvSpPr>
            <a:spLocks noGrp="1"/>
          </p:cNvSpPr>
          <p:nvPr>
            <p:ph type="dt" sz="half" idx="10"/>
          </p:nvPr>
        </p:nvSpPr>
        <p:spPr/>
        <p:txBody>
          <a:bodyPr/>
          <a:lstStyle/>
          <a:p>
            <a:fld id="{F9C7702D-BB54-EF40-933B-1C3A71FCB926}" type="datetimeFigureOut">
              <a:rPr lang="en-US" smtClean="0"/>
              <a:t>2/16/19</a:t>
            </a:fld>
            <a:endParaRPr lang="en-US"/>
          </a:p>
        </p:txBody>
      </p:sp>
      <p:sp>
        <p:nvSpPr>
          <p:cNvPr id="5" name="Footer Placeholder 4">
            <a:extLst>
              <a:ext uri="{FF2B5EF4-FFF2-40B4-BE49-F238E27FC236}">
                <a16:creationId xmlns:a16="http://schemas.microsoft.com/office/drawing/2014/main" id="{EAF2BF29-43AD-E440-A1A8-425B47EF2A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24E737-6636-DE43-8544-4CCF14BE81B8}"/>
              </a:ext>
            </a:extLst>
          </p:cNvPr>
          <p:cNvSpPr>
            <a:spLocks noGrp="1"/>
          </p:cNvSpPr>
          <p:nvPr>
            <p:ph type="sldNum" sz="quarter" idx="12"/>
          </p:nvPr>
        </p:nvSpPr>
        <p:spPr/>
        <p:txBody>
          <a:bodyPr/>
          <a:lstStyle/>
          <a:p>
            <a:fld id="{606A9510-608C-7441-B550-42816244EE26}" type="slidenum">
              <a:rPr lang="en-US" smtClean="0"/>
              <a:t>‹#›</a:t>
            </a:fld>
            <a:endParaRPr lang="en-US"/>
          </a:p>
        </p:txBody>
      </p:sp>
    </p:spTree>
    <p:extLst>
      <p:ext uri="{BB962C8B-B14F-4D97-AF65-F5344CB8AC3E}">
        <p14:creationId xmlns:p14="http://schemas.microsoft.com/office/powerpoint/2010/main" val="238389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9DCAA-2D6E-8340-B2A3-A1ACF5FA53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289416-851B-9D46-B18C-CD273C41192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FBFEC-F1BC-324B-87A7-E55AF32C85FC}"/>
              </a:ext>
            </a:extLst>
          </p:cNvPr>
          <p:cNvSpPr>
            <a:spLocks noGrp="1"/>
          </p:cNvSpPr>
          <p:nvPr>
            <p:ph type="dt" sz="half" idx="10"/>
          </p:nvPr>
        </p:nvSpPr>
        <p:spPr/>
        <p:txBody>
          <a:bodyPr/>
          <a:lstStyle/>
          <a:p>
            <a:fld id="{F9C7702D-BB54-EF40-933B-1C3A71FCB926}" type="datetimeFigureOut">
              <a:rPr lang="en-US" smtClean="0"/>
              <a:t>2/16/19</a:t>
            </a:fld>
            <a:endParaRPr lang="en-US"/>
          </a:p>
        </p:txBody>
      </p:sp>
      <p:sp>
        <p:nvSpPr>
          <p:cNvPr id="5" name="Footer Placeholder 4">
            <a:extLst>
              <a:ext uri="{FF2B5EF4-FFF2-40B4-BE49-F238E27FC236}">
                <a16:creationId xmlns:a16="http://schemas.microsoft.com/office/drawing/2014/main" id="{B5767494-B508-114D-AD60-6212AF6796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5D6784-C228-7043-BFFC-F0A009B2B6C7}"/>
              </a:ext>
            </a:extLst>
          </p:cNvPr>
          <p:cNvSpPr>
            <a:spLocks noGrp="1"/>
          </p:cNvSpPr>
          <p:nvPr>
            <p:ph type="sldNum" sz="quarter" idx="12"/>
          </p:nvPr>
        </p:nvSpPr>
        <p:spPr/>
        <p:txBody>
          <a:bodyPr/>
          <a:lstStyle/>
          <a:p>
            <a:fld id="{606A9510-608C-7441-B550-42816244EE26}" type="slidenum">
              <a:rPr lang="en-US" smtClean="0"/>
              <a:t>‹#›</a:t>
            </a:fld>
            <a:endParaRPr lang="en-US"/>
          </a:p>
        </p:txBody>
      </p:sp>
    </p:spTree>
    <p:extLst>
      <p:ext uri="{BB962C8B-B14F-4D97-AF65-F5344CB8AC3E}">
        <p14:creationId xmlns:p14="http://schemas.microsoft.com/office/powerpoint/2010/main" val="2599839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4DC6-73EC-674A-8F72-AFFBCA9DD3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848CCF-9050-5043-BB17-EDD26202E3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AEC15D4-DF73-3B4E-8AA3-6AAD19BCE3C4}"/>
              </a:ext>
            </a:extLst>
          </p:cNvPr>
          <p:cNvSpPr>
            <a:spLocks noGrp="1"/>
          </p:cNvSpPr>
          <p:nvPr>
            <p:ph type="dt" sz="half" idx="10"/>
          </p:nvPr>
        </p:nvSpPr>
        <p:spPr/>
        <p:txBody>
          <a:bodyPr/>
          <a:lstStyle/>
          <a:p>
            <a:fld id="{F9C7702D-BB54-EF40-933B-1C3A71FCB926}" type="datetimeFigureOut">
              <a:rPr lang="en-US" smtClean="0"/>
              <a:t>2/16/19</a:t>
            </a:fld>
            <a:endParaRPr lang="en-US"/>
          </a:p>
        </p:txBody>
      </p:sp>
      <p:sp>
        <p:nvSpPr>
          <p:cNvPr id="5" name="Footer Placeholder 4">
            <a:extLst>
              <a:ext uri="{FF2B5EF4-FFF2-40B4-BE49-F238E27FC236}">
                <a16:creationId xmlns:a16="http://schemas.microsoft.com/office/drawing/2014/main" id="{DA5B5C05-1559-B942-A491-A5A0E0E13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BEC239-1F82-2F4D-BFE2-015F76A40A60}"/>
              </a:ext>
            </a:extLst>
          </p:cNvPr>
          <p:cNvSpPr>
            <a:spLocks noGrp="1"/>
          </p:cNvSpPr>
          <p:nvPr>
            <p:ph type="sldNum" sz="quarter" idx="12"/>
          </p:nvPr>
        </p:nvSpPr>
        <p:spPr/>
        <p:txBody>
          <a:bodyPr/>
          <a:lstStyle/>
          <a:p>
            <a:fld id="{606A9510-608C-7441-B550-42816244EE26}" type="slidenum">
              <a:rPr lang="en-US" smtClean="0"/>
              <a:t>‹#›</a:t>
            </a:fld>
            <a:endParaRPr lang="en-US"/>
          </a:p>
        </p:txBody>
      </p:sp>
    </p:spTree>
    <p:extLst>
      <p:ext uri="{BB962C8B-B14F-4D97-AF65-F5344CB8AC3E}">
        <p14:creationId xmlns:p14="http://schemas.microsoft.com/office/powerpoint/2010/main" val="222182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A57EE-EE99-8947-9818-53E9973D92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3B52A-558F-4B48-BE05-778F3425FF9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02DF48-7138-F442-82EA-CCE8F48D58A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342D1E-2714-B142-B638-A698018684FA}"/>
              </a:ext>
            </a:extLst>
          </p:cNvPr>
          <p:cNvSpPr>
            <a:spLocks noGrp="1"/>
          </p:cNvSpPr>
          <p:nvPr>
            <p:ph type="dt" sz="half" idx="10"/>
          </p:nvPr>
        </p:nvSpPr>
        <p:spPr/>
        <p:txBody>
          <a:bodyPr/>
          <a:lstStyle/>
          <a:p>
            <a:fld id="{F9C7702D-BB54-EF40-933B-1C3A71FCB926}" type="datetimeFigureOut">
              <a:rPr lang="en-US" smtClean="0"/>
              <a:t>2/16/19</a:t>
            </a:fld>
            <a:endParaRPr lang="en-US"/>
          </a:p>
        </p:txBody>
      </p:sp>
      <p:sp>
        <p:nvSpPr>
          <p:cNvPr id="6" name="Footer Placeholder 5">
            <a:extLst>
              <a:ext uri="{FF2B5EF4-FFF2-40B4-BE49-F238E27FC236}">
                <a16:creationId xmlns:a16="http://schemas.microsoft.com/office/drawing/2014/main" id="{4F586FC3-8BFB-B843-B754-1CA30CEED3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4509E7-66C0-9245-A310-6DCBE2FDD5F7}"/>
              </a:ext>
            </a:extLst>
          </p:cNvPr>
          <p:cNvSpPr>
            <a:spLocks noGrp="1"/>
          </p:cNvSpPr>
          <p:nvPr>
            <p:ph type="sldNum" sz="quarter" idx="12"/>
          </p:nvPr>
        </p:nvSpPr>
        <p:spPr/>
        <p:txBody>
          <a:bodyPr/>
          <a:lstStyle/>
          <a:p>
            <a:fld id="{606A9510-608C-7441-B550-42816244EE26}" type="slidenum">
              <a:rPr lang="en-US" smtClean="0"/>
              <a:t>‹#›</a:t>
            </a:fld>
            <a:endParaRPr lang="en-US"/>
          </a:p>
        </p:txBody>
      </p:sp>
    </p:spTree>
    <p:extLst>
      <p:ext uri="{BB962C8B-B14F-4D97-AF65-F5344CB8AC3E}">
        <p14:creationId xmlns:p14="http://schemas.microsoft.com/office/powerpoint/2010/main" val="3994055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2CE05-5C83-A942-AF6A-6FF2DFF46C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8EBE1C-86CA-B244-83C7-FC08A162B6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63670E5-0524-E84F-8A47-9C83A4BA2DA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C314BA-FFF0-4E46-A948-1D507E14D5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EC988D7-2A45-5648-AD84-DDE0D8EA717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C659C4-2292-5446-B240-B5FB8D5DEFA1}"/>
              </a:ext>
            </a:extLst>
          </p:cNvPr>
          <p:cNvSpPr>
            <a:spLocks noGrp="1"/>
          </p:cNvSpPr>
          <p:nvPr>
            <p:ph type="dt" sz="half" idx="10"/>
          </p:nvPr>
        </p:nvSpPr>
        <p:spPr/>
        <p:txBody>
          <a:bodyPr/>
          <a:lstStyle/>
          <a:p>
            <a:fld id="{F9C7702D-BB54-EF40-933B-1C3A71FCB926}" type="datetimeFigureOut">
              <a:rPr lang="en-US" smtClean="0"/>
              <a:t>2/16/19</a:t>
            </a:fld>
            <a:endParaRPr lang="en-US"/>
          </a:p>
        </p:txBody>
      </p:sp>
      <p:sp>
        <p:nvSpPr>
          <p:cNvPr id="8" name="Footer Placeholder 7">
            <a:extLst>
              <a:ext uri="{FF2B5EF4-FFF2-40B4-BE49-F238E27FC236}">
                <a16:creationId xmlns:a16="http://schemas.microsoft.com/office/drawing/2014/main" id="{73778DE3-0286-7B47-B120-7B6E74D56C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72F113-32A5-AE4C-9D39-8ED2E4581CF5}"/>
              </a:ext>
            </a:extLst>
          </p:cNvPr>
          <p:cNvSpPr>
            <a:spLocks noGrp="1"/>
          </p:cNvSpPr>
          <p:nvPr>
            <p:ph type="sldNum" sz="quarter" idx="12"/>
          </p:nvPr>
        </p:nvSpPr>
        <p:spPr/>
        <p:txBody>
          <a:bodyPr/>
          <a:lstStyle/>
          <a:p>
            <a:fld id="{606A9510-608C-7441-B550-42816244EE26}" type="slidenum">
              <a:rPr lang="en-US" smtClean="0"/>
              <a:t>‹#›</a:t>
            </a:fld>
            <a:endParaRPr lang="en-US"/>
          </a:p>
        </p:txBody>
      </p:sp>
    </p:spTree>
    <p:extLst>
      <p:ext uri="{BB962C8B-B14F-4D97-AF65-F5344CB8AC3E}">
        <p14:creationId xmlns:p14="http://schemas.microsoft.com/office/powerpoint/2010/main" val="3333825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8436A-9123-894D-A16C-5BADE411AA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6664CF-4CFE-1846-846A-3E96FFEDE330}"/>
              </a:ext>
            </a:extLst>
          </p:cNvPr>
          <p:cNvSpPr>
            <a:spLocks noGrp="1"/>
          </p:cNvSpPr>
          <p:nvPr>
            <p:ph type="dt" sz="half" idx="10"/>
          </p:nvPr>
        </p:nvSpPr>
        <p:spPr/>
        <p:txBody>
          <a:bodyPr/>
          <a:lstStyle/>
          <a:p>
            <a:fld id="{F9C7702D-BB54-EF40-933B-1C3A71FCB926}" type="datetimeFigureOut">
              <a:rPr lang="en-US" smtClean="0"/>
              <a:t>2/16/19</a:t>
            </a:fld>
            <a:endParaRPr lang="en-US"/>
          </a:p>
        </p:txBody>
      </p:sp>
      <p:sp>
        <p:nvSpPr>
          <p:cNvPr id="4" name="Footer Placeholder 3">
            <a:extLst>
              <a:ext uri="{FF2B5EF4-FFF2-40B4-BE49-F238E27FC236}">
                <a16:creationId xmlns:a16="http://schemas.microsoft.com/office/drawing/2014/main" id="{2BE0303D-4BF3-B445-B548-A3BBB5837F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14F621-BDF9-234A-A8D2-7706E5DF8614}"/>
              </a:ext>
            </a:extLst>
          </p:cNvPr>
          <p:cNvSpPr>
            <a:spLocks noGrp="1"/>
          </p:cNvSpPr>
          <p:nvPr>
            <p:ph type="sldNum" sz="quarter" idx="12"/>
          </p:nvPr>
        </p:nvSpPr>
        <p:spPr/>
        <p:txBody>
          <a:bodyPr/>
          <a:lstStyle/>
          <a:p>
            <a:fld id="{606A9510-608C-7441-B550-42816244EE26}" type="slidenum">
              <a:rPr lang="en-US" smtClean="0"/>
              <a:t>‹#›</a:t>
            </a:fld>
            <a:endParaRPr lang="en-US"/>
          </a:p>
        </p:txBody>
      </p:sp>
    </p:spTree>
    <p:extLst>
      <p:ext uri="{BB962C8B-B14F-4D97-AF65-F5344CB8AC3E}">
        <p14:creationId xmlns:p14="http://schemas.microsoft.com/office/powerpoint/2010/main" val="1136030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056D51-E6C6-A848-A05D-E8B264AC0A68}"/>
              </a:ext>
            </a:extLst>
          </p:cNvPr>
          <p:cNvSpPr>
            <a:spLocks noGrp="1"/>
          </p:cNvSpPr>
          <p:nvPr>
            <p:ph type="dt" sz="half" idx="10"/>
          </p:nvPr>
        </p:nvSpPr>
        <p:spPr/>
        <p:txBody>
          <a:bodyPr/>
          <a:lstStyle/>
          <a:p>
            <a:fld id="{F9C7702D-BB54-EF40-933B-1C3A71FCB926}" type="datetimeFigureOut">
              <a:rPr lang="en-US" smtClean="0"/>
              <a:t>2/16/19</a:t>
            </a:fld>
            <a:endParaRPr lang="en-US"/>
          </a:p>
        </p:txBody>
      </p:sp>
      <p:sp>
        <p:nvSpPr>
          <p:cNvPr id="3" name="Footer Placeholder 2">
            <a:extLst>
              <a:ext uri="{FF2B5EF4-FFF2-40B4-BE49-F238E27FC236}">
                <a16:creationId xmlns:a16="http://schemas.microsoft.com/office/drawing/2014/main" id="{45D9B18B-621F-2446-99F8-8BDA41D843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9482B8-BDC8-D242-B181-AE8550DAC286}"/>
              </a:ext>
            </a:extLst>
          </p:cNvPr>
          <p:cNvSpPr>
            <a:spLocks noGrp="1"/>
          </p:cNvSpPr>
          <p:nvPr>
            <p:ph type="sldNum" sz="quarter" idx="12"/>
          </p:nvPr>
        </p:nvSpPr>
        <p:spPr/>
        <p:txBody>
          <a:bodyPr/>
          <a:lstStyle/>
          <a:p>
            <a:fld id="{606A9510-608C-7441-B550-42816244EE26}" type="slidenum">
              <a:rPr lang="en-US" smtClean="0"/>
              <a:t>‹#›</a:t>
            </a:fld>
            <a:endParaRPr lang="en-US"/>
          </a:p>
        </p:txBody>
      </p:sp>
    </p:spTree>
    <p:extLst>
      <p:ext uri="{BB962C8B-B14F-4D97-AF65-F5344CB8AC3E}">
        <p14:creationId xmlns:p14="http://schemas.microsoft.com/office/powerpoint/2010/main" val="3422717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7F531-6ECA-2F4A-8431-99B8AFACFA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506E44-CC7E-294E-A65A-D622BCEC42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8D24A4-C4A2-DE46-89B0-06DA7BCE81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43B144-9DBD-6B45-A29B-FD0EDC65C3F6}"/>
              </a:ext>
            </a:extLst>
          </p:cNvPr>
          <p:cNvSpPr>
            <a:spLocks noGrp="1"/>
          </p:cNvSpPr>
          <p:nvPr>
            <p:ph type="dt" sz="half" idx="10"/>
          </p:nvPr>
        </p:nvSpPr>
        <p:spPr/>
        <p:txBody>
          <a:bodyPr/>
          <a:lstStyle/>
          <a:p>
            <a:fld id="{F9C7702D-BB54-EF40-933B-1C3A71FCB926}" type="datetimeFigureOut">
              <a:rPr lang="en-US" smtClean="0"/>
              <a:t>2/16/19</a:t>
            </a:fld>
            <a:endParaRPr lang="en-US"/>
          </a:p>
        </p:txBody>
      </p:sp>
      <p:sp>
        <p:nvSpPr>
          <p:cNvPr id="6" name="Footer Placeholder 5">
            <a:extLst>
              <a:ext uri="{FF2B5EF4-FFF2-40B4-BE49-F238E27FC236}">
                <a16:creationId xmlns:a16="http://schemas.microsoft.com/office/drawing/2014/main" id="{DC87C35B-231B-FE40-8179-9FD3AED8D4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9A9166-0BE6-984F-88A3-C0C319BFEA3A}"/>
              </a:ext>
            </a:extLst>
          </p:cNvPr>
          <p:cNvSpPr>
            <a:spLocks noGrp="1"/>
          </p:cNvSpPr>
          <p:nvPr>
            <p:ph type="sldNum" sz="quarter" idx="12"/>
          </p:nvPr>
        </p:nvSpPr>
        <p:spPr/>
        <p:txBody>
          <a:bodyPr/>
          <a:lstStyle/>
          <a:p>
            <a:fld id="{606A9510-608C-7441-B550-42816244EE26}" type="slidenum">
              <a:rPr lang="en-US" smtClean="0"/>
              <a:t>‹#›</a:t>
            </a:fld>
            <a:endParaRPr lang="en-US"/>
          </a:p>
        </p:txBody>
      </p:sp>
    </p:spTree>
    <p:extLst>
      <p:ext uri="{BB962C8B-B14F-4D97-AF65-F5344CB8AC3E}">
        <p14:creationId xmlns:p14="http://schemas.microsoft.com/office/powerpoint/2010/main" val="746070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4B5A6-ED44-244F-8E9D-8708DC2050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087CCE-9951-6348-89E5-031A6FBC0B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53F4B3-C0E0-F44E-8CB6-7BA2DC5F68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B5E7D22-E8C4-5148-A08F-6D3D1909D671}"/>
              </a:ext>
            </a:extLst>
          </p:cNvPr>
          <p:cNvSpPr>
            <a:spLocks noGrp="1"/>
          </p:cNvSpPr>
          <p:nvPr>
            <p:ph type="dt" sz="half" idx="10"/>
          </p:nvPr>
        </p:nvSpPr>
        <p:spPr/>
        <p:txBody>
          <a:bodyPr/>
          <a:lstStyle/>
          <a:p>
            <a:fld id="{F9C7702D-BB54-EF40-933B-1C3A71FCB926}" type="datetimeFigureOut">
              <a:rPr lang="en-US" smtClean="0"/>
              <a:t>2/16/19</a:t>
            </a:fld>
            <a:endParaRPr lang="en-US"/>
          </a:p>
        </p:txBody>
      </p:sp>
      <p:sp>
        <p:nvSpPr>
          <p:cNvPr id="6" name="Footer Placeholder 5">
            <a:extLst>
              <a:ext uri="{FF2B5EF4-FFF2-40B4-BE49-F238E27FC236}">
                <a16:creationId xmlns:a16="http://schemas.microsoft.com/office/drawing/2014/main" id="{12749551-F35B-A244-BDCB-A6BF12AFC7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51D762-7F2E-514A-A244-FBD093124D12}"/>
              </a:ext>
            </a:extLst>
          </p:cNvPr>
          <p:cNvSpPr>
            <a:spLocks noGrp="1"/>
          </p:cNvSpPr>
          <p:nvPr>
            <p:ph type="sldNum" sz="quarter" idx="12"/>
          </p:nvPr>
        </p:nvSpPr>
        <p:spPr/>
        <p:txBody>
          <a:bodyPr/>
          <a:lstStyle/>
          <a:p>
            <a:fld id="{606A9510-608C-7441-B550-42816244EE26}" type="slidenum">
              <a:rPr lang="en-US" smtClean="0"/>
              <a:t>‹#›</a:t>
            </a:fld>
            <a:endParaRPr lang="en-US"/>
          </a:p>
        </p:txBody>
      </p:sp>
    </p:spTree>
    <p:extLst>
      <p:ext uri="{BB962C8B-B14F-4D97-AF65-F5344CB8AC3E}">
        <p14:creationId xmlns:p14="http://schemas.microsoft.com/office/powerpoint/2010/main" val="3289551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76A626-889E-7842-8619-0C07C7D6E9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BF348-38AC-1C44-A4AF-4490D8FDA9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9EF879-12DA-D04F-8A4E-7A2157CEA7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7702D-BB54-EF40-933B-1C3A71FCB926}" type="datetimeFigureOut">
              <a:rPr lang="en-US" smtClean="0"/>
              <a:t>2/16/19</a:t>
            </a:fld>
            <a:endParaRPr lang="en-US"/>
          </a:p>
        </p:txBody>
      </p:sp>
      <p:sp>
        <p:nvSpPr>
          <p:cNvPr id="5" name="Footer Placeholder 4">
            <a:extLst>
              <a:ext uri="{FF2B5EF4-FFF2-40B4-BE49-F238E27FC236}">
                <a16:creationId xmlns:a16="http://schemas.microsoft.com/office/drawing/2014/main" id="{F0C2929F-BC0B-8642-86E5-5938F9BFC4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684C60-5F00-A24D-8F77-6B478D7F05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6A9510-608C-7441-B550-42816244EE26}" type="slidenum">
              <a:rPr lang="en-US" smtClean="0"/>
              <a:t>‹#›</a:t>
            </a:fld>
            <a:endParaRPr lang="en-US"/>
          </a:p>
        </p:txBody>
      </p:sp>
    </p:spTree>
    <p:extLst>
      <p:ext uri="{BB962C8B-B14F-4D97-AF65-F5344CB8AC3E}">
        <p14:creationId xmlns:p14="http://schemas.microsoft.com/office/powerpoint/2010/main" val="3360569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research.microsoft.com/users/lamport/pubs/lamport-paxos.pdf" TargetMode="External"/><Relationship Id="rId3" Type="http://schemas.openxmlformats.org/officeDocument/2006/relationships/hyperlink" Target="http://research.microsoft.com/~Gray/papers/DBOS.pdf" TargetMode="External"/><Relationship Id="rId7" Type="http://schemas.openxmlformats.org/officeDocument/2006/relationships/hyperlink" Target="http://research.microsoft.com/~Gray/papers/TandemTR88.6_ComparisonOfByzantineAgreementAndTwoPhaseCommit.pdf" TargetMode="External"/><Relationship Id="rId2" Type="http://schemas.openxmlformats.org/officeDocument/2006/relationships/hyperlink" Target="http://research.microsoft.com/users/lamport/pubs/time-clocks.pdf" TargetMode="External"/><Relationship Id="rId1" Type="http://schemas.openxmlformats.org/officeDocument/2006/relationships/slideLayout" Target="../slideLayouts/slideLayout2.xml"/><Relationship Id="rId6" Type="http://schemas.openxmlformats.org/officeDocument/2006/relationships/hyperlink" Target="http://theory.lcs.mit.edu/tds/papers/Lynch/jacm85.pdf" TargetMode="External"/><Relationship Id="rId5" Type="http://schemas.openxmlformats.org/officeDocument/2006/relationships/hyperlink" Target="http://research.microsoft.com/users/lamport/pubs/byz.pdf" TargetMode="External"/><Relationship Id="rId4" Type="http://schemas.openxmlformats.org/officeDocument/2006/relationships/hyperlink" Target="http://www.cs.cornell.edu/courses/cs614/2004sp/papers/Ske81.pdf" TargetMode="External"/><Relationship Id="rId9" Type="http://schemas.openxmlformats.org/officeDocument/2006/relationships/hyperlink" Target="http://theory.lcs.mit.edu/tds/papers/Lynch/jacm88.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research.microsoft.com/users/lamport/pubs/lamport-paxos.pdf" TargetMode="External"/><Relationship Id="rId3" Type="http://schemas.openxmlformats.org/officeDocument/2006/relationships/hyperlink" Target="http://research.microsoft.com/~Gray/papers/DBOS.pdf" TargetMode="External"/><Relationship Id="rId7" Type="http://schemas.openxmlformats.org/officeDocument/2006/relationships/hyperlink" Target="http://research.microsoft.com/~Gray/papers/TandemTR88.6_ComparisonOfByzantineAgreementAndTwoPhaseCommit.pdf" TargetMode="External"/><Relationship Id="rId2" Type="http://schemas.openxmlformats.org/officeDocument/2006/relationships/hyperlink" Target="http://research.microsoft.com/users/lamport/pubs/time-clocks.pdf" TargetMode="External"/><Relationship Id="rId1" Type="http://schemas.openxmlformats.org/officeDocument/2006/relationships/slideLayout" Target="../slideLayouts/slideLayout2.xml"/><Relationship Id="rId6" Type="http://schemas.openxmlformats.org/officeDocument/2006/relationships/hyperlink" Target="http://theory.lcs.mit.edu/tds/papers/Lynch/jacm85.pdf" TargetMode="External"/><Relationship Id="rId5" Type="http://schemas.openxmlformats.org/officeDocument/2006/relationships/hyperlink" Target="http://research.microsoft.com/users/lamport/pubs/byz.pdf" TargetMode="External"/><Relationship Id="rId4" Type="http://schemas.openxmlformats.org/officeDocument/2006/relationships/hyperlink" Target="http://www.cs.cornell.edu/courses/cs614/2004sp/papers/Ske81.pdf" TargetMode="External"/><Relationship Id="rId9" Type="http://schemas.openxmlformats.org/officeDocument/2006/relationships/hyperlink" Target="http://theory.lcs.mit.edu/tds/papers/Lynch/jacm88.pdf"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8.emf"/><Relationship Id="rId7" Type="http://schemas.openxmlformats.org/officeDocument/2006/relationships/image" Target="../media/image32.emf"/><Relationship Id="rId12" Type="http://schemas.openxmlformats.org/officeDocument/2006/relationships/image" Target="../media/image37.emf"/><Relationship Id="rId2" Type="http://schemas.openxmlformats.org/officeDocument/2006/relationships/image" Target="../media/image27.emf"/><Relationship Id="rId1" Type="http://schemas.openxmlformats.org/officeDocument/2006/relationships/slideLayout" Target="../slideLayouts/slideLayout2.xml"/><Relationship Id="rId6" Type="http://schemas.openxmlformats.org/officeDocument/2006/relationships/image" Target="../media/image31.emf"/><Relationship Id="rId11" Type="http://schemas.openxmlformats.org/officeDocument/2006/relationships/image" Target="../media/image36.emf"/><Relationship Id="rId5" Type="http://schemas.openxmlformats.org/officeDocument/2006/relationships/image" Target="../media/image30.emf"/><Relationship Id="rId10" Type="http://schemas.openxmlformats.org/officeDocument/2006/relationships/image" Target="../media/image35.emf"/><Relationship Id="rId4" Type="http://schemas.openxmlformats.org/officeDocument/2006/relationships/image" Target="../media/image29.emf"/><Relationship Id="rId9" Type="http://schemas.openxmlformats.org/officeDocument/2006/relationships/image" Target="../media/image34.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00C3A-3D79-F54C-BAA5-73B7DF5EEB0B}"/>
              </a:ext>
            </a:extLst>
          </p:cNvPr>
          <p:cNvSpPr>
            <a:spLocks noGrp="1"/>
          </p:cNvSpPr>
          <p:nvPr>
            <p:ph type="ctrTitle"/>
          </p:nvPr>
        </p:nvSpPr>
        <p:spPr/>
        <p:txBody>
          <a:bodyPr>
            <a:normAutofit fontScale="90000"/>
          </a:bodyPr>
          <a:lstStyle/>
          <a:p>
            <a:r>
              <a:rPr lang="en-US" altLang="zh-CN" dirty="0"/>
              <a:t>IS</a:t>
            </a:r>
            <a:r>
              <a:rPr lang="zh-CN" altLang="en-US" dirty="0"/>
              <a:t> </a:t>
            </a:r>
            <a:r>
              <a:rPr lang="en-US" altLang="zh-CN" dirty="0"/>
              <a:t>698/800-01:</a:t>
            </a:r>
            <a:r>
              <a:rPr lang="zh-CN" altLang="en-US" dirty="0"/>
              <a:t> </a:t>
            </a:r>
            <a:br>
              <a:rPr lang="en-US" altLang="zh-CN" dirty="0"/>
            </a:br>
            <a:r>
              <a:rPr lang="en-US" altLang="zh-CN" dirty="0"/>
              <a:t>Advanced</a:t>
            </a:r>
            <a:r>
              <a:rPr lang="zh-CN" altLang="en-US" dirty="0"/>
              <a:t> </a:t>
            </a:r>
            <a:r>
              <a:rPr lang="en-US" altLang="zh-CN" dirty="0"/>
              <a:t>Distributed</a:t>
            </a:r>
            <a:r>
              <a:rPr lang="zh-CN" altLang="en-US" dirty="0"/>
              <a:t> </a:t>
            </a:r>
            <a:r>
              <a:rPr lang="en-US" altLang="zh-CN" dirty="0"/>
              <a:t>Systems</a:t>
            </a:r>
            <a:br>
              <a:rPr lang="en-US" altLang="zh-CN" dirty="0"/>
            </a:br>
            <a:r>
              <a:rPr lang="en-US" altLang="zh-CN" dirty="0"/>
              <a:t>Crash</a:t>
            </a:r>
            <a:r>
              <a:rPr lang="zh-CN" altLang="en-US" dirty="0"/>
              <a:t> </a:t>
            </a:r>
            <a:r>
              <a:rPr lang="en-US" altLang="zh-CN" dirty="0"/>
              <a:t>Fault</a:t>
            </a:r>
            <a:r>
              <a:rPr lang="zh-CN" altLang="en-US" dirty="0"/>
              <a:t> </a:t>
            </a:r>
            <a:r>
              <a:rPr lang="en-US" altLang="zh-CN" dirty="0"/>
              <a:t>Tolerance</a:t>
            </a:r>
            <a:endParaRPr lang="en-US" dirty="0"/>
          </a:p>
        </p:txBody>
      </p:sp>
      <p:sp>
        <p:nvSpPr>
          <p:cNvPr id="3" name="Subtitle 2">
            <a:extLst>
              <a:ext uri="{FF2B5EF4-FFF2-40B4-BE49-F238E27FC236}">
                <a16:creationId xmlns:a16="http://schemas.microsoft.com/office/drawing/2014/main" id="{7BFC2F67-F984-714D-8BBF-F64A3B40E522}"/>
              </a:ext>
            </a:extLst>
          </p:cNvPr>
          <p:cNvSpPr>
            <a:spLocks noGrp="1"/>
          </p:cNvSpPr>
          <p:nvPr>
            <p:ph type="subTitle" idx="1"/>
          </p:nvPr>
        </p:nvSpPr>
        <p:spPr/>
        <p:txBody>
          <a:bodyPr>
            <a:normAutofit lnSpcReduction="10000"/>
          </a:bodyPr>
          <a:lstStyle/>
          <a:p>
            <a:r>
              <a:rPr lang="en-US" altLang="zh-CN" dirty="0" err="1"/>
              <a:t>Sisi</a:t>
            </a:r>
            <a:r>
              <a:rPr lang="zh-CN" altLang="en-US" dirty="0"/>
              <a:t> </a:t>
            </a:r>
            <a:r>
              <a:rPr lang="en-US" altLang="zh-CN" dirty="0" err="1"/>
              <a:t>Duan</a:t>
            </a:r>
            <a:endParaRPr lang="en-US" altLang="zh-CN" dirty="0"/>
          </a:p>
          <a:p>
            <a:r>
              <a:rPr lang="en-US" altLang="zh-CN" dirty="0"/>
              <a:t>Assistant</a:t>
            </a:r>
            <a:r>
              <a:rPr lang="zh-CN" altLang="en-US" dirty="0"/>
              <a:t> </a:t>
            </a:r>
            <a:r>
              <a:rPr lang="en-US" altLang="zh-CN" dirty="0"/>
              <a:t>Professor</a:t>
            </a:r>
          </a:p>
          <a:p>
            <a:r>
              <a:rPr lang="en-US" altLang="zh-CN" dirty="0"/>
              <a:t>Information</a:t>
            </a:r>
            <a:r>
              <a:rPr lang="zh-CN" altLang="en-US" dirty="0"/>
              <a:t> </a:t>
            </a:r>
            <a:r>
              <a:rPr lang="en-US" altLang="zh-CN" dirty="0"/>
              <a:t>Systems</a:t>
            </a:r>
          </a:p>
          <a:p>
            <a:r>
              <a:rPr lang="en-US" altLang="zh-CN" dirty="0" err="1"/>
              <a:t>sduan@umbc.edu</a:t>
            </a:r>
            <a:endParaRPr lang="en-US" dirty="0"/>
          </a:p>
        </p:txBody>
      </p:sp>
    </p:spTree>
    <p:extLst>
      <p:ext uri="{BB962C8B-B14F-4D97-AF65-F5344CB8AC3E}">
        <p14:creationId xmlns:p14="http://schemas.microsoft.com/office/powerpoint/2010/main" val="3673286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70CF7-28DA-2349-BD87-4E67E88EFADB}"/>
              </a:ext>
            </a:extLst>
          </p:cNvPr>
          <p:cNvSpPr>
            <a:spLocks noGrp="1"/>
          </p:cNvSpPr>
          <p:nvPr>
            <p:ph type="title"/>
          </p:nvPr>
        </p:nvSpPr>
        <p:spPr/>
        <p:txBody>
          <a:bodyPr/>
          <a:lstStyle/>
          <a:p>
            <a:r>
              <a:rPr lang="en-US" altLang="zh-CN" dirty="0"/>
              <a:t>2PC</a:t>
            </a:r>
            <a:endParaRPr lang="en-US" dirty="0"/>
          </a:p>
        </p:txBody>
      </p:sp>
      <p:pic>
        <p:nvPicPr>
          <p:cNvPr id="4" name="Picture 3">
            <a:extLst>
              <a:ext uri="{FF2B5EF4-FFF2-40B4-BE49-F238E27FC236}">
                <a16:creationId xmlns:a16="http://schemas.microsoft.com/office/drawing/2014/main" id="{9A924C65-482D-6C47-98F6-AF00D60ED6D8}"/>
              </a:ext>
            </a:extLst>
          </p:cNvPr>
          <p:cNvPicPr>
            <a:picLocks noChangeAspect="1"/>
          </p:cNvPicPr>
          <p:nvPr/>
        </p:nvPicPr>
        <p:blipFill>
          <a:blip r:embed="rId2"/>
          <a:stretch>
            <a:fillRect/>
          </a:stretch>
        </p:blipFill>
        <p:spPr>
          <a:xfrm>
            <a:off x="1201782" y="1943618"/>
            <a:ext cx="8487244" cy="3595033"/>
          </a:xfrm>
          <a:prstGeom prst="rect">
            <a:avLst/>
          </a:prstGeom>
        </p:spPr>
      </p:pic>
    </p:spTree>
    <p:extLst>
      <p:ext uri="{BB962C8B-B14F-4D97-AF65-F5344CB8AC3E}">
        <p14:creationId xmlns:p14="http://schemas.microsoft.com/office/powerpoint/2010/main" val="1465040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08CA6-4F40-1549-96D0-303DD1DDEA66}"/>
              </a:ext>
            </a:extLst>
          </p:cNvPr>
          <p:cNvSpPr>
            <a:spLocks noGrp="1"/>
          </p:cNvSpPr>
          <p:nvPr>
            <p:ph type="title"/>
          </p:nvPr>
        </p:nvSpPr>
        <p:spPr/>
        <p:txBody>
          <a:bodyPr/>
          <a:lstStyle/>
          <a:p>
            <a:r>
              <a:rPr lang="en-US" altLang="zh-CN" dirty="0"/>
              <a:t>3PC</a:t>
            </a:r>
            <a:endParaRPr lang="en-US" dirty="0"/>
          </a:p>
        </p:txBody>
      </p:sp>
      <p:pic>
        <p:nvPicPr>
          <p:cNvPr id="4" name="Picture 3">
            <a:extLst>
              <a:ext uri="{FF2B5EF4-FFF2-40B4-BE49-F238E27FC236}">
                <a16:creationId xmlns:a16="http://schemas.microsoft.com/office/drawing/2014/main" id="{50F8E7BC-D00D-DD46-AD21-5284C3988F2C}"/>
              </a:ext>
            </a:extLst>
          </p:cNvPr>
          <p:cNvPicPr>
            <a:picLocks noChangeAspect="1"/>
          </p:cNvPicPr>
          <p:nvPr/>
        </p:nvPicPr>
        <p:blipFill>
          <a:blip r:embed="rId2"/>
          <a:stretch>
            <a:fillRect/>
          </a:stretch>
        </p:blipFill>
        <p:spPr>
          <a:xfrm>
            <a:off x="1322131" y="2495006"/>
            <a:ext cx="9075587" cy="2717074"/>
          </a:xfrm>
          <a:prstGeom prst="rect">
            <a:avLst/>
          </a:prstGeom>
        </p:spPr>
      </p:pic>
    </p:spTree>
    <p:extLst>
      <p:ext uri="{BB962C8B-B14F-4D97-AF65-F5344CB8AC3E}">
        <p14:creationId xmlns:p14="http://schemas.microsoft.com/office/powerpoint/2010/main" val="3622051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D10BC-F535-1F41-B240-52EA5425E4B2}"/>
              </a:ext>
            </a:extLst>
          </p:cNvPr>
          <p:cNvSpPr>
            <a:spLocks noGrp="1"/>
          </p:cNvSpPr>
          <p:nvPr>
            <p:ph type="title"/>
          </p:nvPr>
        </p:nvSpPr>
        <p:spPr/>
        <p:txBody>
          <a:bodyPr/>
          <a:lstStyle/>
          <a:p>
            <a:r>
              <a:rPr lang="en-US" altLang="zh-CN" dirty="0"/>
              <a:t>3PC</a:t>
            </a:r>
            <a:r>
              <a:rPr lang="zh-CN" altLang="en-US" dirty="0"/>
              <a:t> </a:t>
            </a:r>
            <a:r>
              <a:rPr lang="en-US" altLang="zh-CN" dirty="0"/>
              <a:t>with</a:t>
            </a:r>
            <a:r>
              <a:rPr lang="zh-CN" altLang="en-US" dirty="0"/>
              <a:t> </a:t>
            </a:r>
            <a:r>
              <a:rPr lang="en-US" altLang="zh-CN" dirty="0"/>
              <a:t>Network</a:t>
            </a:r>
            <a:r>
              <a:rPr lang="zh-CN" altLang="en-US" dirty="0"/>
              <a:t> </a:t>
            </a:r>
            <a:r>
              <a:rPr lang="en-US" altLang="zh-CN" dirty="0"/>
              <a:t>Partitions</a:t>
            </a:r>
            <a:endParaRPr lang="en-US" dirty="0"/>
          </a:p>
        </p:txBody>
      </p:sp>
      <p:sp>
        <p:nvSpPr>
          <p:cNvPr id="3" name="Content Placeholder 2">
            <a:extLst>
              <a:ext uri="{FF2B5EF4-FFF2-40B4-BE49-F238E27FC236}">
                <a16:creationId xmlns:a16="http://schemas.microsoft.com/office/drawing/2014/main" id="{CE2AA2E3-0A41-0449-A542-F342AB3BCAF7}"/>
              </a:ext>
            </a:extLst>
          </p:cNvPr>
          <p:cNvSpPr>
            <a:spLocks noGrp="1"/>
          </p:cNvSpPr>
          <p:nvPr>
            <p:ph idx="1"/>
          </p:nvPr>
        </p:nvSpPr>
        <p:spPr>
          <a:xfrm>
            <a:off x="838200" y="1825625"/>
            <a:ext cx="7117080" cy="4351338"/>
          </a:xfrm>
        </p:spPr>
        <p:txBody>
          <a:bodyPr/>
          <a:lstStyle/>
          <a:p>
            <a:r>
              <a:rPr lang="en-US" altLang="zh-CN" dirty="0"/>
              <a:t>Coordinator</a:t>
            </a:r>
            <a:r>
              <a:rPr lang="zh-CN" altLang="en-US" dirty="0"/>
              <a:t> </a:t>
            </a:r>
            <a:r>
              <a:rPr lang="en-US" altLang="zh-CN" dirty="0"/>
              <a:t>crashes</a:t>
            </a:r>
            <a:r>
              <a:rPr lang="zh-CN" altLang="en-US" dirty="0"/>
              <a:t> </a:t>
            </a:r>
            <a:r>
              <a:rPr lang="en-US" altLang="zh-CN" dirty="0"/>
              <a:t>after</a:t>
            </a:r>
            <a:r>
              <a:rPr lang="zh-CN" altLang="en-US" dirty="0"/>
              <a:t> </a:t>
            </a:r>
            <a:r>
              <a:rPr lang="en-US" altLang="zh-CN" dirty="0"/>
              <a:t>it</a:t>
            </a:r>
            <a:r>
              <a:rPr lang="zh-CN" altLang="en-US" dirty="0"/>
              <a:t> </a:t>
            </a:r>
            <a:r>
              <a:rPr lang="en-US" altLang="zh-CN" dirty="0"/>
              <a:t>sends</a:t>
            </a:r>
            <a:r>
              <a:rPr lang="zh-CN" altLang="en-US" dirty="0"/>
              <a:t> </a:t>
            </a:r>
            <a:r>
              <a:rPr lang="en-US" altLang="zh-CN" dirty="0"/>
              <a:t>PRE-COMMIT</a:t>
            </a:r>
            <a:r>
              <a:rPr lang="zh-CN" altLang="en-US" dirty="0"/>
              <a:t> </a:t>
            </a:r>
            <a:r>
              <a:rPr lang="en-US" altLang="zh-CN" dirty="0"/>
              <a:t>to</a:t>
            </a:r>
            <a:r>
              <a:rPr lang="zh-CN" altLang="en-US" dirty="0"/>
              <a:t> </a:t>
            </a:r>
            <a:r>
              <a:rPr lang="en-US" altLang="zh-CN" dirty="0"/>
              <a:t>A</a:t>
            </a:r>
          </a:p>
          <a:p>
            <a:r>
              <a:rPr lang="en-US" altLang="zh-CN" dirty="0"/>
              <a:t>A</a:t>
            </a:r>
            <a:r>
              <a:rPr lang="zh-CN" altLang="en-US" dirty="0"/>
              <a:t> </a:t>
            </a:r>
            <a:r>
              <a:rPr lang="en-US" altLang="zh-CN" dirty="0"/>
              <a:t>is</a:t>
            </a:r>
            <a:r>
              <a:rPr lang="zh-CN" altLang="en-US" dirty="0"/>
              <a:t> </a:t>
            </a:r>
            <a:r>
              <a:rPr lang="en-US" altLang="zh-CN" dirty="0"/>
              <a:t>partitioned</a:t>
            </a:r>
            <a:r>
              <a:rPr lang="zh-CN" altLang="en-US" dirty="0"/>
              <a:t> </a:t>
            </a:r>
            <a:r>
              <a:rPr lang="en-US" altLang="zh-CN" dirty="0"/>
              <a:t>later</a:t>
            </a:r>
            <a:r>
              <a:rPr lang="zh-CN" altLang="en-US" dirty="0"/>
              <a:t> </a:t>
            </a:r>
            <a:r>
              <a:rPr lang="en-US" altLang="zh-CN" dirty="0"/>
              <a:t>(or</a:t>
            </a:r>
            <a:r>
              <a:rPr lang="zh-CN" altLang="en-US" dirty="0"/>
              <a:t> </a:t>
            </a:r>
            <a:r>
              <a:rPr lang="en-US" altLang="zh-CN" dirty="0"/>
              <a:t>crashes</a:t>
            </a:r>
            <a:r>
              <a:rPr lang="zh-CN" altLang="en-US" dirty="0"/>
              <a:t> </a:t>
            </a:r>
            <a:r>
              <a:rPr lang="en-US" altLang="zh-CN" dirty="0"/>
              <a:t>and</a:t>
            </a:r>
            <a:r>
              <a:rPr lang="zh-CN" altLang="en-US" dirty="0"/>
              <a:t> </a:t>
            </a:r>
            <a:r>
              <a:rPr lang="en-US" altLang="zh-CN" dirty="0"/>
              <a:t>recover</a:t>
            </a:r>
            <a:r>
              <a:rPr lang="zh-CN" altLang="en-US" dirty="0"/>
              <a:t> </a:t>
            </a:r>
            <a:r>
              <a:rPr lang="en-US" altLang="zh-CN" dirty="0"/>
              <a:t>later)</a:t>
            </a:r>
          </a:p>
          <a:p>
            <a:r>
              <a:rPr lang="en-US" altLang="zh-CN" dirty="0"/>
              <a:t>None</a:t>
            </a:r>
            <a:r>
              <a:rPr lang="zh-CN" altLang="en-US" dirty="0"/>
              <a:t> </a:t>
            </a:r>
            <a:r>
              <a:rPr lang="en-US" altLang="zh-CN" dirty="0"/>
              <a:t>of</a:t>
            </a:r>
            <a:r>
              <a:rPr lang="zh-CN" altLang="en-US" dirty="0"/>
              <a:t> </a:t>
            </a:r>
            <a:r>
              <a:rPr lang="en-US" altLang="zh-CN" dirty="0"/>
              <a:t>B,C,D</a:t>
            </a:r>
            <a:r>
              <a:rPr lang="zh-CN" altLang="en-US" dirty="0"/>
              <a:t> </a:t>
            </a:r>
            <a:r>
              <a:rPr lang="en-US" altLang="zh-CN" dirty="0"/>
              <a:t>have</a:t>
            </a:r>
            <a:r>
              <a:rPr lang="zh-CN" altLang="en-US" dirty="0"/>
              <a:t> </a:t>
            </a:r>
            <a:r>
              <a:rPr lang="en-US" altLang="zh-CN" dirty="0"/>
              <a:t>got</a:t>
            </a:r>
            <a:r>
              <a:rPr lang="zh-CN" altLang="en-US" dirty="0"/>
              <a:t> </a:t>
            </a:r>
            <a:r>
              <a:rPr lang="en-US" altLang="zh-CN" dirty="0"/>
              <a:t>PRE-COMMIT,</a:t>
            </a:r>
            <a:r>
              <a:rPr lang="zh-CN" altLang="en-US" dirty="0"/>
              <a:t> </a:t>
            </a:r>
            <a:r>
              <a:rPr lang="en-US" altLang="zh-CN" dirty="0"/>
              <a:t>they</a:t>
            </a:r>
            <a:r>
              <a:rPr lang="zh-CN" altLang="en-US" dirty="0"/>
              <a:t> </a:t>
            </a:r>
            <a:r>
              <a:rPr lang="en-US" altLang="zh-CN" dirty="0"/>
              <a:t>will</a:t>
            </a:r>
            <a:r>
              <a:rPr lang="zh-CN" altLang="en-US" dirty="0"/>
              <a:t> </a:t>
            </a:r>
            <a:r>
              <a:rPr lang="en-US" altLang="zh-CN" dirty="0"/>
              <a:t>abort</a:t>
            </a:r>
          </a:p>
          <a:p>
            <a:r>
              <a:rPr lang="en-US" altLang="zh-CN" dirty="0"/>
              <a:t>A</a:t>
            </a:r>
            <a:r>
              <a:rPr lang="zh-CN" altLang="en-US" dirty="0"/>
              <a:t> </a:t>
            </a:r>
            <a:r>
              <a:rPr lang="en-US" altLang="zh-CN" dirty="0"/>
              <a:t>comes</a:t>
            </a:r>
            <a:r>
              <a:rPr lang="zh-CN" altLang="en-US" dirty="0"/>
              <a:t> </a:t>
            </a:r>
            <a:r>
              <a:rPr lang="en-US" altLang="zh-CN" dirty="0"/>
              <a:t>back</a:t>
            </a:r>
            <a:r>
              <a:rPr lang="zh-CN" altLang="en-US" dirty="0"/>
              <a:t> </a:t>
            </a:r>
            <a:r>
              <a:rPr lang="en-US" altLang="zh-CN" dirty="0"/>
              <a:t>and</a:t>
            </a:r>
            <a:r>
              <a:rPr lang="zh-CN" altLang="en-US" dirty="0"/>
              <a:t> </a:t>
            </a:r>
            <a:r>
              <a:rPr lang="en-US" altLang="zh-CN" dirty="0"/>
              <a:t>decides</a:t>
            </a:r>
            <a:r>
              <a:rPr lang="zh-CN" altLang="en-US" dirty="0"/>
              <a:t> </a:t>
            </a:r>
            <a:r>
              <a:rPr lang="en-US" altLang="zh-CN" dirty="0"/>
              <a:t>to</a:t>
            </a:r>
            <a:r>
              <a:rPr lang="zh-CN" altLang="en-US" dirty="0"/>
              <a:t> </a:t>
            </a:r>
            <a:r>
              <a:rPr lang="en-US" altLang="zh-CN" dirty="0"/>
              <a:t>commit…</a:t>
            </a:r>
            <a:endParaRPr lang="en-US" dirty="0"/>
          </a:p>
        </p:txBody>
      </p:sp>
      <p:pic>
        <p:nvPicPr>
          <p:cNvPr id="4" name="Picture 3">
            <a:extLst>
              <a:ext uri="{FF2B5EF4-FFF2-40B4-BE49-F238E27FC236}">
                <a16:creationId xmlns:a16="http://schemas.microsoft.com/office/drawing/2014/main" id="{D933A8D8-FCB2-C046-B166-E3D41936B33B}"/>
              </a:ext>
            </a:extLst>
          </p:cNvPr>
          <p:cNvPicPr>
            <a:picLocks noChangeAspect="1"/>
          </p:cNvPicPr>
          <p:nvPr/>
        </p:nvPicPr>
        <p:blipFill>
          <a:blip r:embed="rId2"/>
          <a:stretch>
            <a:fillRect/>
          </a:stretch>
        </p:blipFill>
        <p:spPr>
          <a:xfrm>
            <a:off x="8208526" y="1825625"/>
            <a:ext cx="3145274" cy="4088856"/>
          </a:xfrm>
          <a:prstGeom prst="rect">
            <a:avLst/>
          </a:prstGeom>
        </p:spPr>
      </p:pic>
    </p:spTree>
    <p:extLst>
      <p:ext uri="{BB962C8B-B14F-4D97-AF65-F5344CB8AC3E}">
        <p14:creationId xmlns:p14="http://schemas.microsoft.com/office/powerpoint/2010/main" val="4087402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3B99A-21E4-144E-82FE-21432FE8A446}"/>
              </a:ext>
            </a:extLst>
          </p:cNvPr>
          <p:cNvSpPr>
            <a:spLocks noGrp="1"/>
          </p:cNvSpPr>
          <p:nvPr>
            <p:ph type="title"/>
          </p:nvPr>
        </p:nvSpPr>
        <p:spPr/>
        <p:txBody>
          <a:bodyPr/>
          <a:lstStyle/>
          <a:p>
            <a:r>
              <a:rPr lang="en-US" altLang="zh-CN" dirty="0"/>
              <a:t>The</a:t>
            </a:r>
            <a:r>
              <a:rPr lang="zh-CN" altLang="en-US" dirty="0"/>
              <a:t> </a:t>
            </a:r>
            <a:r>
              <a:rPr lang="en-US" altLang="zh-CN" dirty="0"/>
              <a:t>Timeline</a:t>
            </a:r>
            <a:endParaRPr lang="en-US" dirty="0"/>
          </a:p>
        </p:txBody>
      </p:sp>
      <p:sp>
        <p:nvSpPr>
          <p:cNvPr id="3" name="Content Placeholder 2">
            <a:extLst>
              <a:ext uri="{FF2B5EF4-FFF2-40B4-BE49-F238E27FC236}">
                <a16:creationId xmlns:a16="http://schemas.microsoft.com/office/drawing/2014/main" id="{94D0ECFA-AC85-064C-B551-4BCEA966F766}"/>
              </a:ext>
            </a:extLst>
          </p:cNvPr>
          <p:cNvSpPr>
            <a:spLocks noGrp="1"/>
          </p:cNvSpPr>
          <p:nvPr>
            <p:ph idx="1"/>
          </p:nvPr>
        </p:nvSpPr>
        <p:spPr/>
        <p:txBody>
          <a:bodyPr>
            <a:normAutofit fontScale="77500" lnSpcReduction="20000"/>
          </a:bodyPr>
          <a:lstStyle/>
          <a:p>
            <a:r>
              <a:rPr lang="en-US" altLang="zh-CN" dirty="0"/>
              <a:t>1978</a:t>
            </a:r>
            <a:r>
              <a:rPr lang="zh-CN" altLang="en-US" dirty="0"/>
              <a:t>  </a:t>
            </a:r>
            <a:r>
              <a:rPr lang="en-US" dirty="0">
                <a:hlinkClick r:id="rId2">
                  <a:extLst>
                    <a:ext uri="{A12FA001-AC4F-418D-AE19-62706E023703}">
                      <ahyp:hlinkClr xmlns:ahyp="http://schemas.microsoft.com/office/drawing/2018/hyperlinkcolor" val="tx"/>
                    </a:ext>
                  </a:extLst>
                </a:hlinkClick>
              </a:rPr>
              <a:t>“Time, Clocks and the Ordering of Events in a Distributed System”</a:t>
            </a:r>
            <a:r>
              <a:rPr lang="en-US" altLang="zh-CN" dirty="0"/>
              <a:t>,</a:t>
            </a:r>
            <a:r>
              <a:rPr lang="zh-CN" altLang="en-US" dirty="0"/>
              <a:t> </a:t>
            </a:r>
            <a:r>
              <a:rPr lang="en-US" altLang="zh-CN" dirty="0" err="1"/>
              <a:t>Lamport</a:t>
            </a:r>
            <a:endParaRPr lang="en-US" altLang="zh-CN" dirty="0"/>
          </a:p>
          <a:p>
            <a:pPr lvl="1"/>
            <a:r>
              <a:rPr lang="en-US" altLang="zh-CN" dirty="0"/>
              <a:t>The</a:t>
            </a:r>
            <a:r>
              <a:rPr lang="zh-CN" altLang="en-US" dirty="0"/>
              <a:t> </a:t>
            </a:r>
            <a:r>
              <a:rPr lang="en-US" altLang="zh-CN" dirty="0"/>
              <a:t>‘happen</a:t>
            </a:r>
            <a:r>
              <a:rPr lang="zh-CN" altLang="en-US" dirty="0"/>
              <a:t> </a:t>
            </a:r>
            <a:r>
              <a:rPr lang="en-US" altLang="zh-CN" dirty="0"/>
              <a:t>before’</a:t>
            </a:r>
            <a:r>
              <a:rPr lang="zh-CN" altLang="en-US" dirty="0"/>
              <a:t> </a:t>
            </a:r>
            <a:r>
              <a:rPr lang="en-US" altLang="zh-CN" dirty="0"/>
              <a:t>relationship</a:t>
            </a:r>
            <a:r>
              <a:rPr lang="zh-CN" altLang="en-US" dirty="0"/>
              <a:t> </a:t>
            </a:r>
            <a:r>
              <a:rPr lang="en-US" altLang="zh-CN" dirty="0"/>
              <a:t>cannot</a:t>
            </a:r>
            <a:r>
              <a:rPr lang="zh-CN" altLang="en-US" dirty="0"/>
              <a:t> </a:t>
            </a:r>
            <a:r>
              <a:rPr lang="en-US" altLang="zh-CN" dirty="0"/>
              <a:t>be</a:t>
            </a:r>
            <a:r>
              <a:rPr lang="zh-CN" altLang="en-US" dirty="0"/>
              <a:t> </a:t>
            </a:r>
            <a:r>
              <a:rPr lang="en-US" altLang="zh-CN" dirty="0"/>
              <a:t>easily</a:t>
            </a:r>
            <a:r>
              <a:rPr lang="zh-CN" altLang="en-US" dirty="0"/>
              <a:t> </a:t>
            </a:r>
            <a:r>
              <a:rPr lang="en-US" altLang="zh-CN" dirty="0"/>
              <a:t>determined</a:t>
            </a:r>
            <a:r>
              <a:rPr lang="zh-CN" altLang="en-US" dirty="0"/>
              <a:t> </a:t>
            </a:r>
            <a:r>
              <a:rPr lang="en-US" altLang="zh-CN" dirty="0"/>
              <a:t>in</a:t>
            </a:r>
            <a:r>
              <a:rPr lang="zh-CN" altLang="en-US" dirty="0"/>
              <a:t> </a:t>
            </a:r>
            <a:r>
              <a:rPr lang="en-US" altLang="zh-CN" dirty="0"/>
              <a:t>distributed</a:t>
            </a:r>
            <a:r>
              <a:rPr lang="zh-CN" altLang="en-US" dirty="0"/>
              <a:t> </a:t>
            </a:r>
            <a:r>
              <a:rPr lang="en-US" altLang="zh-CN" dirty="0"/>
              <a:t>systems</a:t>
            </a:r>
          </a:p>
          <a:p>
            <a:pPr lvl="1"/>
            <a:r>
              <a:rPr lang="en-US" altLang="zh-CN" dirty="0"/>
              <a:t>Distributed</a:t>
            </a:r>
            <a:r>
              <a:rPr lang="zh-CN" altLang="en-US" dirty="0"/>
              <a:t> </a:t>
            </a:r>
            <a:r>
              <a:rPr lang="en-US" altLang="zh-CN" dirty="0"/>
              <a:t>state</a:t>
            </a:r>
            <a:r>
              <a:rPr lang="zh-CN" altLang="en-US" dirty="0"/>
              <a:t> </a:t>
            </a:r>
            <a:r>
              <a:rPr lang="en-US" altLang="zh-CN" dirty="0"/>
              <a:t>machine</a:t>
            </a:r>
          </a:p>
          <a:p>
            <a:r>
              <a:rPr lang="en-US" altLang="zh-CN" dirty="0"/>
              <a:t>1979,</a:t>
            </a:r>
            <a:r>
              <a:rPr lang="zh-CN" altLang="en-US" dirty="0"/>
              <a:t> </a:t>
            </a:r>
            <a:r>
              <a:rPr lang="en-US" altLang="zh-CN" dirty="0"/>
              <a:t>2PC.</a:t>
            </a:r>
            <a:r>
              <a:rPr lang="zh-CN" altLang="en-US" dirty="0"/>
              <a:t> </a:t>
            </a:r>
            <a:r>
              <a:rPr lang="en-US" dirty="0">
                <a:hlinkClick r:id="rId3">
                  <a:extLst>
                    <a:ext uri="{A12FA001-AC4F-418D-AE19-62706E023703}">
                      <ahyp:hlinkClr xmlns:ahyp="http://schemas.microsoft.com/office/drawing/2018/hyperlinkcolor" val="tx"/>
                    </a:ext>
                  </a:extLst>
                </a:hlinkClick>
              </a:rPr>
              <a:t>“Notes on Database Operating Systems”</a:t>
            </a:r>
            <a:r>
              <a:rPr lang="en-US" altLang="zh-CN" dirty="0"/>
              <a:t>,</a:t>
            </a:r>
            <a:r>
              <a:rPr lang="zh-CN" altLang="en-US" dirty="0"/>
              <a:t> </a:t>
            </a:r>
            <a:r>
              <a:rPr lang="en-US" altLang="zh-CN" dirty="0"/>
              <a:t>Gray</a:t>
            </a:r>
          </a:p>
          <a:p>
            <a:r>
              <a:rPr lang="en-US" altLang="zh-CN" dirty="0"/>
              <a:t>1981,</a:t>
            </a:r>
            <a:r>
              <a:rPr lang="zh-CN" altLang="en-US" dirty="0"/>
              <a:t> </a:t>
            </a:r>
            <a:r>
              <a:rPr lang="en-US" altLang="zh-CN" dirty="0"/>
              <a:t>3PC.</a:t>
            </a:r>
            <a:r>
              <a:rPr lang="zh-CN" altLang="en-US" dirty="0"/>
              <a:t> </a:t>
            </a:r>
            <a:r>
              <a:rPr lang="en-US" dirty="0">
                <a:hlinkClick r:id="rId4">
                  <a:extLst>
                    <a:ext uri="{A12FA001-AC4F-418D-AE19-62706E023703}">
                      <ahyp:hlinkClr xmlns:ahyp="http://schemas.microsoft.com/office/drawing/2018/hyperlinkcolor" val="tx"/>
                    </a:ext>
                  </a:extLst>
                </a:hlinkClick>
              </a:rPr>
              <a:t>“NonBlocking Commit Protocols”</a:t>
            </a:r>
            <a:r>
              <a:rPr lang="en-US" altLang="zh-CN" dirty="0"/>
              <a:t>,</a:t>
            </a:r>
            <a:r>
              <a:rPr lang="zh-CN" altLang="en-US" dirty="0"/>
              <a:t> </a:t>
            </a:r>
            <a:r>
              <a:rPr lang="en-US" altLang="zh-CN" dirty="0"/>
              <a:t>Skeen</a:t>
            </a:r>
          </a:p>
          <a:p>
            <a:r>
              <a:rPr lang="en-US" altLang="zh-CN" i="1" dirty="0"/>
              <a:t>1982,</a:t>
            </a:r>
            <a:r>
              <a:rPr lang="zh-CN" altLang="en-US" i="1" dirty="0"/>
              <a:t> </a:t>
            </a:r>
            <a:r>
              <a:rPr lang="en-US" altLang="zh-CN" i="1" dirty="0"/>
              <a:t>BFT.</a:t>
            </a:r>
            <a:r>
              <a:rPr lang="zh-CN" altLang="en-US" i="1" dirty="0"/>
              <a:t> </a:t>
            </a:r>
            <a:r>
              <a:rPr lang="en-US" i="1" dirty="0"/>
              <a:t> </a:t>
            </a:r>
            <a:r>
              <a:rPr lang="en-US" i="1" dirty="0">
                <a:hlinkClick r:id="rId5">
                  <a:extLst>
                    <a:ext uri="{A12FA001-AC4F-418D-AE19-62706E023703}">
                      <ahyp:hlinkClr xmlns:ahyp="http://schemas.microsoft.com/office/drawing/2018/hyperlinkcolor" val="tx"/>
                    </a:ext>
                  </a:extLst>
                </a:hlinkClick>
              </a:rPr>
              <a:t>“The Byzantine Generals Problem”</a:t>
            </a:r>
            <a:r>
              <a:rPr lang="en-US" altLang="zh-CN" i="1" dirty="0"/>
              <a:t>,</a:t>
            </a:r>
            <a:r>
              <a:rPr lang="zh-CN" altLang="en-US" i="1" dirty="0"/>
              <a:t> </a:t>
            </a:r>
            <a:r>
              <a:rPr lang="en-US" altLang="zh-CN" i="1" dirty="0" err="1"/>
              <a:t>Lamport</a:t>
            </a:r>
            <a:r>
              <a:rPr lang="en-US" altLang="zh-CN" i="1" dirty="0"/>
              <a:t>,</a:t>
            </a:r>
            <a:r>
              <a:rPr lang="zh-CN" altLang="en-US" i="1" dirty="0"/>
              <a:t> </a:t>
            </a:r>
            <a:r>
              <a:rPr lang="en-US" altLang="zh-CN" i="1" dirty="0" err="1"/>
              <a:t>Shostak</a:t>
            </a:r>
            <a:r>
              <a:rPr lang="en-US" altLang="zh-CN" i="1" dirty="0"/>
              <a:t>,</a:t>
            </a:r>
            <a:r>
              <a:rPr lang="zh-CN" altLang="en-US" i="1" dirty="0"/>
              <a:t> </a:t>
            </a:r>
            <a:r>
              <a:rPr lang="en-US" altLang="zh-CN" i="1" dirty="0"/>
              <a:t>Pease</a:t>
            </a:r>
          </a:p>
          <a:p>
            <a:r>
              <a:rPr lang="en-US" altLang="zh-CN" i="1" dirty="0"/>
              <a:t>1985,</a:t>
            </a:r>
            <a:r>
              <a:rPr lang="zh-CN" altLang="en-US" i="1" dirty="0"/>
              <a:t> </a:t>
            </a:r>
            <a:r>
              <a:rPr lang="en-US" altLang="zh-CN" i="1" dirty="0"/>
              <a:t>FLP.</a:t>
            </a:r>
            <a:r>
              <a:rPr lang="zh-CN" altLang="en-US" i="1" dirty="0"/>
              <a:t> </a:t>
            </a:r>
            <a:r>
              <a:rPr lang="en-US" i="1" dirty="0">
                <a:hlinkClick r:id="rId6">
                  <a:extLst>
                    <a:ext uri="{A12FA001-AC4F-418D-AE19-62706E023703}">
                      <ahyp:hlinkClr xmlns:ahyp="http://schemas.microsoft.com/office/drawing/2018/hyperlinkcolor" val="tx"/>
                    </a:ext>
                  </a:extLst>
                </a:hlinkClick>
              </a:rPr>
              <a:t>“Impossibility of distributed consensus with one faulty process” </a:t>
            </a:r>
            <a:r>
              <a:rPr lang="zh-CN" altLang="en-US" i="1" dirty="0"/>
              <a:t> </a:t>
            </a:r>
            <a:r>
              <a:rPr lang="en-US" altLang="zh-CN" i="1" dirty="0"/>
              <a:t>Fischer,</a:t>
            </a:r>
            <a:r>
              <a:rPr lang="zh-CN" altLang="en-US" i="1" dirty="0"/>
              <a:t> </a:t>
            </a:r>
            <a:r>
              <a:rPr lang="en-US" altLang="zh-CN" i="1" dirty="0"/>
              <a:t>Lynch</a:t>
            </a:r>
            <a:r>
              <a:rPr lang="zh-CN" altLang="en-US" i="1" dirty="0"/>
              <a:t> </a:t>
            </a:r>
            <a:r>
              <a:rPr lang="en-US" altLang="zh-CN" i="1" dirty="0"/>
              <a:t>and</a:t>
            </a:r>
            <a:r>
              <a:rPr lang="zh-CN" altLang="en-US" i="1" dirty="0"/>
              <a:t> </a:t>
            </a:r>
            <a:r>
              <a:rPr lang="en-US" altLang="zh-CN" i="1" dirty="0"/>
              <a:t>Paterson.</a:t>
            </a:r>
            <a:r>
              <a:rPr lang="zh-CN" altLang="en-US" i="1" dirty="0"/>
              <a:t> </a:t>
            </a:r>
            <a:endParaRPr lang="en-US" altLang="zh-CN" i="1" dirty="0"/>
          </a:p>
          <a:p>
            <a:r>
              <a:rPr lang="en-US" altLang="zh-CN" dirty="0"/>
              <a:t>1987.</a:t>
            </a:r>
            <a:r>
              <a:rPr lang="zh-CN" altLang="en-US" dirty="0"/>
              <a:t> </a:t>
            </a:r>
            <a:r>
              <a:rPr lang="en-US" dirty="0">
                <a:hlinkClick r:id="rId7">
                  <a:extLst>
                    <a:ext uri="{A12FA001-AC4F-418D-AE19-62706E023703}">
                      <ahyp:hlinkClr xmlns:ahyp="http://schemas.microsoft.com/office/drawing/2018/hyperlinkcolor" val="tx"/>
                    </a:ext>
                  </a:extLst>
                </a:hlinkClick>
              </a:rPr>
              <a:t>“A Comparison of the Byzantine Agreement Problem and the Transaction Commit Problem.”</a:t>
            </a:r>
            <a:r>
              <a:rPr lang="en-US" altLang="zh-CN" dirty="0"/>
              <a:t>,</a:t>
            </a:r>
            <a:r>
              <a:rPr lang="zh-CN" altLang="en-US" dirty="0"/>
              <a:t> </a:t>
            </a:r>
            <a:r>
              <a:rPr lang="en-US" altLang="zh-CN" dirty="0"/>
              <a:t>Gray</a:t>
            </a:r>
          </a:p>
          <a:p>
            <a:r>
              <a:rPr lang="en-US" altLang="zh-CN" i="1" dirty="0"/>
              <a:t>Submitted</a:t>
            </a:r>
            <a:r>
              <a:rPr lang="zh-CN" altLang="en-US" i="1" dirty="0"/>
              <a:t> </a:t>
            </a:r>
            <a:r>
              <a:rPr lang="en-US" altLang="zh-CN" i="1" dirty="0"/>
              <a:t>in</a:t>
            </a:r>
            <a:r>
              <a:rPr lang="zh-CN" altLang="en-US" i="1" dirty="0"/>
              <a:t> </a:t>
            </a:r>
            <a:r>
              <a:rPr lang="en-US" altLang="zh-CN" i="1" dirty="0"/>
              <a:t>1990,</a:t>
            </a:r>
            <a:r>
              <a:rPr lang="zh-CN" altLang="en-US" i="1" dirty="0"/>
              <a:t> </a:t>
            </a:r>
            <a:r>
              <a:rPr lang="en-US" altLang="zh-CN" i="1" dirty="0"/>
              <a:t>published</a:t>
            </a:r>
            <a:r>
              <a:rPr lang="zh-CN" altLang="en-US" i="1" dirty="0"/>
              <a:t> </a:t>
            </a:r>
            <a:r>
              <a:rPr lang="en-US" altLang="zh-CN" i="1" dirty="0"/>
              <a:t>in</a:t>
            </a:r>
            <a:r>
              <a:rPr lang="zh-CN" altLang="en-US" i="1" dirty="0"/>
              <a:t> </a:t>
            </a:r>
            <a:r>
              <a:rPr lang="en-US" altLang="zh-CN" i="1" dirty="0"/>
              <a:t>1998,</a:t>
            </a:r>
            <a:r>
              <a:rPr lang="zh-CN" altLang="en-US" i="1" dirty="0"/>
              <a:t> </a:t>
            </a:r>
            <a:r>
              <a:rPr lang="en-US" altLang="zh-CN" i="1" dirty="0" err="1"/>
              <a:t>Paxos</a:t>
            </a:r>
            <a:r>
              <a:rPr lang="en-US" altLang="zh-CN" i="1" dirty="0"/>
              <a:t>.</a:t>
            </a:r>
            <a:r>
              <a:rPr lang="zh-CN" altLang="en-US" i="1" dirty="0"/>
              <a:t> </a:t>
            </a:r>
            <a:r>
              <a:rPr lang="en-US" i="1" dirty="0"/>
              <a:t> </a:t>
            </a:r>
            <a:r>
              <a:rPr lang="en-US" i="1" dirty="0">
                <a:hlinkClick r:id="rId8">
                  <a:extLst>
                    <a:ext uri="{A12FA001-AC4F-418D-AE19-62706E023703}">
                      <ahyp:hlinkClr xmlns:ahyp="http://schemas.microsoft.com/office/drawing/2018/hyperlinkcolor" val="tx"/>
                    </a:ext>
                  </a:extLst>
                </a:hlinkClick>
              </a:rPr>
              <a:t>“The Part-Time Parliament”</a:t>
            </a:r>
            <a:r>
              <a:rPr lang="en-US" altLang="zh-CN" i="1" dirty="0"/>
              <a:t>,</a:t>
            </a:r>
            <a:r>
              <a:rPr lang="zh-CN" altLang="en-US" i="1" dirty="0"/>
              <a:t> </a:t>
            </a:r>
            <a:r>
              <a:rPr lang="en-US" altLang="zh-CN" i="1" dirty="0" err="1"/>
              <a:t>Lamport</a:t>
            </a:r>
            <a:endParaRPr lang="en-US" altLang="zh-CN" i="1" dirty="0"/>
          </a:p>
          <a:p>
            <a:r>
              <a:rPr lang="en-US" altLang="zh-CN" dirty="0"/>
              <a:t>1988,</a:t>
            </a:r>
            <a:r>
              <a:rPr lang="zh-CN" altLang="en-US" dirty="0"/>
              <a:t> </a:t>
            </a:r>
            <a:r>
              <a:rPr lang="en-US" dirty="0"/>
              <a:t> </a:t>
            </a:r>
            <a:r>
              <a:rPr lang="en-US" dirty="0">
                <a:hlinkClick r:id="rId9">
                  <a:extLst>
                    <a:ext uri="{A12FA001-AC4F-418D-AE19-62706E023703}">
                      <ahyp:hlinkClr xmlns:ahyp="http://schemas.microsoft.com/office/drawing/2018/hyperlinkcolor" val="tx"/>
                    </a:ext>
                  </a:extLst>
                </a:hlinkClick>
              </a:rPr>
              <a:t>“Consensus in the presence of partial synchrony”</a:t>
            </a:r>
            <a:r>
              <a:rPr lang="en-US" altLang="zh-CN" dirty="0"/>
              <a:t>,</a:t>
            </a:r>
            <a:r>
              <a:rPr lang="zh-CN" altLang="en-US" dirty="0"/>
              <a:t> </a:t>
            </a:r>
            <a:r>
              <a:rPr lang="en-US" altLang="zh-CN" dirty="0" err="1"/>
              <a:t>Dwork</a:t>
            </a:r>
            <a:r>
              <a:rPr lang="en-US" altLang="zh-CN" dirty="0"/>
              <a:t>,</a:t>
            </a:r>
            <a:r>
              <a:rPr lang="zh-CN" altLang="en-US" dirty="0"/>
              <a:t> </a:t>
            </a:r>
            <a:r>
              <a:rPr lang="en-US" altLang="zh-CN" dirty="0"/>
              <a:t>Lynch,</a:t>
            </a:r>
            <a:r>
              <a:rPr lang="zh-CN" altLang="en-US" dirty="0"/>
              <a:t> </a:t>
            </a:r>
            <a:r>
              <a:rPr lang="en-US" altLang="zh-CN" dirty="0" err="1"/>
              <a:t>Stockmeyer</a:t>
            </a:r>
            <a:r>
              <a:rPr lang="en-US" altLang="zh-CN" dirty="0"/>
              <a:t>.</a:t>
            </a:r>
            <a:endParaRPr lang="en-US" dirty="0"/>
          </a:p>
        </p:txBody>
      </p:sp>
    </p:spTree>
    <p:extLst>
      <p:ext uri="{BB962C8B-B14F-4D97-AF65-F5344CB8AC3E}">
        <p14:creationId xmlns:p14="http://schemas.microsoft.com/office/powerpoint/2010/main" val="2485679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9C364-38E4-894A-9284-2B1BB9C55B57}"/>
              </a:ext>
            </a:extLst>
          </p:cNvPr>
          <p:cNvSpPr>
            <a:spLocks noGrp="1"/>
          </p:cNvSpPr>
          <p:nvPr>
            <p:ph type="title"/>
          </p:nvPr>
        </p:nvSpPr>
        <p:spPr/>
        <p:txBody>
          <a:bodyPr/>
          <a:lstStyle/>
          <a:p>
            <a:r>
              <a:rPr lang="en-US" dirty="0"/>
              <a:t>Reliable Broadcast </a:t>
            </a:r>
          </a:p>
        </p:txBody>
      </p:sp>
      <p:sp>
        <p:nvSpPr>
          <p:cNvPr id="3" name="Content Placeholder 2">
            <a:extLst>
              <a:ext uri="{FF2B5EF4-FFF2-40B4-BE49-F238E27FC236}">
                <a16:creationId xmlns:a16="http://schemas.microsoft.com/office/drawing/2014/main" id="{7B951CE8-0841-0E45-B126-7F538DDCFCC2}"/>
              </a:ext>
            </a:extLst>
          </p:cNvPr>
          <p:cNvSpPr>
            <a:spLocks noGrp="1"/>
          </p:cNvSpPr>
          <p:nvPr>
            <p:ph idx="1"/>
          </p:nvPr>
        </p:nvSpPr>
        <p:spPr/>
        <p:txBody>
          <a:bodyPr>
            <a:normAutofit/>
          </a:bodyPr>
          <a:lstStyle/>
          <a:p>
            <a:r>
              <a:rPr lang="en-US" dirty="0"/>
              <a:t>Validity </a:t>
            </a:r>
          </a:p>
          <a:p>
            <a:pPr lvl="1"/>
            <a:r>
              <a:rPr lang="en-US" dirty="0"/>
              <a:t>If the sender is correct and broadcasts a message m, then all correct processes eventually deliver m </a:t>
            </a:r>
          </a:p>
          <a:p>
            <a:r>
              <a:rPr lang="en-US" dirty="0"/>
              <a:t>Agreement </a:t>
            </a:r>
          </a:p>
          <a:p>
            <a:pPr lvl="1"/>
            <a:r>
              <a:rPr lang="en-US" dirty="0"/>
              <a:t>If a correct process delivers a message m, then all correct processes eventually deliver m </a:t>
            </a:r>
          </a:p>
          <a:p>
            <a:r>
              <a:rPr lang="en-US" dirty="0"/>
              <a:t>Integrity </a:t>
            </a:r>
          </a:p>
          <a:p>
            <a:pPr lvl="1"/>
            <a:r>
              <a:rPr lang="en-US" dirty="0"/>
              <a:t>Every correct process delivers at most one message, and if it delivers m, then some process must have broadcast m </a:t>
            </a:r>
          </a:p>
          <a:p>
            <a:endParaRPr lang="en-US" dirty="0"/>
          </a:p>
        </p:txBody>
      </p:sp>
    </p:spTree>
    <p:extLst>
      <p:ext uri="{BB962C8B-B14F-4D97-AF65-F5344CB8AC3E}">
        <p14:creationId xmlns:p14="http://schemas.microsoft.com/office/powerpoint/2010/main" val="3430027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7B5EC-9E04-9847-8F1B-8F2D19DEC756}"/>
              </a:ext>
            </a:extLst>
          </p:cNvPr>
          <p:cNvSpPr>
            <a:spLocks noGrp="1"/>
          </p:cNvSpPr>
          <p:nvPr>
            <p:ph type="title"/>
          </p:nvPr>
        </p:nvSpPr>
        <p:spPr/>
        <p:txBody>
          <a:bodyPr>
            <a:normAutofit/>
          </a:bodyPr>
          <a:lstStyle/>
          <a:p>
            <a:r>
              <a:rPr lang="en-US" dirty="0"/>
              <a:t>Terminating Reliable Broadcast</a:t>
            </a:r>
          </a:p>
        </p:txBody>
      </p:sp>
      <p:sp>
        <p:nvSpPr>
          <p:cNvPr id="3" name="Content Placeholder 2">
            <a:extLst>
              <a:ext uri="{FF2B5EF4-FFF2-40B4-BE49-F238E27FC236}">
                <a16:creationId xmlns:a16="http://schemas.microsoft.com/office/drawing/2014/main" id="{3D984AF3-24CB-AD42-B97E-2192684E316F}"/>
              </a:ext>
            </a:extLst>
          </p:cNvPr>
          <p:cNvSpPr>
            <a:spLocks noGrp="1"/>
          </p:cNvSpPr>
          <p:nvPr>
            <p:ph idx="1"/>
          </p:nvPr>
        </p:nvSpPr>
        <p:spPr/>
        <p:txBody>
          <a:bodyPr>
            <a:normAutofit lnSpcReduction="10000"/>
          </a:bodyPr>
          <a:lstStyle/>
          <a:p>
            <a:r>
              <a:rPr lang="en-US" dirty="0"/>
              <a:t>Validity </a:t>
            </a:r>
          </a:p>
          <a:p>
            <a:pPr lvl="1"/>
            <a:r>
              <a:rPr lang="en-US" dirty="0"/>
              <a:t>If the sender is correct and broadcasts a message m, then all correct processes eventually deliver m </a:t>
            </a:r>
          </a:p>
          <a:p>
            <a:r>
              <a:rPr lang="en-US" dirty="0"/>
              <a:t>Agreement </a:t>
            </a:r>
          </a:p>
          <a:p>
            <a:pPr lvl="1"/>
            <a:r>
              <a:rPr lang="en-US" dirty="0"/>
              <a:t>If a correct process delivers a message m, then all correct processes eventually deliver m </a:t>
            </a:r>
          </a:p>
          <a:p>
            <a:r>
              <a:rPr lang="en-US" dirty="0"/>
              <a:t>Integrity </a:t>
            </a:r>
          </a:p>
          <a:p>
            <a:pPr lvl="1"/>
            <a:r>
              <a:rPr lang="en-US" dirty="0"/>
              <a:t>Every correct process delivers at most one message, and if it delivers m ≠ SF, then some process must have broadcast m </a:t>
            </a:r>
          </a:p>
          <a:p>
            <a:r>
              <a:rPr lang="en-US" dirty="0"/>
              <a:t>Termination </a:t>
            </a:r>
          </a:p>
          <a:p>
            <a:pPr lvl="1"/>
            <a:r>
              <a:rPr lang="en-US" dirty="0"/>
              <a:t>Every correct process eventually delivers some message </a:t>
            </a:r>
          </a:p>
          <a:p>
            <a:endParaRPr lang="en-US" dirty="0"/>
          </a:p>
        </p:txBody>
      </p:sp>
    </p:spTree>
    <p:extLst>
      <p:ext uri="{BB962C8B-B14F-4D97-AF65-F5344CB8AC3E}">
        <p14:creationId xmlns:p14="http://schemas.microsoft.com/office/powerpoint/2010/main" val="447449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46A0E-F0B4-6745-AD07-43614E4AE441}"/>
              </a:ext>
            </a:extLst>
          </p:cNvPr>
          <p:cNvSpPr>
            <a:spLocks noGrp="1"/>
          </p:cNvSpPr>
          <p:nvPr>
            <p:ph type="title"/>
          </p:nvPr>
        </p:nvSpPr>
        <p:spPr/>
        <p:txBody>
          <a:bodyPr/>
          <a:lstStyle/>
          <a:p>
            <a:r>
              <a:rPr lang="en-US" dirty="0"/>
              <a:t>Consensus </a:t>
            </a:r>
          </a:p>
        </p:txBody>
      </p:sp>
      <p:sp>
        <p:nvSpPr>
          <p:cNvPr id="3" name="Content Placeholder 2">
            <a:extLst>
              <a:ext uri="{FF2B5EF4-FFF2-40B4-BE49-F238E27FC236}">
                <a16:creationId xmlns:a16="http://schemas.microsoft.com/office/drawing/2014/main" id="{D2D3AD15-C12F-A146-8861-D1FE5A4B96BB}"/>
              </a:ext>
            </a:extLst>
          </p:cNvPr>
          <p:cNvSpPr>
            <a:spLocks noGrp="1"/>
          </p:cNvSpPr>
          <p:nvPr>
            <p:ph idx="1"/>
          </p:nvPr>
        </p:nvSpPr>
        <p:spPr/>
        <p:txBody>
          <a:bodyPr/>
          <a:lstStyle/>
          <a:p>
            <a:r>
              <a:rPr lang="en-US" dirty="0"/>
              <a:t>Validity </a:t>
            </a:r>
          </a:p>
          <a:p>
            <a:pPr lvl="1"/>
            <a:r>
              <a:rPr lang="en-US" dirty="0"/>
              <a:t>If all processes that propose a value propose v , then all correct processes eventually decide v </a:t>
            </a:r>
          </a:p>
          <a:p>
            <a:r>
              <a:rPr lang="en-US" dirty="0"/>
              <a:t>Agreement </a:t>
            </a:r>
          </a:p>
          <a:p>
            <a:pPr lvl="1"/>
            <a:r>
              <a:rPr lang="en-US" dirty="0"/>
              <a:t>If a correct process decides v, then all correct processes eventually decide v </a:t>
            </a:r>
          </a:p>
          <a:p>
            <a:r>
              <a:rPr lang="en-US" dirty="0"/>
              <a:t>Integrity </a:t>
            </a:r>
          </a:p>
          <a:p>
            <a:pPr lvl="1"/>
            <a:r>
              <a:rPr lang="en-US" dirty="0"/>
              <a:t>Every correct process decides at most one value, and if it decides v, then some process must have proposed v </a:t>
            </a:r>
          </a:p>
          <a:p>
            <a:r>
              <a:rPr lang="en-US" dirty="0"/>
              <a:t>Termination </a:t>
            </a:r>
          </a:p>
          <a:p>
            <a:pPr lvl="1"/>
            <a:r>
              <a:rPr lang="en-US" dirty="0"/>
              <a:t>Every correct process eventually decides some value </a:t>
            </a:r>
          </a:p>
          <a:p>
            <a:pPr lvl="1"/>
            <a:endParaRPr lang="en-US" dirty="0"/>
          </a:p>
          <a:p>
            <a:endParaRPr lang="en-US" dirty="0"/>
          </a:p>
        </p:txBody>
      </p:sp>
    </p:spTree>
    <p:extLst>
      <p:ext uri="{BB962C8B-B14F-4D97-AF65-F5344CB8AC3E}">
        <p14:creationId xmlns:p14="http://schemas.microsoft.com/office/powerpoint/2010/main" val="2135880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8A5AD-E2DB-6143-9F71-A14E7AA87D20}"/>
              </a:ext>
            </a:extLst>
          </p:cNvPr>
          <p:cNvSpPr>
            <a:spLocks noGrp="1"/>
          </p:cNvSpPr>
          <p:nvPr>
            <p:ph type="title"/>
          </p:nvPr>
        </p:nvSpPr>
        <p:spPr/>
        <p:txBody>
          <a:bodyPr/>
          <a:lstStyle/>
          <a:p>
            <a:r>
              <a:rPr lang="en-US" altLang="zh-CN" dirty="0"/>
              <a:t>The</a:t>
            </a:r>
            <a:r>
              <a:rPr lang="zh-CN" altLang="en-US" dirty="0"/>
              <a:t> </a:t>
            </a:r>
            <a:r>
              <a:rPr lang="en-US" altLang="zh-CN" dirty="0"/>
              <a:t>FLP</a:t>
            </a:r>
            <a:r>
              <a:rPr lang="zh-CN" altLang="en-US" dirty="0"/>
              <a:t> </a:t>
            </a:r>
            <a:r>
              <a:rPr lang="en-US" altLang="zh-CN" dirty="0"/>
              <a:t>Result</a:t>
            </a:r>
            <a:endParaRPr lang="en-US" dirty="0"/>
          </a:p>
        </p:txBody>
      </p:sp>
      <p:sp>
        <p:nvSpPr>
          <p:cNvPr id="3" name="Content Placeholder 2">
            <a:extLst>
              <a:ext uri="{FF2B5EF4-FFF2-40B4-BE49-F238E27FC236}">
                <a16:creationId xmlns:a16="http://schemas.microsoft.com/office/drawing/2014/main" id="{58D4CCA4-C902-5F49-BA24-046B3CB5CE79}"/>
              </a:ext>
            </a:extLst>
          </p:cNvPr>
          <p:cNvSpPr>
            <a:spLocks noGrp="1"/>
          </p:cNvSpPr>
          <p:nvPr>
            <p:ph idx="1"/>
          </p:nvPr>
        </p:nvSpPr>
        <p:spPr/>
        <p:txBody>
          <a:bodyPr/>
          <a:lstStyle/>
          <a:p>
            <a:r>
              <a:rPr lang="en-US" altLang="zh-CN" dirty="0"/>
              <a:t>Consensus:</a:t>
            </a:r>
            <a:r>
              <a:rPr lang="zh-CN" altLang="en-US" dirty="0"/>
              <a:t> </a:t>
            </a:r>
            <a:r>
              <a:rPr lang="en-US" altLang="zh-CN" dirty="0"/>
              <a:t>getting</a:t>
            </a:r>
            <a:r>
              <a:rPr lang="zh-CN" altLang="en-US" dirty="0"/>
              <a:t> </a:t>
            </a:r>
            <a:r>
              <a:rPr lang="en-US" altLang="zh-CN" dirty="0"/>
              <a:t>a</a:t>
            </a:r>
            <a:r>
              <a:rPr lang="zh-CN" altLang="en-US" dirty="0"/>
              <a:t> </a:t>
            </a:r>
            <a:r>
              <a:rPr lang="en-US" altLang="zh-CN" dirty="0"/>
              <a:t>number</a:t>
            </a:r>
            <a:r>
              <a:rPr lang="zh-CN" altLang="en-US" dirty="0"/>
              <a:t> </a:t>
            </a:r>
            <a:r>
              <a:rPr lang="en-US" altLang="zh-CN" dirty="0"/>
              <a:t>of</a:t>
            </a:r>
            <a:r>
              <a:rPr lang="zh-CN" altLang="en-US" dirty="0"/>
              <a:t> </a:t>
            </a:r>
            <a:r>
              <a:rPr lang="en-US" altLang="zh-CN" dirty="0"/>
              <a:t>processors</a:t>
            </a:r>
            <a:r>
              <a:rPr lang="zh-CN" altLang="en-US" dirty="0"/>
              <a:t> </a:t>
            </a:r>
            <a:r>
              <a:rPr lang="en-US" altLang="zh-CN" dirty="0"/>
              <a:t>to</a:t>
            </a:r>
            <a:r>
              <a:rPr lang="zh-CN" altLang="en-US" dirty="0"/>
              <a:t> </a:t>
            </a:r>
            <a:r>
              <a:rPr lang="en-US" altLang="zh-CN" dirty="0"/>
              <a:t>agree</a:t>
            </a:r>
            <a:r>
              <a:rPr lang="zh-CN" altLang="en-US" dirty="0"/>
              <a:t> </a:t>
            </a:r>
            <a:r>
              <a:rPr lang="en-US" altLang="zh-CN" dirty="0"/>
              <a:t>a</a:t>
            </a:r>
            <a:r>
              <a:rPr lang="zh-CN" altLang="en-US" dirty="0"/>
              <a:t> </a:t>
            </a:r>
            <a:r>
              <a:rPr lang="en-US" altLang="zh-CN" dirty="0"/>
              <a:t>value</a:t>
            </a:r>
          </a:p>
          <a:p>
            <a:r>
              <a:rPr lang="en-US" altLang="zh-CN" dirty="0"/>
              <a:t>In</a:t>
            </a:r>
            <a:r>
              <a:rPr lang="zh-CN" altLang="en-US" dirty="0"/>
              <a:t> </a:t>
            </a:r>
            <a:r>
              <a:rPr lang="en-US" altLang="zh-CN" dirty="0"/>
              <a:t>asynchronous</a:t>
            </a:r>
            <a:r>
              <a:rPr lang="zh-CN" altLang="en-US" dirty="0"/>
              <a:t> </a:t>
            </a:r>
            <a:r>
              <a:rPr lang="en-US" altLang="zh-CN" dirty="0"/>
              <a:t>system</a:t>
            </a:r>
          </a:p>
          <a:p>
            <a:pPr lvl="1"/>
            <a:r>
              <a:rPr lang="en-US" altLang="zh-CN" dirty="0"/>
              <a:t>A</a:t>
            </a:r>
            <a:r>
              <a:rPr lang="zh-CN" altLang="en-US" dirty="0"/>
              <a:t> </a:t>
            </a:r>
            <a:r>
              <a:rPr lang="en-US" altLang="zh-CN" dirty="0"/>
              <a:t>faulty</a:t>
            </a:r>
            <a:r>
              <a:rPr lang="zh-CN" altLang="en-US" dirty="0"/>
              <a:t> </a:t>
            </a:r>
            <a:r>
              <a:rPr lang="en-US" altLang="zh-CN" dirty="0"/>
              <a:t>node</a:t>
            </a:r>
            <a:r>
              <a:rPr lang="zh-CN" altLang="en-US" dirty="0"/>
              <a:t> </a:t>
            </a:r>
            <a:r>
              <a:rPr lang="en-US" altLang="zh-CN" dirty="0"/>
              <a:t>cannot</a:t>
            </a:r>
            <a:r>
              <a:rPr lang="zh-CN" altLang="en-US" dirty="0"/>
              <a:t> </a:t>
            </a:r>
            <a:r>
              <a:rPr lang="en-US" altLang="zh-CN" dirty="0"/>
              <a:t>be</a:t>
            </a:r>
            <a:r>
              <a:rPr lang="zh-CN" altLang="en-US" dirty="0"/>
              <a:t> </a:t>
            </a:r>
            <a:r>
              <a:rPr lang="en-US" altLang="zh-CN" dirty="0"/>
              <a:t>distinguished</a:t>
            </a:r>
            <a:r>
              <a:rPr lang="zh-CN" altLang="en-US" dirty="0"/>
              <a:t> </a:t>
            </a:r>
            <a:r>
              <a:rPr lang="en-US" altLang="zh-CN" dirty="0"/>
              <a:t>from</a:t>
            </a:r>
            <a:r>
              <a:rPr lang="zh-CN" altLang="en-US" dirty="0"/>
              <a:t> </a:t>
            </a:r>
            <a:r>
              <a:rPr lang="en-US" altLang="zh-CN" dirty="0"/>
              <a:t>a</a:t>
            </a:r>
            <a:r>
              <a:rPr lang="zh-CN" altLang="en-US" dirty="0"/>
              <a:t> </a:t>
            </a:r>
            <a:r>
              <a:rPr lang="en-US" altLang="zh-CN" dirty="0"/>
              <a:t>slow</a:t>
            </a:r>
            <a:r>
              <a:rPr lang="zh-CN" altLang="en-US" dirty="0"/>
              <a:t> </a:t>
            </a:r>
            <a:r>
              <a:rPr lang="en-US" altLang="zh-CN" dirty="0"/>
              <a:t>node</a:t>
            </a:r>
          </a:p>
          <a:p>
            <a:r>
              <a:rPr lang="en-US" altLang="zh-CN" dirty="0"/>
              <a:t>Correctness</a:t>
            </a:r>
            <a:r>
              <a:rPr lang="zh-CN" altLang="en-US" dirty="0"/>
              <a:t> </a:t>
            </a:r>
            <a:r>
              <a:rPr lang="en-US" altLang="zh-CN" dirty="0"/>
              <a:t>of</a:t>
            </a:r>
            <a:r>
              <a:rPr lang="zh-CN" altLang="en-US" dirty="0"/>
              <a:t> </a:t>
            </a:r>
            <a:r>
              <a:rPr lang="en-US" altLang="zh-CN" dirty="0"/>
              <a:t>a</a:t>
            </a:r>
            <a:r>
              <a:rPr lang="zh-CN" altLang="en-US" dirty="0"/>
              <a:t> </a:t>
            </a:r>
            <a:r>
              <a:rPr lang="en-US" altLang="zh-CN" dirty="0"/>
              <a:t>distributed</a:t>
            </a:r>
            <a:r>
              <a:rPr lang="zh-CN" altLang="en-US" dirty="0"/>
              <a:t> </a:t>
            </a:r>
            <a:r>
              <a:rPr lang="en-US" altLang="zh-CN" dirty="0"/>
              <a:t>system</a:t>
            </a:r>
          </a:p>
          <a:p>
            <a:pPr lvl="1"/>
            <a:r>
              <a:rPr lang="en-US" altLang="zh-CN" dirty="0"/>
              <a:t>Safety</a:t>
            </a:r>
          </a:p>
          <a:p>
            <a:pPr lvl="2"/>
            <a:r>
              <a:rPr lang="en-US" altLang="zh-CN" dirty="0"/>
              <a:t>No</a:t>
            </a:r>
            <a:r>
              <a:rPr lang="zh-CN" altLang="en-US" dirty="0"/>
              <a:t> </a:t>
            </a:r>
            <a:r>
              <a:rPr lang="en-US" altLang="zh-CN" dirty="0"/>
              <a:t>two</a:t>
            </a:r>
            <a:r>
              <a:rPr lang="zh-CN" altLang="en-US" dirty="0"/>
              <a:t> </a:t>
            </a:r>
            <a:r>
              <a:rPr lang="en-US" altLang="zh-CN" dirty="0"/>
              <a:t>correct</a:t>
            </a:r>
            <a:r>
              <a:rPr lang="zh-CN" altLang="en-US" dirty="0"/>
              <a:t> </a:t>
            </a:r>
            <a:r>
              <a:rPr lang="en-US" altLang="zh-CN" dirty="0"/>
              <a:t>nodes</a:t>
            </a:r>
            <a:r>
              <a:rPr lang="zh-CN" altLang="en-US" dirty="0"/>
              <a:t> </a:t>
            </a:r>
            <a:r>
              <a:rPr lang="en-US" altLang="zh-CN" dirty="0"/>
              <a:t>will</a:t>
            </a:r>
            <a:r>
              <a:rPr lang="zh-CN" altLang="en-US" dirty="0"/>
              <a:t> </a:t>
            </a:r>
            <a:r>
              <a:rPr lang="en-US" altLang="zh-CN" dirty="0"/>
              <a:t>agree</a:t>
            </a:r>
            <a:r>
              <a:rPr lang="zh-CN" altLang="en-US" dirty="0"/>
              <a:t> </a:t>
            </a:r>
            <a:r>
              <a:rPr lang="en-US" altLang="zh-CN" dirty="0"/>
              <a:t>on</a:t>
            </a:r>
            <a:r>
              <a:rPr lang="zh-CN" altLang="en-US" dirty="0"/>
              <a:t> </a:t>
            </a:r>
            <a:r>
              <a:rPr lang="en-US" altLang="zh-CN" dirty="0"/>
              <a:t>inconsistent</a:t>
            </a:r>
            <a:r>
              <a:rPr lang="zh-CN" altLang="en-US" dirty="0"/>
              <a:t> </a:t>
            </a:r>
            <a:r>
              <a:rPr lang="en-US" altLang="zh-CN" dirty="0"/>
              <a:t>values</a:t>
            </a:r>
          </a:p>
          <a:p>
            <a:pPr lvl="1"/>
            <a:r>
              <a:rPr lang="en-US" altLang="zh-CN" dirty="0"/>
              <a:t>Liveness</a:t>
            </a:r>
          </a:p>
          <a:p>
            <a:pPr lvl="2"/>
            <a:r>
              <a:rPr lang="en-US" altLang="zh-CN" dirty="0"/>
              <a:t>Correct</a:t>
            </a:r>
            <a:r>
              <a:rPr lang="zh-CN" altLang="en-US" dirty="0"/>
              <a:t> </a:t>
            </a:r>
            <a:r>
              <a:rPr lang="en-US" altLang="zh-CN" dirty="0"/>
              <a:t>nodes</a:t>
            </a:r>
            <a:r>
              <a:rPr lang="zh-CN" altLang="en-US" dirty="0"/>
              <a:t> </a:t>
            </a:r>
            <a:r>
              <a:rPr lang="en-US" altLang="zh-CN" dirty="0"/>
              <a:t>eventually</a:t>
            </a:r>
            <a:r>
              <a:rPr lang="zh-CN" altLang="en-US" dirty="0"/>
              <a:t> </a:t>
            </a:r>
            <a:r>
              <a:rPr lang="en-US" altLang="zh-CN" dirty="0"/>
              <a:t>agree</a:t>
            </a:r>
          </a:p>
          <a:p>
            <a:pPr lvl="2"/>
            <a:endParaRPr lang="en-US" dirty="0"/>
          </a:p>
        </p:txBody>
      </p:sp>
      <p:pic>
        <p:nvPicPr>
          <p:cNvPr id="5" name="Picture 4">
            <a:extLst>
              <a:ext uri="{FF2B5EF4-FFF2-40B4-BE49-F238E27FC236}">
                <a16:creationId xmlns:a16="http://schemas.microsoft.com/office/drawing/2014/main" id="{97574B96-0154-FF43-A24E-72F881B06544}"/>
              </a:ext>
            </a:extLst>
          </p:cNvPr>
          <p:cNvPicPr>
            <a:picLocks noChangeAspect="1"/>
          </p:cNvPicPr>
          <p:nvPr/>
        </p:nvPicPr>
        <p:blipFill>
          <a:blip r:embed="rId2"/>
          <a:stretch>
            <a:fillRect/>
          </a:stretch>
        </p:blipFill>
        <p:spPr>
          <a:xfrm>
            <a:off x="838200" y="5462069"/>
            <a:ext cx="10747277" cy="1030806"/>
          </a:xfrm>
          <a:prstGeom prst="rect">
            <a:avLst/>
          </a:prstGeom>
        </p:spPr>
      </p:pic>
    </p:spTree>
    <p:extLst>
      <p:ext uri="{BB962C8B-B14F-4D97-AF65-F5344CB8AC3E}">
        <p14:creationId xmlns:p14="http://schemas.microsoft.com/office/powerpoint/2010/main" val="1239983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60C4-9031-0149-A226-D192BFA9DCE8}"/>
              </a:ext>
            </a:extLst>
          </p:cNvPr>
          <p:cNvSpPr>
            <a:spLocks noGrp="1"/>
          </p:cNvSpPr>
          <p:nvPr>
            <p:ph type="title"/>
          </p:nvPr>
        </p:nvSpPr>
        <p:spPr/>
        <p:txBody>
          <a:bodyPr/>
          <a:lstStyle/>
          <a:p>
            <a:r>
              <a:rPr lang="en-US" altLang="zh-CN" dirty="0"/>
              <a:t>The</a:t>
            </a:r>
            <a:r>
              <a:rPr lang="zh-CN" altLang="en-US" dirty="0"/>
              <a:t> </a:t>
            </a:r>
            <a:r>
              <a:rPr lang="en-US" altLang="zh-CN" dirty="0"/>
              <a:t>FLP</a:t>
            </a:r>
            <a:r>
              <a:rPr lang="zh-CN" altLang="en-US" dirty="0"/>
              <a:t> </a:t>
            </a:r>
            <a:r>
              <a:rPr lang="en-US" altLang="zh-CN" dirty="0"/>
              <a:t>Idea</a:t>
            </a:r>
            <a:endParaRPr lang="en-US" dirty="0"/>
          </a:p>
        </p:txBody>
      </p:sp>
      <p:sp>
        <p:nvSpPr>
          <p:cNvPr id="3" name="Content Placeholder 2">
            <a:extLst>
              <a:ext uri="{FF2B5EF4-FFF2-40B4-BE49-F238E27FC236}">
                <a16:creationId xmlns:a16="http://schemas.microsoft.com/office/drawing/2014/main" id="{A8C1ACAB-A508-8B4E-B743-B297B2BE7761}"/>
              </a:ext>
            </a:extLst>
          </p:cNvPr>
          <p:cNvSpPr>
            <a:spLocks noGrp="1"/>
          </p:cNvSpPr>
          <p:nvPr>
            <p:ph idx="1"/>
          </p:nvPr>
        </p:nvSpPr>
        <p:spPr/>
        <p:txBody>
          <a:bodyPr/>
          <a:lstStyle/>
          <a:p>
            <a:r>
              <a:rPr lang="en-US" altLang="zh-CN" dirty="0"/>
              <a:t>Configuration:</a:t>
            </a:r>
            <a:r>
              <a:rPr lang="zh-CN" altLang="en-US" dirty="0"/>
              <a:t> </a:t>
            </a:r>
            <a:r>
              <a:rPr lang="en-US" altLang="zh-CN" dirty="0"/>
              <a:t>System</a:t>
            </a:r>
            <a:r>
              <a:rPr lang="zh-CN" altLang="en-US" dirty="0"/>
              <a:t> </a:t>
            </a:r>
            <a:r>
              <a:rPr lang="en-US" altLang="zh-CN" dirty="0"/>
              <a:t>state</a:t>
            </a:r>
          </a:p>
          <a:p>
            <a:r>
              <a:rPr lang="en-US" altLang="zh-CN" dirty="0"/>
              <a:t>Configuration</a:t>
            </a:r>
            <a:r>
              <a:rPr lang="zh-CN" altLang="en-US" dirty="0"/>
              <a:t> </a:t>
            </a:r>
            <a:r>
              <a:rPr lang="en-US" altLang="zh-CN" dirty="0"/>
              <a:t>is</a:t>
            </a:r>
            <a:r>
              <a:rPr lang="zh-CN" altLang="en-US" dirty="0"/>
              <a:t> </a:t>
            </a:r>
            <a:r>
              <a:rPr lang="en-US" altLang="zh-CN" dirty="0"/>
              <a:t>v-valent</a:t>
            </a:r>
            <a:r>
              <a:rPr lang="zh-CN" altLang="en-US" dirty="0"/>
              <a:t> </a:t>
            </a:r>
            <a:r>
              <a:rPr lang="en-US" altLang="zh-CN" dirty="0"/>
              <a:t>if</a:t>
            </a:r>
            <a:r>
              <a:rPr lang="zh-CN" altLang="en-US" dirty="0"/>
              <a:t> </a:t>
            </a:r>
            <a:r>
              <a:rPr lang="en-US" altLang="zh-CN" dirty="0"/>
              <a:t>decision</a:t>
            </a:r>
            <a:r>
              <a:rPr lang="zh-CN" altLang="en-US" dirty="0"/>
              <a:t> </a:t>
            </a:r>
            <a:r>
              <a:rPr lang="en-US" altLang="zh-CN" dirty="0"/>
              <a:t>to</a:t>
            </a:r>
            <a:r>
              <a:rPr lang="zh-CN" altLang="en-US" dirty="0"/>
              <a:t> </a:t>
            </a:r>
            <a:r>
              <a:rPr lang="en-US" altLang="zh-CN" dirty="0"/>
              <a:t>pick</a:t>
            </a:r>
            <a:r>
              <a:rPr lang="zh-CN" altLang="en-US" dirty="0"/>
              <a:t> </a:t>
            </a:r>
            <a:r>
              <a:rPr lang="en-US" altLang="zh-CN" dirty="0"/>
              <a:t>v</a:t>
            </a:r>
            <a:r>
              <a:rPr lang="zh-CN" altLang="en-US" dirty="0"/>
              <a:t> </a:t>
            </a:r>
            <a:r>
              <a:rPr lang="en-US" altLang="zh-CN" dirty="0"/>
              <a:t>has</a:t>
            </a:r>
            <a:r>
              <a:rPr lang="zh-CN" altLang="en-US" dirty="0"/>
              <a:t> </a:t>
            </a:r>
            <a:r>
              <a:rPr lang="en-US" altLang="zh-CN" dirty="0"/>
              <a:t>become</a:t>
            </a:r>
            <a:r>
              <a:rPr lang="zh-CN" altLang="en-US" dirty="0"/>
              <a:t> </a:t>
            </a:r>
            <a:r>
              <a:rPr lang="en-US" altLang="zh-CN" dirty="0"/>
              <a:t>inevitable:</a:t>
            </a:r>
            <a:r>
              <a:rPr lang="zh-CN" altLang="en-US" dirty="0"/>
              <a:t> </a:t>
            </a:r>
            <a:r>
              <a:rPr lang="en-US" altLang="zh-CN" dirty="0"/>
              <a:t>all</a:t>
            </a:r>
            <a:r>
              <a:rPr lang="zh-CN" altLang="en-US" dirty="0"/>
              <a:t> </a:t>
            </a:r>
            <a:r>
              <a:rPr lang="en-US" altLang="zh-CN" dirty="0"/>
              <a:t>runs</a:t>
            </a:r>
            <a:r>
              <a:rPr lang="zh-CN" altLang="en-US" dirty="0"/>
              <a:t> </a:t>
            </a:r>
            <a:r>
              <a:rPr lang="en-US" altLang="zh-CN" dirty="0"/>
              <a:t>lead</a:t>
            </a:r>
            <a:r>
              <a:rPr lang="zh-CN" altLang="en-US" dirty="0"/>
              <a:t> </a:t>
            </a:r>
            <a:r>
              <a:rPr lang="en-US" altLang="zh-CN" dirty="0"/>
              <a:t>to</a:t>
            </a:r>
            <a:r>
              <a:rPr lang="zh-CN" altLang="en-US" dirty="0"/>
              <a:t> </a:t>
            </a:r>
            <a:r>
              <a:rPr lang="en-US" altLang="zh-CN" dirty="0"/>
              <a:t>v</a:t>
            </a:r>
          </a:p>
          <a:p>
            <a:pPr lvl="1"/>
            <a:r>
              <a:rPr lang="en-US" altLang="zh-CN" dirty="0"/>
              <a:t>If</a:t>
            </a:r>
            <a:r>
              <a:rPr lang="zh-CN" altLang="en-US" dirty="0"/>
              <a:t> </a:t>
            </a:r>
            <a:r>
              <a:rPr lang="en-US" altLang="zh-CN" dirty="0"/>
              <a:t>not</a:t>
            </a:r>
            <a:r>
              <a:rPr lang="zh-CN" altLang="en-US" dirty="0"/>
              <a:t> </a:t>
            </a:r>
            <a:r>
              <a:rPr lang="en-US" altLang="zh-CN" dirty="0"/>
              <a:t>0-valent</a:t>
            </a:r>
            <a:r>
              <a:rPr lang="zh-CN" altLang="en-US" dirty="0"/>
              <a:t> </a:t>
            </a:r>
            <a:r>
              <a:rPr lang="en-US" altLang="zh-CN" dirty="0"/>
              <a:t>or</a:t>
            </a:r>
            <a:r>
              <a:rPr lang="zh-CN" altLang="en-US" dirty="0"/>
              <a:t> </a:t>
            </a:r>
            <a:r>
              <a:rPr lang="en-US" altLang="zh-CN" dirty="0"/>
              <a:t>1-valent,</a:t>
            </a:r>
            <a:r>
              <a:rPr lang="zh-CN" altLang="en-US" dirty="0"/>
              <a:t> </a:t>
            </a:r>
            <a:r>
              <a:rPr lang="en-US" altLang="zh-CN" dirty="0"/>
              <a:t>configuration</a:t>
            </a:r>
            <a:r>
              <a:rPr lang="zh-CN" altLang="en-US" dirty="0"/>
              <a:t> </a:t>
            </a:r>
            <a:r>
              <a:rPr lang="en-US" altLang="zh-CN" dirty="0"/>
              <a:t>is</a:t>
            </a:r>
            <a:r>
              <a:rPr lang="zh-CN" altLang="en-US" dirty="0"/>
              <a:t> </a:t>
            </a:r>
            <a:r>
              <a:rPr lang="en-US" altLang="zh-CN" dirty="0"/>
              <a:t>bivalent</a:t>
            </a:r>
          </a:p>
          <a:p>
            <a:r>
              <a:rPr lang="en-US" altLang="zh-CN" dirty="0"/>
              <a:t>Initial</a:t>
            </a:r>
            <a:r>
              <a:rPr lang="zh-CN" altLang="en-US" dirty="0"/>
              <a:t> </a:t>
            </a:r>
            <a:r>
              <a:rPr lang="en-US" altLang="zh-CN" dirty="0"/>
              <a:t>configuration</a:t>
            </a:r>
          </a:p>
          <a:p>
            <a:pPr lvl="1"/>
            <a:r>
              <a:rPr lang="en-US" altLang="zh-CN" dirty="0"/>
              <a:t>At</a:t>
            </a:r>
            <a:r>
              <a:rPr lang="zh-CN" altLang="en-US" dirty="0"/>
              <a:t> </a:t>
            </a:r>
            <a:r>
              <a:rPr lang="en-US" altLang="zh-CN" dirty="0"/>
              <a:t>least</a:t>
            </a:r>
            <a:r>
              <a:rPr lang="zh-CN" altLang="en-US" dirty="0"/>
              <a:t> </a:t>
            </a:r>
            <a:r>
              <a:rPr lang="en-US" altLang="zh-CN" dirty="0"/>
              <a:t>one</a:t>
            </a:r>
            <a:r>
              <a:rPr lang="zh-CN" altLang="en-US" dirty="0"/>
              <a:t> </a:t>
            </a:r>
            <a:r>
              <a:rPr lang="en-US" altLang="zh-CN" dirty="0"/>
              <a:t>0-valent</a:t>
            </a:r>
            <a:r>
              <a:rPr lang="zh-CN" altLang="en-US" dirty="0"/>
              <a:t> </a:t>
            </a:r>
            <a:r>
              <a:rPr lang="en-US" altLang="zh-CN" dirty="0"/>
              <a:t>{0,0….0}</a:t>
            </a:r>
          </a:p>
          <a:p>
            <a:pPr lvl="1"/>
            <a:r>
              <a:rPr lang="en-US" altLang="zh-CN" dirty="0"/>
              <a:t>At</a:t>
            </a:r>
            <a:r>
              <a:rPr lang="zh-CN" altLang="en-US" dirty="0"/>
              <a:t> </a:t>
            </a:r>
            <a:r>
              <a:rPr lang="en-US" altLang="zh-CN" dirty="0"/>
              <a:t>least</a:t>
            </a:r>
            <a:r>
              <a:rPr lang="zh-CN" altLang="en-US" dirty="0"/>
              <a:t> </a:t>
            </a:r>
            <a:r>
              <a:rPr lang="en-US" altLang="zh-CN" dirty="0"/>
              <a:t>one</a:t>
            </a:r>
            <a:r>
              <a:rPr lang="zh-CN" altLang="en-US" dirty="0"/>
              <a:t> </a:t>
            </a:r>
            <a:r>
              <a:rPr lang="en-US" altLang="zh-CN" dirty="0"/>
              <a:t>1-valent</a:t>
            </a:r>
            <a:r>
              <a:rPr lang="zh-CN" altLang="en-US" dirty="0"/>
              <a:t> </a:t>
            </a:r>
            <a:r>
              <a:rPr lang="en-US" altLang="zh-CN" dirty="0"/>
              <a:t>{1,1,….1}</a:t>
            </a:r>
          </a:p>
          <a:p>
            <a:pPr lvl="1"/>
            <a:r>
              <a:rPr lang="en-US" altLang="zh-CN" dirty="0"/>
              <a:t>At</a:t>
            </a:r>
            <a:r>
              <a:rPr lang="zh-CN" altLang="en-US" dirty="0"/>
              <a:t> </a:t>
            </a:r>
            <a:r>
              <a:rPr lang="en-US" altLang="zh-CN" dirty="0"/>
              <a:t>least</a:t>
            </a:r>
            <a:r>
              <a:rPr lang="zh-CN" altLang="en-US" dirty="0"/>
              <a:t> </a:t>
            </a:r>
            <a:r>
              <a:rPr lang="en-US" altLang="zh-CN" dirty="0"/>
              <a:t>one</a:t>
            </a:r>
            <a:r>
              <a:rPr lang="zh-CN" altLang="en-US" dirty="0"/>
              <a:t> </a:t>
            </a:r>
            <a:r>
              <a:rPr lang="en-US" altLang="zh-CN" dirty="0"/>
              <a:t>bivalent</a:t>
            </a:r>
            <a:r>
              <a:rPr lang="zh-CN" altLang="en-US" dirty="0"/>
              <a:t> </a:t>
            </a:r>
            <a:r>
              <a:rPr lang="en-US" altLang="zh-CN" dirty="0"/>
              <a:t>{0,0…1,1}</a:t>
            </a:r>
            <a:endParaRPr lang="en-US" dirty="0"/>
          </a:p>
        </p:txBody>
      </p:sp>
    </p:spTree>
    <p:extLst>
      <p:ext uri="{BB962C8B-B14F-4D97-AF65-F5344CB8AC3E}">
        <p14:creationId xmlns:p14="http://schemas.microsoft.com/office/powerpoint/2010/main" val="3162178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252A1-DC3E-964E-BA37-D5F1142C8BDD}"/>
              </a:ext>
            </a:extLst>
          </p:cNvPr>
          <p:cNvSpPr>
            <a:spLocks noGrp="1"/>
          </p:cNvSpPr>
          <p:nvPr>
            <p:ph type="title"/>
          </p:nvPr>
        </p:nvSpPr>
        <p:spPr/>
        <p:txBody>
          <a:bodyPr/>
          <a:lstStyle/>
          <a:p>
            <a:r>
              <a:rPr lang="en-US" altLang="zh-CN" dirty="0"/>
              <a:t>Configuration</a:t>
            </a:r>
            <a:endParaRPr lang="en-US" dirty="0"/>
          </a:p>
        </p:txBody>
      </p:sp>
      <p:sp>
        <p:nvSpPr>
          <p:cNvPr id="3" name="Content Placeholder 2">
            <a:extLst>
              <a:ext uri="{FF2B5EF4-FFF2-40B4-BE49-F238E27FC236}">
                <a16:creationId xmlns:a16="http://schemas.microsoft.com/office/drawing/2014/main" id="{428FD78C-933E-C547-A2C6-819E91B9C1F6}"/>
              </a:ext>
            </a:extLst>
          </p:cNvPr>
          <p:cNvSpPr>
            <a:spLocks noGrp="1"/>
          </p:cNvSpPr>
          <p:nvPr>
            <p:ph idx="1"/>
          </p:nvPr>
        </p:nvSpPr>
        <p:spPr/>
        <p:txBody>
          <a:bodyPr/>
          <a:lstStyle/>
          <a:p>
            <a:endParaRPr lang="en-US"/>
          </a:p>
        </p:txBody>
      </p:sp>
      <p:sp>
        <p:nvSpPr>
          <p:cNvPr id="4" name="Oval 3">
            <a:extLst>
              <a:ext uri="{FF2B5EF4-FFF2-40B4-BE49-F238E27FC236}">
                <a16:creationId xmlns:a16="http://schemas.microsoft.com/office/drawing/2014/main" id="{066F50AB-305B-4544-AD53-87E61E479AE5}"/>
              </a:ext>
            </a:extLst>
          </p:cNvPr>
          <p:cNvSpPr>
            <a:spLocks noChangeArrowheads="1"/>
          </p:cNvSpPr>
          <p:nvPr/>
        </p:nvSpPr>
        <p:spPr bwMode="auto">
          <a:xfrm>
            <a:off x="1600200" y="2971800"/>
            <a:ext cx="2133600" cy="2057400"/>
          </a:xfrm>
          <a:prstGeom prst="ellipse">
            <a:avLst/>
          </a:prstGeom>
          <a:solidFill>
            <a:schemeClr val="accent1">
              <a:lumMod val="40000"/>
              <a:lumOff val="60000"/>
            </a:schemeClr>
          </a:solidFill>
          <a:ln w="9525">
            <a:solidFill>
              <a:schemeClr val="tx1"/>
            </a:solidFill>
            <a:round/>
            <a:headEnd/>
            <a:tailEnd/>
          </a:ln>
          <a:effectLst/>
        </p:spPr>
        <p:txBody>
          <a:bodyPr wrap="none" anchor="ctr"/>
          <a:lstStyle/>
          <a:p>
            <a:pPr algn="ctr"/>
            <a:r>
              <a:rPr lang="en-US" altLang="en-US" dirty="0"/>
              <a:t>0-valent</a:t>
            </a:r>
            <a:br>
              <a:rPr lang="en-US" altLang="en-US" dirty="0"/>
            </a:br>
            <a:r>
              <a:rPr lang="en-US" altLang="en-US" dirty="0"/>
              <a:t>configurations</a:t>
            </a:r>
          </a:p>
        </p:txBody>
      </p:sp>
      <p:sp>
        <p:nvSpPr>
          <p:cNvPr id="5" name="Oval 4">
            <a:extLst>
              <a:ext uri="{FF2B5EF4-FFF2-40B4-BE49-F238E27FC236}">
                <a16:creationId xmlns:a16="http://schemas.microsoft.com/office/drawing/2014/main" id="{518FE4C0-40D4-8E4B-9096-10FFCCCBE41E}"/>
              </a:ext>
            </a:extLst>
          </p:cNvPr>
          <p:cNvSpPr>
            <a:spLocks noChangeArrowheads="1"/>
          </p:cNvSpPr>
          <p:nvPr/>
        </p:nvSpPr>
        <p:spPr bwMode="auto">
          <a:xfrm>
            <a:off x="5867400" y="2971800"/>
            <a:ext cx="2133600" cy="2057400"/>
          </a:xfrm>
          <a:prstGeom prst="ellipse">
            <a:avLst/>
          </a:prstGeom>
          <a:solidFill>
            <a:schemeClr val="accent1">
              <a:lumMod val="40000"/>
              <a:lumOff val="60000"/>
            </a:schemeClr>
          </a:solidFill>
          <a:ln w="9525">
            <a:solidFill>
              <a:schemeClr val="tx1"/>
            </a:solidFill>
            <a:round/>
            <a:headEnd/>
            <a:tailEnd/>
          </a:ln>
          <a:effectLst/>
        </p:spPr>
        <p:txBody>
          <a:bodyPr wrap="none" anchor="ctr"/>
          <a:lstStyle/>
          <a:p>
            <a:pPr algn="ctr"/>
            <a:r>
              <a:rPr lang="en-US" altLang="en-US"/>
              <a:t>1-valent</a:t>
            </a:r>
            <a:br>
              <a:rPr lang="en-US" altLang="en-US"/>
            </a:br>
            <a:r>
              <a:rPr lang="en-US" altLang="en-US"/>
              <a:t>configurations</a:t>
            </a:r>
          </a:p>
        </p:txBody>
      </p:sp>
      <p:sp>
        <p:nvSpPr>
          <p:cNvPr id="6" name="Oval 5">
            <a:extLst>
              <a:ext uri="{FF2B5EF4-FFF2-40B4-BE49-F238E27FC236}">
                <a16:creationId xmlns:a16="http://schemas.microsoft.com/office/drawing/2014/main" id="{D5A80039-5FB4-6547-94FF-63BADB8FE12D}"/>
              </a:ext>
            </a:extLst>
          </p:cNvPr>
          <p:cNvSpPr>
            <a:spLocks noChangeArrowheads="1"/>
          </p:cNvSpPr>
          <p:nvPr/>
        </p:nvSpPr>
        <p:spPr bwMode="auto">
          <a:xfrm>
            <a:off x="3733800" y="2971800"/>
            <a:ext cx="2133600" cy="2057400"/>
          </a:xfrm>
          <a:prstGeom prst="ellipse">
            <a:avLst/>
          </a:prstGeom>
          <a:solidFill>
            <a:schemeClr val="accent1">
              <a:lumMod val="40000"/>
              <a:lumOff val="60000"/>
            </a:schemeClr>
          </a:solidFill>
          <a:ln w="9525">
            <a:solidFill>
              <a:schemeClr val="tx1"/>
            </a:solidFill>
            <a:round/>
            <a:headEnd/>
            <a:tailEnd/>
          </a:ln>
          <a:effectLst/>
        </p:spPr>
        <p:txBody>
          <a:bodyPr wrap="none" anchor="ctr"/>
          <a:lstStyle/>
          <a:p>
            <a:pPr algn="ctr"/>
            <a:r>
              <a:rPr lang="en-US" altLang="en-US" dirty="0"/>
              <a:t>bi-valent</a:t>
            </a:r>
            <a:br>
              <a:rPr lang="en-US" altLang="en-US" dirty="0"/>
            </a:br>
            <a:r>
              <a:rPr lang="en-US" altLang="en-US" dirty="0"/>
              <a:t>configurations</a:t>
            </a:r>
          </a:p>
        </p:txBody>
      </p:sp>
    </p:spTree>
    <p:extLst>
      <p:ext uri="{BB962C8B-B14F-4D97-AF65-F5344CB8AC3E}">
        <p14:creationId xmlns:p14="http://schemas.microsoft.com/office/powerpoint/2010/main" val="2672718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7C54-A649-244B-B2E6-E5F2C773F360}"/>
              </a:ext>
            </a:extLst>
          </p:cNvPr>
          <p:cNvSpPr>
            <a:spLocks noGrp="1"/>
          </p:cNvSpPr>
          <p:nvPr>
            <p:ph type="title"/>
          </p:nvPr>
        </p:nvSpPr>
        <p:spPr/>
        <p:txBody>
          <a:bodyPr/>
          <a:lstStyle/>
          <a:p>
            <a:r>
              <a:rPr lang="en-US" altLang="zh-CN" dirty="0"/>
              <a:t>Outline</a:t>
            </a:r>
            <a:endParaRPr lang="en-US" dirty="0"/>
          </a:p>
        </p:txBody>
      </p:sp>
      <p:sp>
        <p:nvSpPr>
          <p:cNvPr id="3" name="Content Placeholder 2">
            <a:extLst>
              <a:ext uri="{FF2B5EF4-FFF2-40B4-BE49-F238E27FC236}">
                <a16:creationId xmlns:a16="http://schemas.microsoft.com/office/drawing/2014/main" id="{3895B157-54CA-1C45-99E8-969CDDCCF1DB}"/>
              </a:ext>
            </a:extLst>
          </p:cNvPr>
          <p:cNvSpPr>
            <a:spLocks noGrp="1"/>
          </p:cNvSpPr>
          <p:nvPr>
            <p:ph idx="1"/>
          </p:nvPr>
        </p:nvSpPr>
        <p:spPr/>
        <p:txBody>
          <a:bodyPr/>
          <a:lstStyle/>
          <a:p>
            <a:r>
              <a:rPr lang="en-US" altLang="zh-CN" dirty="0"/>
              <a:t>A</a:t>
            </a:r>
            <a:r>
              <a:rPr lang="zh-CN" altLang="en-US" dirty="0"/>
              <a:t> </a:t>
            </a:r>
            <a:r>
              <a:rPr lang="en-US" altLang="zh-CN" dirty="0"/>
              <a:t>brief</a:t>
            </a:r>
            <a:r>
              <a:rPr lang="zh-CN" altLang="en-US" dirty="0"/>
              <a:t> </a:t>
            </a:r>
            <a:r>
              <a:rPr lang="en-US" altLang="zh-CN" dirty="0"/>
              <a:t>history</a:t>
            </a:r>
            <a:r>
              <a:rPr lang="zh-CN" altLang="en-US" dirty="0"/>
              <a:t> </a:t>
            </a:r>
            <a:r>
              <a:rPr lang="en-US" altLang="zh-CN" dirty="0"/>
              <a:t>of</a:t>
            </a:r>
            <a:r>
              <a:rPr lang="zh-CN" altLang="en-US" dirty="0"/>
              <a:t> </a:t>
            </a:r>
            <a:r>
              <a:rPr lang="en-US" altLang="zh-CN" dirty="0"/>
              <a:t>consensus</a:t>
            </a:r>
          </a:p>
          <a:p>
            <a:r>
              <a:rPr lang="en-US" altLang="zh-CN" dirty="0" err="1"/>
              <a:t>Paxos</a:t>
            </a:r>
            <a:endParaRPr lang="en-US" altLang="zh-CN" dirty="0"/>
          </a:p>
          <a:p>
            <a:r>
              <a:rPr lang="en-US" altLang="zh-CN"/>
              <a:t>Raft</a:t>
            </a:r>
            <a:endParaRPr lang="en-US" altLang="zh-CN" dirty="0"/>
          </a:p>
          <a:p>
            <a:endParaRPr lang="en-US" dirty="0"/>
          </a:p>
        </p:txBody>
      </p:sp>
    </p:spTree>
    <p:extLst>
      <p:ext uri="{BB962C8B-B14F-4D97-AF65-F5344CB8AC3E}">
        <p14:creationId xmlns:p14="http://schemas.microsoft.com/office/powerpoint/2010/main" val="2825505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0F4CB-CAD3-A24A-8B5C-4AD66803802C}"/>
              </a:ext>
            </a:extLst>
          </p:cNvPr>
          <p:cNvSpPr>
            <a:spLocks noGrp="1"/>
          </p:cNvSpPr>
          <p:nvPr>
            <p:ph type="title"/>
          </p:nvPr>
        </p:nvSpPr>
        <p:spPr/>
        <p:txBody>
          <a:bodyPr/>
          <a:lstStyle/>
          <a:p>
            <a:r>
              <a:rPr lang="en-US" altLang="en-US" dirty="0"/>
              <a:t>Transitions between configurations</a:t>
            </a:r>
            <a:endParaRPr lang="en-US" dirty="0"/>
          </a:p>
        </p:txBody>
      </p:sp>
      <p:sp>
        <p:nvSpPr>
          <p:cNvPr id="3" name="Content Placeholder 2">
            <a:extLst>
              <a:ext uri="{FF2B5EF4-FFF2-40B4-BE49-F238E27FC236}">
                <a16:creationId xmlns:a16="http://schemas.microsoft.com/office/drawing/2014/main" id="{533046C0-7B24-754C-9D2A-21C36CEFE90B}"/>
              </a:ext>
            </a:extLst>
          </p:cNvPr>
          <p:cNvSpPr>
            <a:spLocks noGrp="1"/>
          </p:cNvSpPr>
          <p:nvPr>
            <p:ph idx="1"/>
          </p:nvPr>
        </p:nvSpPr>
        <p:spPr/>
        <p:txBody>
          <a:bodyPr/>
          <a:lstStyle/>
          <a:p>
            <a:r>
              <a:rPr lang="en-US" altLang="en-US" dirty="0"/>
              <a:t>Configuration is a set of processes and messages</a:t>
            </a:r>
          </a:p>
          <a:p>
            <a:r>
              <a:rPr lang="en-US" altLang="en-US" dirty="0"/>
              <a:t>Applying a message to a process changes its state, hence it moves us to a new configuration</a:t>
            </a:r>
          </a:p>
          <a:p>
            <a:r>
              <a:rPr lang="en-US" altLang="en-US" dirty="0"/>
              <a:t>Because the system is asynchronous, can’t predict which of a set of concurrent messages will be delivered “next”</a:t>
            </a:r>
          </a:p>
          <a:p>
            <a:r>
              <a:rPr lang="en-US" altLang="en-US" dirty="0"/>
              <a:t>But because processes only communicate by messages, this is unimportant</a:t>
            </a:r>
          </a:p>
          <a:p>
            <a:endParaRPr lang="en-US" dirty="0"/>
          </a:p>
        </p:txBody>
      </p:sp>
    </p:spTree>
    <p:extLst>
      <p:ext uri="{BB962C8B-B14F-4D97-AF65-F5344CB8AC3E}">
        <p14:creationId xmlns:p14="http://schemas.microsoft.com/office/powerpoint/2010/main" val="222538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1118C-5F73-464C-8214-5ED1F888763A}"/>
              </a:ext>
            </a:extLst>
          </p:cNvPr>
          <p:cNvSpPr>
            <a:spLocks noGrp="1"/>
          </p:cNvSpPr>
          <p:nvPr>
            <p:ph type="title"/>
          </p:nvPr>
        </p:nvSpPr>
        <p:spPr/>
        <p:txBody>
          <a:bodyPr/>
          <a:lstStyle/>
          <a:p>
            <a:r>
              <a:rPr lang="en-US" altLang="zh-CN" dirty="0"/>
              <a:t>Lemma1</a:t>
            </a:r>
            <a:endParaRPr lang="en-US" dirty="0"/>
          </a:p>
        </p:txBody>
      </p:sp>
      <p:sp>
        <p:nvSpPr>
          <p:cNvPr id="3" name="Content Placeholder 2">
            <a:extLst>
              <a:ext uri="{FF2B5EF4-FFF2-40B4-BE49-F238E27FC236}">
                <a16:creationId xmlns:a16="http://schemas.microsoft.com/office/drawing/2014/main" id="{25B1C8BB-2E50-2E48-9280-BD0FF0127F49}"/>
              </a:ext>
            </a:extLst>
          </p:cNvPr>
          <p:cNvSpPr>
            <a:spLocks noGrp="1"/>
          </p:cNvSpPr>
          <p:nvPr>
            <p:ph idx="1"/>
          </p:nvPr>
        </p:nvSpPr>
        <p:spPr/>
        <p:txBody>
          <a:bodyPr/>
          <a:lstStyle/>
          <a:p>
            <a:r>
              <a:rPr lang="en-US" altLang="en-US" dirty="0"/>
              <a:t>Suppose that from some configuration C, the schedules </a:t>
            </a:r>
            <a:r>
              <a:rPr lang="en-US" altLang="en-US" sz="2400" dirty="0">
                <a:sym typeface="Symbol" pitchFamily="2" charset="2"/>
              </a:rPr>
              <a:t></a:t>
            </a:r>
            <a:r>
              <a:rPr lang="en-US" altLang="en-US" sz="2000" baseline="-25000" dirty="0">
                <a:sym typeface="Symbol" pitchFamily="2" charset="2"/>
              </a:rPr>
              <a:t>1</a:t>
            </a:r>
            <a:r>
              <a:rPr lang="en-US" altLang="en-US" dirty="0"/>
              <a:t>, </a:t>
            </a:r>
            <a:r>
              <a:rPr lang="en-US" altLang="en-US" sz="2400" dirty="0">
                <a:sym typeface="Symbol" pitchFamily="2" charset="2"/>
              </a:rPr>
              <a:t></a:t>
            </a:r>
            <a:r>
              <a:rPr lang="en-US" altLang="en-US" sz="2000" baseline="-25000" dirty="0">
                <a:sym typeface="Symbol" pitchFamily="2" charset="2"/>
              </a:rPr>
              <a:t>2</a:t>
            </a:r>
            <a:r>
              <a:rPr lang="en-US" altLang="en-US" dirty="0"/>
              <a:t> lead to configurations C</a:t>
            </a:r>
            <a:r>
              <a:rPr lang="en-US" altLang="en-US" baseline="-25000" dirty="0"/>
              <a:t>1</a:t>
            </a:r>
            <a:r>
              <a:rPr lang="en-US" altLang="en-US" dirty="0"/>
              <a:t> and C</a:t>
            </a:r>
            <a:r>
              <a:rPr lang="en-US" altLang="en-US" baseline="-25000" dirty="0"/>
              <a:t>2</a:t>
            </a:r>
            <a:r>
              <a:rPr lang="en-US" altLang="en-US" dirty="0"/>
              <a:t>, respectively.</a:t>
            </a:r>
          </a:p>
          <a:p>
            <a:r>
              <a:rPr lang="en-US" altLang="en-US" dirty="0"/>
              <a:t>If the sets of processes taking actions in </a:t>
            </a:r>
            <a:r>
              <a:rPr lang="en-US" altLang="en-US" sz="2400" dirty="0">
                <a:sym typeface="Symbol" pitchFamily="2" charset="2"/>
              </a:rPr>
              <a:t></a:t>
            </a:r>
            <a:r>
              <a:rPr lang="en-US" altLang="en-US" sz="2000" baseline="-25000" dirty="0">
                <a:sym typeface="Symbol" pitchFamily="2" charset="2"/>
              </a:rPr>
              <a:t>1</a:t>
            </a:r>
            <a:r>
              <a:rPr lang="en-US" altLang="en-US" dirty="0"/>
              <a:t> and </a:t>
            </a:r>
            <a:r>
              <a:rPr lang="en-US" altLang="en-US" sz="2400" dirty="0">
                <a:sym typeface="Symbol" pitchFamily="2" charset="2"/>
              </a:rPr>
              <a:t></a:t>
            </a:r>
            <a:r>
              <a:rPr lang="en-US" altLang="en-US" sz="2000" baseline="-25000" dirty="0">
                <a:sym typeface="Symbol" pitchFamily="2" charset="2"/>
              </a:rPr>
              <a:t>2</a:t>
            </a:r>
            <a:r>
              <a:rPr lang="en-US" altLang="en-US" dirty="0"/>
              <a:t>, respectively, are disjoint than </a:t>
            </a:r>
            <a:r>
              <a:rPr lang="en-US" altLang="en-US" sz="2400" dirty="0">
                <a:sym typeface="Symbol" pitchFamily="2" charset="2"/>
              </a:rPr>
              <a:t></a:t>
            </a:r>
            <a:r>
              <a:rPr lang="en-US" altLang="en-US" sz="2000" baseline="-25000" dirty="0">
                <a:sym typeface="Symbol" pitchFamily="2" charset="2"/>
              </a:rPr>
              <a:t>2</a:t>
            </a:r>
            <a:r>
              <a:rPr lang="en-US" altLang="en-US" dirty="0"/>
              <a:t> can be applied to C</a:t>
            </a:r>
            <a:r>
              <a:rPr lang="en-US" altLang="en-US" baseline="-25000" dirty="0"/>
              <a:t>1 </a:t>
            </a:r>
            <a:r>
              <a:rPr lang="en-US" altLang="en-US" dirty="0"/>
              <a:t>and </a:t>
            </a:r>
            <a:r>
              <a:rPr lang="en-US" altLang="en-US" sz="2400" dirty="0">
                <a:sym typeface="Symbol" pitchFamily="2" charset="2"/>
              </a:rPr>
              <a:t></a:t>
            </a:r>
            <a:r>
              <a:rPr lang="en-US" altLang="en-US" sz="2000" baseline="-25000" dirty="0">
                <a:sym typeface="Symbol" pitchFamily="2" charset="2"/>
              </a:rPr>
              <a:t>1</a:t>
            </a:r>
            <a:r>
              <a:rPr lang="en-US" altLang="en-US" dirty="0"/>
              <a:t> to C</a:t>
            </a:r>
            <a:r>
              <a:rPr lang="en-US" altLang="en-US" baseline="-25000" dirty="0"/>
              <a:t>2</a:t>
            </a:r>
            <a:r>
              <a:rPr lang="en-US" altLang="en-US" dirty="0"/>
              <a:t>, and both lead to the same configuration C</a:t>
            </a:r>
            <a:r>
              <a:rPr lang="en-US" altLang="en-US" baseline="-25000" dirty="0"/>
              <a:t>3</a:t>
            </a:r>
          </a:p>
          <a:p>
            <a:endParaRPr lang="en-US" dirty="0"/>
          </a:p>
        </p:txBody>
      </p:sp>
    </p:spTree>
    <p:extLst>
      <p:ext uri="{BB962C8B-B14F-4D97-AF65-F5344CB8AC3E}">
        <p14:creationId xmlns:p14="http://schemas.microsoft.com/office/powerpoint/2010/main" val="1674508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F8F9-2C40-CC4B-94B6-7E67D996E9AF}"/>
              </a:ext>
            </a:extLst>
          </p:cNvPr>
          <p:cNvSpPr>
            <a:spLocks noGrp="1"/>
          </p:cNvSpPr>
          <p:nvPr>
            <p:ph type="title"/>
          </p:nvPr>
        </p:nvSpPr>
        <p:spPr/>
        <p:txBody>
          <a:bodyPr/>
          <a:lstStyle/>
          <a:p>
            <a:r>
              <a:rPr lang="en-US" altLang="zh-CN" dirty="0"/>
              <a:t>Lemma1</a:t>
            </a:r>
            <a:endParaRPr lang="en-US" dirty="0"/>
          </a:p>
        </p:txBody>
      </p:sp>
      <p:pic>
        <p:nvPicPr>
          <p:cNvPr id="5" name="Content Placeholder 4">
            <a:extLst>
              <a:ext uri="{FF2B5EF4-FFF2-40B4-BE49-F238E27FC236}">
                <a16:creationId xmlns:a16="http://schemas.microsoft.com/office/drawing/2014/main" id="{F427A5BB-2529-0A41-9546-7E7FE2DE778D}"/>
              </a:ext>
            </a:extLst>
          </p:cNvPr>
          <p:cNvPicPr>
            <a:picLocks noGrp="1" noChangeAspect="1"/>
          </p:cNvPicPr>
          <p:nvPr>
            <p:ph idx="1"/>
          </p:nvPr>
        </p:nvPicPr>
        <p:blipFill>
          <a:blip r:embed="rId2"/>
          <a:stretch>
            <a:fillRect/>
          </a:stretch>
        </p:blipFill>
        <p:spPr>
          <a:xfrm>
            <a:off x="3168995" y="1825625"/>
            <a:ext cx="5854009" cy="4351338"/>
          </a:xfrm>
        </p:spPr>
      </p:pic>
    </p:spTree>
    <p:extLst>
      <p:ext uri="{BB962C8B-B14F-4D97-AF65-F5344CB8AC3E}">
        <p14:creationId xmlns:p14="http://schemas.microsoft.com/office/powerpoint/2010/main" val="1124798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D529F-FD88-5443-B389-12F8CACE4F18}"/>
              </a:ext>
            </a:extLst>
          </p:cNvPr>
          <p:cNvSpPr>
            <a:spLocks noGrp="1"/>
          </p:cNvSpPr>
          <p:nvPr>
            <p:ph type="title"/>
          </p:nvPr>
        </p:nvSpPr>
        <p:spPr/>
        <p:txBody>
          <a:bodyPr/>
          <a:lstStyle/>
          <a:p>
            <a:r>
              <a:rPr lang="en-US" altLang="zh-CN" dirty="0"/>
              <a:t>The</a:t>
            </a:r>
            <a:r>
              <a:rPr lang="zh-CN" altLang="en-US" dirty="0"/>
              <a:t> </a:t>
            </a:r>
            <a:r>
              <a:rPr lang="en-US" altLang="zh-CN" dirty="0"/>
              <a:t>Main</a:t>
            </a:r>
            <a:r>
              <a:rPr lang="zh-CN" altLang="en-US" dirty="0"/>
              <a:t> </a:t>
            </a:r>
            <a:r>
              <a:rPr lang="en-US" altLang="zh-CN" dirty="0"/>
              <a:t>Theorem</a:t>
            </a:r>
            <a:endParaRPr lang="en-US" dirty="0"/>
          </a:p>
        </p:txBody>
      </p:sp>
      <p:sp>
        <p:nvSpPr>
          <p:cNvPr id="3" name="Content Placeholder 2">
            <a:extLst>
              <a:ext uri="{FF2B5EF4-FFF2-40B4-BE49-F238E27FC236}">
                <a16:creationId xmlns:a16="http://schemas.microsoft.com/office/drawing/2014/main" id="{ACDB5DEB-BB10-2C45-BFB2-6F29138574AF}"/>
              </a:ext>
            </a:extLst>
          </p:cNvPr>
          <p:cNvSpPr>
            <a:spLocks noGrp="1"/>
          </p:cNvSpPr>
          <p:nvPr>
            <p:ph idx="1"/>
          </p:nvPr>
        </p:nvSpPr>
        <p:spPr/>
        <p:txBody>
          <a:bodyPr/>
          <a:lstStyle/>
          <a:p>
            <a:r>
              <a:rPr lang="en-US" altLang="en-US" dirty="0"/>
              <a:t>Suppose we are in a bivalent configuration now and later will enter a univalent configuration</a:t>
            </a:r>
          </a:p>
          <a:p>
            <a:r>
              <a:rPr lang="en-US" altLang="en-US" dirty="0"/>
              <a:t>We can draw a form of frontier, such that a single message to a single process triggers the transition from bivalent to univalent</a:t>
            </a:r>
          </a:p>
          <a:p>
            <a:endParaRPr lang="en-US" dirty="0"/>
          </a:p>
        </p:txBody>
      </p:sp>
    </p:spTree>
    <p:extLst>
      <p:ext uri="{BB962C8B-B14F-4D97-AF65-F5344CB8AC3E}">
        <p14:creationId xmlns:p14="http://schemas.microsoft.com/office/powerpoint/2010/main" val="3665357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3E3F6-A03F-7644-8500-BECF86878EA4}"/>
              </a:ext>
            </a:extLst>
          </p:cNvPr>
          <p:cNvSpPr>
            <a:spLocks noGrp="1"/>
          </p:cNvSpPr>
          <p:nvPr>
            <p:ph type="title"/>
          </p:nvPr>
        </p:nvSpPr>
        <p:spPr/>
        <p:txBody>
          <a:bodyPr/>
          <a:lstStyle/>
          <a:p>
            <a:r>
              <a:rPr lang="en-US" altLang="zh-CN" dirty="0"/>
              <a:t>The</a:t>
            </a:r>
            <a:r>
              <a:rPr lang="zh-CN" altLang="en-US" dirty="0"/>
              <a:t> </a:t>
            </a:r>
            <a:r>
              <a:rPr lang="en-US" altLang="zh-CN" dirty="0"/>
              <a:t>Main</a:t>
            </a:r>
            <a:r>
              <a:rPr lang="zh-CN" altLang="en-US" dirty="0"/>
              <a:t> </a:t>
            </a:r>
            <a:r>
              <a:rPr lang="en-US" altLang="zh-CN" dirty="0"/>
              <a:t>Theorem</a:t>
            </a:r>
            <a:endParaRPr lang="en-US" dirty="0"/>
          </a:p>
        </p:txBody>
      </p:sp>
      <p:sp>
        <p:nvSpPr>
          <p:cNvPr id="3" name="Content Placeholder 2">
            <a:extLst>
              <a:ext uri="{FF2B5EF4-FFF2-40B4-BE49-F238E27FC236}">
                <a16:creationId xmlns:a16="http://schemas.microsoft.com/office/drawing/2014/main" id="{D33F61BF-CAA2-394F-B4CE-E050D07319B8}"/>
              </a:ext>
            </a:extLst>
          </p:cNvPr>
          <p:cNvSpPr>
            <a:spLocks noGrp="1"/>
          </p:cNvSpPr>
          <p:nvPr>
            <p:ph idx="1"/>
          </p:nvPr>
        </p:nvSpPr>
        <p:spPr/>
        <p:txBody>
          <a:bodyPr/>
          <a:lstStyle/>
          <a:p>
            <a:endParaRPr lang="en-US"/>
          </a:p>
        </p:txBody>
      </p:sp>
      <p:sp>
        <p:nvSpPr>
          <p:cNvPr id="4" name="Oval 3">
            <a:extLst>
              <a:ext uri="{FF2B5EF4-FFF2-40B4-BE49-F238E27FC236}">
                <a16:creationId xmlns:a16="http://schemas.microsoft.com/office/drawing/2014/main" id="{8671150B-EAB2-DF40-8A72-FA4D6D7C9D81}"/>
              </a:ext>
            </a:extLst>
          </p:cNvPr>
          <p:cNvSpPr>
            <a:spLocks noChangeArrowheads="1"/>
          </p:cNvSpPr>
          <p:nvPr/>
        </p:nvSpPr>
        <p:spPr bwMode="auto">
          <a:xfrm>
            <a:off x="3962400" y="2743200"/>
            <a:ext cx="1676400" cy="13716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Oval 4">
            <a:extLst>
              <a:ext uri="{FF2B5EF4-FFF2-40B4-BE49-F238E27FC236}">
                <a16:creationId xmlns:a16="http://schemas.microsoft.com/office/drawing/2014/main" id="{3DD88D48-C2C5-3E4B-BA69-BD63CF1DC7FE}"/>
              </a:ext>
            </a:extLst>
          </p:cNvPr>
          <p:cNvSpPr>
            <a:spLocks noChangeArrowheads="1"/>
          </p:cNvSpPr>
          <p:nvPr/>
        </p:nvSpPr>
        <p:spPr bwMode="auto">
          <a:xfrm>
            <a:off x="4114800" y="3505200"/>
            <a:ext cx="1676400" cy="13716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Oval 5">
            <a:extLst>
              <a:ext uri="{FF2B5EF4-FFF2-40B4-BE49-F238E27FC236}">
                <a16:creationId xmlns:a16="http://schemas.microsoft.com/office/drawing/2014/main" id="{CBD469D6-3C10-C847-8FAA-6F816562B809}"/>
              </a:ext>
            </a:extLst>
          </p:cNvPr>
          <p:cNvSpPr>
            <a:spLocks noChangeArrowheads="1"/>
          </p:cNvSpPr>
          <p:nvPr/>
        </p:nvSpPr>
        <p:spPr bwMode="auto">
          <a:xfrm>
            <a:off x="4648200" y="2895600"/>
            <a:ext cx="1676400" cy="13716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6">
            <a:extLst>
              <a:ext uri="{FF2B5EF4-FFF2-40B4-BE49-F238E27FC236}">
                <a16:creationId xmlns:a16="http://schemas.microsoft.com/office/drawing/2014/main" id="{30A53255-6615-1447-A702-6DC8B8F45757}"/>
              </a:ext>
            </a:extLst>
          </p:cNvPr>
          <p:cNvSpPr>
            <a:spLocks noChangeArrowheads="1"/>
          </p:cNvSpPr>
          <p:nvPr/>
        </p:nvSpPr>
        <p:spPr bwMode="auto">
          <a:xfrm>
            <a:off x="4267200" y="3200400"/>
            <a:ext cx="1676400" cy="13716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bivalent</a:t>
            </a:r>
          </a:p>
        </p:txBody>
      </p:sp>
      <p:sp>
        <p:nvSpPr>
          <p:cNvPr id="8" name="Oval 7">
            <a:extLst>
              <a:ext uri="{FF2B5EF4-FFF2-40B4-BE49-F238E27FC236}">
                <a16:creationId xmlns:a16="http://schemas.microsoft.com/office/drawing/2014/main" id="{63E8C4B8-4E59-9048-8FDE-10BE42854DC7}"/>
              </a:ext>
            </a:extLst>
          </p:cNvPr>
          <p:cNvSpPr>
            <a:spLocks noChangeArrowheads="1"/>
          </p:cNvSpPr>
          <p:nvPr/>
        </p:nvSpPr>
        <p:spPr bwMode="auto">
          <a:xfrm>
            <a:off x="4572000" y="4267200"/>
            <a:ext cx="1676400" cy="1371600"/>
          </a:xfrm>
          <a:prstGeom prst="ellipse">
            <a:avLst/>
          </a:prstGeom>
          <a:solidFill>
            <a:srgbClr val="FF7C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8">
            <a:extLst>
              <a:ext uri="{FF2B5EF4-FFF2-40B4-BE49-F238E27FC236}">
                <a16:creationId xmlns:a16="http://schemas.microsoft.com/office/drawing/2014/main" id="{9C797B6C-7AB6-2549-8AF8-75ED6FA457BF}"/>
              </a:ext>
            </a:extLst>
          </p:cNvPr>
          <p:cNvSpPr>
            <a:spLocks noChangeArrowheads="1"/>
          </p:cNvSpPr>
          <p:nvPr/>
        </p:nvSpPr>
        <p:spPr bwMode="auto">
          <a:xfrm>
            <a:off x="3048000" y="3733800"/>
            <a:ext cx="1676400" cy="1371600"/>
          </a:xfrm>
          <a:prstGeom prst="ellipse">
            <a:avLst/>
          </a:prstGeom>
          <a:solidFill>
            <a:srgbClr val="FF7C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9">
            <a:extLst>
              <a:ext uri="{FF2B5EF4-FFF2-40B4-BE49-F238E27FC236}">
                <a16:creationId xmlns:a16="http://schemas.microsoft.com/office/drawing/2014/main" id="{71558550-BB5A-CB4A-AC87-B5C3B9453A04}"/>
              </a:ext>
            </a:extLst>
          </p:cNvPr>
          <p:cNvSpPr>
            <a:spLocks noChangeArrowheads="1"/>
          </p:cNvSpPr>
          <p:nvPr/>
        </p:nvSpPr>
        <p:spPr bwMode="auto">
          <a:xfrm>
            <a:off x="3886200" y="4114800"/>
            <a:ext cx="1676400" cy="1371600"/>
          </a:xfrm>
          <a:prstGeom prst="ellipse">
            <a:avLst/>
          </a:prstGeom>
          <a:solidFill>
            <a:srgbClr val="FF7C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univalent</a:t>
            </a:r>
          </a:p>
        </p:txBody>
      </p:sp>
      <p:sp>
        <p:nvSpPr>
          <p:cNvPr id="11" name="Text Box 10">
            <a:extLst>
              <a:ext uri="{FF2B5EF4-FFF2-40B4-BE49-F238E27FC236}">
                <a16:creationId xmlns:a16="http://schemas.microsoft.com/office/drawing/2014/main" id="{22495930-5BEC-C141-91C3-69429AF25DAC}"/>
              </a:ext>
            </a:extLst>
          </p:cNvPr>
          <p:cNvSpPr txBox="1">
            <a:spLocks noChangeArrowheads="1"/>
          </p:cNvSpPr>
          <p:nvPr/>
        </p:nvSpPr>
        <p:spPr bwMode="auto">
          <a:xfrm>
            <a:off x="5257800" y="31242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sym typeface="Symbol" pitchFamily="2" charset="2"/>
              </a:rPr>
              <a:t>e’</a:t>
            </a:r>
          </a:p>
        </p:txBody>
      </p:sp>
      <p:sp>
        <p:nvSpPr>
          <p:cNvPr id="12" name="Text Box 11">
            <a:extLst>
              <a:ext uri="{FF2B5EF4-FFF2-40B4-BE49-F238E27FC236}">
                <a16:creationId xmlns:a16="http://schemas.microsoft.com/office/drawing/2014/main" id="{BA52900B-8E5A-324E-BD08-DF9A480494EF}"/>
              </a:ext>
            </a:extLst>
          </p:cNvPr>
          <p:cNvSpPr txBox="1">
            <a:spLocks noChangeArrowheads="1"/>
          </p:cNvSpPr>
          <p:nvPr/>
        </p:nvSpPr>
        <p:spPr bwMode="auto">
          <a:xfrm>
            <a:off x="3124200" y="38100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ym typeface="Symbol" pitchFamily="2" charset="2"/>
              </a:rPr>
              <a:t>D</a:t>
            </a:r>
            <a:r>
              <a:rPr lang="en-US" altLang="en-US" baseline="-25000">
                <a:sym typeface="Symbol" pitchFamily="2" charset="2"/>
              </a:rPr>
              <a:t>0</a:t>
            </a:r>
            <a:endParaRPr lang="en-US" altLang="en-US"/>
          </a:p>
        </p:txBody>
      </p:sp>
      <p:sp>
        <p:nvSpPr>
          <p:cNvPr id="13" name="Text Box 12">
            <a:extLst>
              <a:ext uri="{FF2B5EF4-FFF2-40B4-BE49-F238E27FC236}">
                <a16:creationId xmlns:a16="http://schemas.microsoft.com/office/drawing/2014/main" id="{7204C20A-5B77-854E-B3A7-434084E50E3F}"/>
              </a:ext>
            </a:extLst>
          </p:cNvPr>
          <p:cNvSpPr txBox="1">
            <a:spLocks noChangeArrowheads="1"/>
          </p:cNvSpPr>
          <p:nvPr/>
        </p:nvSpPr>
        <p:spPr bwMode="auto">
          <a:xfrm>
            <a:off x="4495800" y="54102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D</a:t>
            </a:r>
            <a:r>
              <a:rPr lang="en-US" altLang="en-US" baseline="-25000"/>
              <a:t>1</a:t>
            </a:r>
            <a:endParaRPr lang="en-US" altLang="en-US"/>
          </a:p>
        </p:txBody>
      </p:sp>
      <p:sp>
        <p:nvSpPr>
          <p:cNvPr id="14" name="Text Box 13">
            <a:extLst>
              <a:ext uri="{FF2B5EF4-FFF2-40B4-BE49-F238E27FC236}">
                <a16:creationId xmlns:a16="http://schemas.microsoft.com/office/drawing/2014/main" id="{2DA18CEC-2B9D-B444-A7ED-2C4CDFE0299A}"/>
              </a:ext>
            </a:extLst>
          </p:cNvPr>
          <p:cNvSpPr txBox="1">
            <a:spLocks noChangeArrowheads="1"/>
          </p:cNvSpPr>
          <p:nvPr/>
        </p:nvSpPr>
        <p:spPr bwMode="auto">
          <a:xfrm>
            <a:off x="4495800" y="23622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ym typeface="Symbol" pitchFamily="2" charset="2"/>
              </a:rPr>
              <a:t>C</a:t>
            </a:r>
            <a:endParaRPr lang="en-US" altLang="en-US"/>
          </a:p>
        </p:txBody>
      </p:sp>
      <p:sp>
        <p:nvSpPr>
          <p:cNvPr id="15" name="Text Box 14">
            <a:extLst>
              <a:ext uri="{FF2B5EF4-FFF2-40B4-BE49-F238E27FC236}">
                <a16:creationId xmlns:a16="http://schemas.microsoft.com/office/drawing/2014/main" id="{A7931104-7D57-CD42-A281-23D1F52F7C35}"/>
              </a:ext>
            </a:extLst>
          </p:cNvPr>
          <p:cNvSpPr txBox="1">
            <a:spLocks noChangeArrowheads="1"/>
          </p:cNvSpPr>
          <p:nvPr/>
        </p:nvSpPr>
        <p:spPr bwMode="auto">
          <a:xfrm>
            <a:off x="5867400" y="38862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ym typeface="Symbol" pitchFamily="2" charset="2"/>
              </a:rPr>
              <a:t>C</a:t>
            </a:r>
            <a:r>
              <a:rPr lang="en-US" altLang="en-US" baseline="-25000">
                <a:sym typeface="Symbol" pitchFamily="2" charset="2"/>
              </a:rPr>
              <a:t>1</a:t>
            </a:r>
            <a:endParaRPr lang="en-US" altLang="en-US"/>
          </a:p>
        </p:txBody>
      </p:sp>
      <p:sp>
        <p:nvSpPr>
          <p:cNvPr id="16" name="Text Box 15">
            <a:extLst>
              <a:ext uri="{FF2B5EF4-FFF2-40B4-BE49-F238E27FC236}">
                <a16:creationId xmlns:a16="http://schemas.microsoft.com/office/drawing/2014/main" id="{6B305465-8A64-4744-A548-5095547649FE}"/>
              </a:ext>
            </a:extLst>
          </p:cNvPr>
          <p:cNvSpPr txBox="1">
            <a:spLocks noChangeArrowheads="1"/>
          </p:cNvSpPr>
          <p:nvPr/>
        </p:nvSpPr>
        <p:spPr bwMode="auto">
          <a:xfrm>
            <a:off x="3657600" y="47244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sym typeface="Symbol" pitchFamily="2" charset="2"/>
              </a:rPr>
              <a:t>e’</a:t>
            </a:r>
          </a:p>
        </p:txBody>
      </p:sp>
      <p:sp>
        <p:nvSpPr>
          <p:cNvPr id="17" name="Text Box 16">
            <a:extLst>
              <a:ext uri="{FF2B5EF4-FFF2-40B4-BE49-F238E27FC236}">
                <a16:creationId xmlns:a16="http://schemas.microsoft.com/office/drawing/2014/main" id="{9D48FCA9-766C-5146-8684-A2222E2D27C4}"/>
              </a:ext>
            </a:extLst>
          </p:cNvPr>
          <p:cNvSpPr txBox="1">
            <a:spLocks noChangeArrowheads="1"/>
          </p:cNvSpPr>
          <p:nvPr/>
        </p:nvSpPr>
        <p:spPr bwMode="auto">
          <a:xfrm>
            <a:off x="3581400" y="32004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sym typeface="Symbol" pitchFamily="2" charset="2"/>
              </a:rPr>
              <a:t>e</a:t>
            </a:r>
          </a:p>
        </p:txBody>
      </p:sp>
      <p:sp>
        <p:nvSpPr>
          <p:cNvPr id="18" name="Text Box 17">
            <a:extLst>
              <a:ext uri="{FF2B5EF4-FFF2-40B4-BE49-F238E27FC236}">
                <a16:creationId xmlns:a16="http://schemas.microsoft.com/office/drawing/2014/main" id="{4F43323E-A10A-6C47-92BE-126828472937}"/>
              </a:ext>
            </a:extLst>
          </p:cNvPr>
          <p:cNvSpPr txBox="1">
            <a:spLocks noChangeArrowheads="1"/>
          </p:cNvSpPr>
          <p:nvPr/>
        </p:nvSpPr>
        <p:spPr bwMode="auto">
          <a:xfrm>
            <a:off x="5257800" y="47244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ym typeface="Symbol" pitchFamily="2" charset="2"/>
              </a:rPr>
              <a:t>e</a:t>
            </a:r>
          </a:p>
        </p:txBody>
      </p:sp>
      <p:sp>
        <p:nvSpPr>
          <p:cNvPr id="19" name="Line 18">
            <a:extLst>
              <a:ext uri="{FF2B5EF4-FFF2-40B4-BE49-F238E27FC236}">
                <a16:creationId xmlns:a16="http://schemas.microsoft.com/office/drawing/2014/main" id="{CF5CFD09-5365-1140-BB40-62038A212572}"/>
              </a:ext>
            </a:extLst>
          </p:cNvPr>
          <p:cNvSpPr>
            <a:spLocks noChangeShapeType="1"/>
          </p:cNvSpPr>
          <p:nvPr/>
        </p:nvSpPr>
        <p:spPr bwMode="auto">
          <a:xfrm flipH="1">
            <a:off x="3581400" y="2895600"/>
            <a:ext cx="1143000" cy="1219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 name="Line 19">
            <a:extLst>
              <a:ext uri="{FF2B5EF4-FFF2-40B4-BE49-F238E27FC236}">
                <a16:creationId xmlns:a16="http://schemas.microsoft.com/office/drawing/2014/main" id="{52985603-8803-8443-A3E4-E174969C1A10}"/>
              </a:ext>
            </a:extLst>
          </p:cNvPr>
          <p:cNvSpPr>
            <a:spLocks noChangeShapeType="1"/>
          </p:cNvSpPr>
          <p:nvPr/>
        </p:nvSpPr>
        <p:spPr bwMode="auto">
          <a:xfrm>
            <a:off x="4724400" y="2895600"/>
            <a:ext cx="1143000" cy="1219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 name="Line 20">
            <a:extLst>
              <a:ext uri="{FF2B5EF4-FFF2-40B4-BE49-F238E27FC236}">
                <a16:creationId xmlns:a16="http://schemas.microsoft.com/office/drawing/2014/main" id="{85BA4B29-2FBC-5448-8DE4-5683C9050E24}"/>
              </a:ext>
            </a:extLst>
          </p:cNvPr>
          <p:cNvSpPr>
            <a:spLocks noChangeShapeType="1"/>
          </p:cNvSpPr>
          <p:nvPr/>
        </p:nvSpPr>
        <p:spPr bwMode="auto">
          <a:xfrm>
            <a:off x="3505200" y="4114800"/>
            <a:ext cx="1219200" cy="1295400"/>
          </a:xfrm>
          <a:prstGeom prst="line">
            <a:avLst/>
          </a:prstGeom>
          <a:noFill/>
          <a:ln w="2857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 name="Line 21">
            <a:extLst>
              <a:ext uri="{FF2B5EF4-FFF2-40B4-BE49-F238E27FC236}">
                <a16:creationId xmlns:a16="http://schemas.microsoft.com/office/drawing/2014/main" id="{81798676-0366-D04F-ADD1-81298C0E5EE2}"/>
              </a:ext>
            </a:extLst>
          </p:cNvPr>
          <p:cNvSpPr>
            <a:spLocks noChangeShapeType="1"/>
          </p:cNvSpPr>
          <p:nvPr/>
        </p:nvSpPr>
        <p:spPr bwMode="auto">
          <a:xfrm flipH="1">
            <a:off x="4724400" y="4114800"/>
            <a:ext cx="1143000" cy="1295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extLst>
      <p:ext uri="{BB962C8B-B14F-4D97-AF65-F5344CB8AC3E}">
        <p14:creationId xmlns:p14="http://schemas.microsoft.com/office/powerpoint/2010/main" val="1937749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5717E-9410-A44F-8C11-45CC74A09BDB}"/>
              </a:ext>
            </a:extLst>
          </p:cNvPr>
          <p:cNvSpPr>
            <a:spLocks noGrp="1"/>
          </p:cNvSpPr>
          <p:nvPr>
            <p:ph type="title"/>
          </p:nvPr>
        </p:nvSpPr>
        <p:spPr/>
        <p:txBody>
          <a:bodyPr/>
          <a:lstStyle/>
          <a:p>
            <a:r>
              <a:rPr lang="en-US" altLang="en-US" dirty="0"/>
              <a:t>Single step decides</a:t>
            </a:r>
            <a:endParaRPr lang="en-US" dirty="0"/>
          </a:p>
        </p:txBody>
      </p:sp>
      <p:sp>
        <p:nvSpPr>
          <p:cNvPr id="3" name="Content Placeholder 2">
            <a:extLst>
              <a:ext uri="{FF2B5EF4-FFF2-40B4-BE49-F238E27FC236}">
                <a16:creationId xmlns:a16="http://schemas.microsoft.com/office/drawing/2014/main" id="{1EA14439-8136-DB41-9FBB-AC8ECE54B241}"/>
              </a:ext>
            </a:extLst>
          </p:cNvPr>
          <p:cNvSpPr>
            <a:spLocks noGrp="1"/>
          </p:cNvSpPr>
          <p:nvPr>
            <p:ph idx="1"/>
          </p:nvPr>
        </p:nvSpPr>
        <p:spPr/>
        <p:txBody>
          <a:bodyPr/>
          <a:lstStyle/>
          <a:p>
            <a:r>
              <a:rPr lang="en-US" altLang="en-US" dirty="0"/>
              <a:t>They prove that any run that goes from a bivalent state to a univalent state has a single decision step, </a:t>
            </a:r>
            <a:r>
              <a:rPr lang="en-US" altLang="en-US" i="1" dirty="0"/>
              <a:t>e</a:t>
            </a:r>
          </a:p>
          <a:p>
            <a:r>
              <a:rPr lang="en-US" altLang="en-US" dirty="0"/>
              <a:t>They show that it is always possible to schedule events so as to block such steps</a:t>
            </a:r>
          </a:p>
          <a:p>
            <a:r>
              <a:rPr lang="en-US" altLang="en-US" dirty="0"/>
              <a:t>Eventually, </a:t>
            </a:r>
            <a:r>
              <a:rPr lang="en-US" altLang="en-US" i="1" dirty="0"/>
              <a:t>e </a:t>
            </a:r>
            <a:r>
              <a:rPr lang="en-US" altLang="en-US" dirty="0"/>
              <a:t>can be scheduled but in a state where it no longer triggers a decision</a:t>
            </a:r>
          </a:p>
          <a:p>
            <a:endParaRPr lang="en-US" dirty="0"/>
          </a:p>
        </p:txBody>
      </p:sp>
    </p:spTree>
    <p:extLst>
      <p:ext uri="{BB962C8B-B14F-4D97-AF65-F5344CB8AC3E}">
        <p14:creationId xmlns:p14="http://schemas.microsoft.com/office/powerpoint/2010/main" val="4264943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DD36C-9041-CF48-A024-E23497C251A0}"/>
              </a:ext>
            </a:extLst>
          </p:cNvPr>
          <p:cNvSpPr>
            <a:spLocks noGrp="1"/>
          </p:cNvSpPr>
          <p:nvPr>
            <p:ph type="title"/>
          </p:nvPr>
        </p:nvSpPr>
        <p:spPr/>
        <p:txBody>
          <a:bodyPr/>
          <a:lstStyle/>
          <a:p>
            <a:r>
              <a:rPr lang="en-US" altLang="zh-CN" dirty="0"/>
              <a:t>The</a:t>
            </a:r>
            <a:r>
              <a:rPr lang="zh-CN" altLang="en-US" dirty="0"/>
              <a:t> </a:t>
            </a:r>
            <a:r>
              <a:rPr lang="en-US" altLang="zh-CN" dirty="0"/>
              <a:t>Main</a:t>
            </a:r>
            <a:r>
              <a:rPr lang="zh-CN" altLang="en-US" dirty="0"/>
              <a:t> </a:t>
            </a:r>
            <a:r>
              <a:rPr lang="en-US" altLang="zh-CN" dirty="0"/>
              <a:t>Theorem</a:t>
            </a:r>
            <a:endParaRPr lang="en-US" dirty="0"/>
          </a:p>
        </p:txBody>
      </p:sp>
      <p:sp>
        <p:nvSpPr>
          <p:cNvPr id="3" name="Content Placeholder 2">
            <a:extLst>
              <a:ext uri="{FF2B5EF4-FFF2-40B4-BE49-F238E27FC236}">
                <a16:creationId xmlns:a16="http://schemas.microsoft.com/office/drawing/2014/main" id="{69E8774D-EF05-3042-B0DB-26FCE48AFEE3}"/>
              </a:ext>
            </a:extLst>
          </p:cNvPr>
          <p:cNvSpPr>
            <a:spLocks noGrp="1"/>
          </p:cNvSpPr>
          <p:nvPr>
            <p:ph idx="1"/>
          </p:nvPr>
        </p:nvSpPr>
        <p:spPr/>
        <p:txBody>
          <a:bodyPr/>
          <a:lstStyle/>
          <a:p>
            <a:r>
              <a:rPr lang="en-US" altLang="en-US" dirty="0"/>
              <a:t>They show that we can delay this “magic message” and cause the system to take at least one step, remaining in a new bivalent configuration</a:t>
            </a:r>
          </a:p>
          <a:p>
            <a:r>
              <a:rPr lang="en-US" altLang="en-US" dirty="0"/>
              <a:t>Uses the diamond-relation seen earlier</a:t>
            </a:r>
          </a:p>
          <a:p>
            <a:r>
              <a:rPr lang="en-US" altLang="en-US" dirty="0"/>
              <a:t>But this implies that in a bivalent state there are runs of indefinite length that remain bivalent</a:t>
            </a:r>
          </a:p>
          <a:p>
            <a:r>
              <a:rPr lang="en-US" altLang="en-US" dirty="0"/>
              <a:t>Proves the impossibility of fault-tolerant consensus</a:t>
            </a:r>
          </a:p>
          <a:p>
            <a:endParaRPr lang="en-US" dirty="0"/>
          </a:p>
        </p:txBody>
      </p:sp>
    </p:spTree>
    <p:extLst>
      <p:ext uri="{BB962C8B-B14F-4D97-AF65-F5344CB8AC3E}">
        <p14:creationId xmlns:p14="http://schemas.microsoft.com/office/powerpoint/2010/main" val="433707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FCC2D-74AC-8043-B67C-0A0F00450CD0}"/>
              </a:ext>
            </a:extLst>
          </p:cNvPr>
          <p:cNvSpPr>
            <a:spLocks noGrp="1"/>
          </p:cNvSpPr>
          <p:nvPr>
            <p:ph type="title"/>
          </p:nvPr>
        </p:nvSpPr>
        <p:spPr/>
        <p:txBody>
          <a:bodyPr/>
          <a:lstStyle/>
          <a:p>
            <a:r>
              <a:rPr lang="en-US" altLang="en-US" dirty="0"/>
              <a:t>Notes on FLP</a:t>
            </a:r>
            <a:endParaRPr lang="en-US" dirty="0"/>
          </a:p>
        </p:txBody>
      </p:sp>
      <p:sp>
        <p:nvSpPr>
          <p:cNvPr id="3" name="Content Placeholder 2">
            <a:extLst>
              <a:ext uri="{FF2B5EF4-FFF2-40B4-BE49-F238E27FC236}">
                <a16:creationId xmlns:a16="http://schemas.microsoft.com/office/drawing/2014/main" id="{209103DE-1DAD-5747-9099-573A06124071}"/>
              </a:ext>
            </a:extLst>
          </p:cNvPr>
          <p:cNvSpPr>
            <a:spLocks noGrp="1"/>
          </p:cNvSpPr>
          <p:nvPr>
            <p:ph idx="1"/>
          </p:nvPr>
        </p:nvSpPr>
        <p:spPr/>
        <p:txBody>
          <a:bodyPr/>
          <a:lstStyle/>
          <a:p>
            <a:r>
              <a:rPr lang="en-US" altLang="en-US" dirty="0"/>
              <a:t>No failures actually occur in this run, just delayed messages</a:t>
            </a:r>
          </a:p>
          <a:p>
            <a:r>
              <a:rPr lang="en-US" altLang="en-US" dirty="0"/>
              <a:t>Result is purely abstract.  What does it “mean”?</a:t>
            </a:r>
          </a:p>
          <a:p>
            <a:r>
              <a:rPr lang="en-US" altLang="en-US" dirty="0"/>
              <a:t>Says nothing about how probable this adversarial run might be, only that at least one such run exists</a:t>
            </a:r>
          </a:p>
          <a:p>
            <a:endParaRPr lang="en-US" dirty="0"/>
          </a:p>
        </p:txBody>
      </p:sp>
    </p:spTree>
    <p:extLst>
      <p:ext uri="{BB962C8B-B14F-4D97-AF65-F5344CB8AC3E}">
        <p14:creationId xmlns:p14="http://schemas.microsoft.com/office/powerpoint/2010/main" val="325045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CFE96-3AD2-614D-9399-1428F3D6F058}"/>
              </a:ext>
            </a:extLst>
          </p:cNvPr>
          <p:cNvSpPr>
            <a:spLocks noGrp="1"/>
          </p:cNvSpPr>
          <p:nvPr>
            <p:ph type="title"/>
          </p:nvPr>
        </p:nvSpPr>
        <p:spPr/>
        <p:txBody>
          <a:bodyPr/>
          <a:lstStyle/>
          <a:p>
            <a:r>
              <a:rPr lang="en-US" altLang="en-US" dirty="0"/>
              <a:t>FLP intuition</a:t>
            </a:r>
            <a:endParaRPr lang="en-US" dirty="0"/>
          </a:p>
        </p:txBody>
      </p:sp>
      <p:sp>
        <p:nvSpPr>
          <p:cNvPr id="3" name="Content Placeholder 2">
            <a:extLst>
              <a:ext uri="{FF2B5EF4-FFF2-40B4-BE49-F238E27FC236}">
                <a16:creationId xmlns:a16="http://schemas.microsoft.com/office/drawing/2014/main" id="{67D3E37C-FA31-974C-AA4B-38203D90912B}"/>
              </a:ext>
            </a:extLst>
          </p:cNvPr>
          <p:cNvSpPr>
            <a:spLocks noGrp="1"/>
          </p:cNvSpPr>
          <p:nvPr>
            <p:ph idx="1"/>
          </p:nvPr>
        </p:nvSpPr>
        <p:spPr/>
        <p:txBody>
          <a:bodyPr/>
          <a:lstStyle/>
          <a:p>
            <a:r>
              <a:rPr lang="en-US" altLang="en-US" dirty="0"/>
              <a:t>Suppose that we start a system up with </a:t>
            </a:r>
            <a:r>
              <a:rPr lang="en-US" altLang="en-US" i="1" dirty="0"/>
              <a:t>n </a:t>
            </a:r>
            <a:r>
              <a:rPr lang="en-US" altLang="en-US" dirty="0"/>
              <a:t>processes</a:t>
            </a:r>
          </a:p>
          <a:p>
            <a:r>
              <a:rPr lang="en-US" altLang="en-US" dirty="0"/>
              <a:t>Run for a while… close to picking value associated with process “p”</a:t>
            </a:r>
          </a:p>
          <a:p>
            <a:r>
              <a:rPr lang="en-US" altLang="en-US" dirty="0"/>
              <a:t>Someone will do this for the first time, presumably on receiving some message from q</a:t>
            </a:r>
          </a:p>
          <a:p>
            <a:r>
              <a:rPr lang="en-US" altLang="en-US" dirty="0"/>
              <a:t>If we delay that message, and yet our protocol is “fault-tolerant”, it will somehow reconfigure</a:t>
            </a:r>
          </a:p>
          <a:p>
            <a:r>
              <a:rPr lang="en-US" altLang="en-US" dirty="0"/>
              <a:t>Now allow the delayed message to get through but delay some other message</a:t>
            </a:r>
          </a:p>
          <a:p>
            <a:endParaRPr lang="en-US" dirty="0"/>
          </a:p>
        </p:txBody>
      </p:sp>
    </p:spTree>
    <p:extLst>
      <p:ext uri="{BB962C8B-B14F-4D97-AF65-F5344CB8AC3E}">
        <p14:creationId xmlns:p14="http://schemas.microsoft.com/office/powerpoint/2010/main" val="862832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4CFA4-569E-0848-AF35-860C579233D1}"/>
              </a:ext>
            </a:extLst>
          </p:cNvPr>
          <p:cNvSpPr>
            <a:spLocks noGrp="1"/>
          </p:cNvSpPr>
          <p:nvPr>
            <p:ph type="title"/>
          </p:nvPr>
        </p:nvSpPr>
        <p:spPr/>
        <p:txBody>
          <a:bodyPr/>
          <a:lstStyle/>
          <a:p>
            <a:r>
              <a:rPr lang="en-US" altLang="en-US" dirty="0"/>
              <a:t>Key insight</a:t>
            </a:r>
            <a:endParaRPr lang="en-US" dirty="0"/>
          </a:p>
        </p:txBody>
      </p:sp>
      <p:sp>
        <p:nvSpPr>
          <p:cNvPr id="3" name="Content Placeholder 2">
            <a:extLst>
              <a:ext uri="{FF2B5EF4-FFF2-40B4-BE49-F238E27FC236}">
                <a16:creationId xmlns:a16="http://schemas.microsoft.com/office/drawing/2014/main" id="{43FFE916-F7E0-434D-BCDE-D084BF1891C7}"/>
              </a:ext>
            </a:extLst>
          </p:cNvPr>
          <p:cNvSpPr>
            <a:spLocks noGrp="1"/>
          </p:cNvSpPr>
          <p:nvPr>
            <p:ph idx="1"/>
          </p:nvPr>
        </p:nvSpPr>
        <p:spPr/>
        <p:txBody>
          <a:bodyPr/>
          <a:lstStyle/>
          <a:p>
            <a:r>
              <a:rPr lang="en-US" altLang="en-US" dirty="0"/>
              <a:t>FLP is about forcing a system to attempt a form of reconfiguration</a:t>
            </a:r>
          </a:p>
          <a:p>
            <a:r>
              <a:rPr lang="en-US" altLang="en-US" dirty="0"/>
              <a:t>This takes time</a:t>
            </a:r>
          </a:p>
          <a:p>
            <a:r>
              <a:rPr lang="en-US" altLang="en-US" dirty="0"/>
              <a:t>Each “unfortunate” suspected failure causes such a reconfiguration</a:t>
            </a:r>
          </a:p>
          <a:p>
            <a:endParaRPr lang="en-US" dirty="0"/>
          </a:p>
        </p:txBody>
      </p:sp>
    </p:spTree>
    <p:extLst>
      <p:ext uri="{BB962C8B-B14F-4D97-AF65-F5344CB8AC3E}">
        <p14:creationId xmlns:p14="http://schemas.microsoft.com/office/powerpoint/2010/main" val="3636033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F323F-D073-1740-8510-3A1D7E270528}"/>
              </a:ext>
            </a:extLst>
          </p:cNvPr>
          <p:cNvSpPr>
            <a:spLocks noGrp="1"/>
          </p:cNvSpPr>
          <p:nvPr>
            <p:ph type="title"/>
          </p:nvPr>
        </p:nvSpPr>
        <p:spPr>
          <a:xfrm>
            <a:off x="838200" y="68352"/>
            <a:ext cx="10515600" cy="1325563"/>
          </a:xfrm>
        </p:spPr>
        <p:txBody>
          <a:bodyPr/>
          <a:lstStyle/>
          <a:p>
            <a:r>
              <a:rPr lang="en-US" altLang="zh-CN" dirty="0"/>
              <a:t>A</a:t>
            </a:r>
            <a:r>
              <a:rPr lang="zh-CN" altLang="en-US" dirty="0"/>
              <a:t> </a:t>
            </a:r>
            <a:r>
              <a:rPr lang="en-US" altLang="zh-CN" dirty="0"/>
              <a:t>brief</a:t>
            </a:r>
            <a:r>
              <a:rPr lang="zh-CN" altLang="en-US" dirty="0"/>
              <a:t> </a:t>
            </a:r>
            <a:r>
              <a:rPr lang="en-US" altLang="zh-CN" dirty="0"/>
              <a:t>history</a:t>
            </a:r>
            <a:r>
              <a:rPr lang="zh-CN" altLang="en-US" dirty="0"/>
              <a:t> </a:t>
            </a:r>
            <a:r>
              <a:rPr lang="en-US" altLang="zh-CN" dirty="0"/>
              <a:t>of</a:t>
            </a:r>
            <a:r>
              <a:rPr lang="zh-CN" altLang="en-US" dirty="0"/>
              <a:t> </a:t>
            </a:r>
            <a:r>
              <a:rPr lang="en-US" altLang="zh-CN" dirty="0"/>
              <a:t>consensus</a:t>
            </a:r>
            <a:endParaRPr lang="en-US" dirty="0"/>
          </a:p>
        </p:txBody>
      </p:sp>
      <p:sp>
        <p:nvSpPr>
          <p:cNvPr id="3" name="Content Placeholder 2">
            <a:extLst>
              <a:ext uri="{FF2B5EF4-FFF2-40B4-BE49-F238E27FC236}">
                <a16:creationId xmlns:a16="http://schemas.microsoft.com/office/drawing/2014/main" id="{2D933252-2609-A549-8546-90741FD853E9}"/>
              </a:ext>
            </a:extLst>
          </p:cNvPr>
          <p:cNvSpPr>
            <a:spLocks noGrp="1"/>
          </p:cNvSpPr>
          <p:nvPr>
            <p:ph idx="1"/>
          </p:nvPr>
        </p:nvSpPr>
        <p:spPr>
          <a:xfrm>
            <a:off x="838200" y="1394550"/>
            <a:ext cx="10515600" cy="4351338"/>
          </a:xfrm>
        </p:spPr>
        <p:txBody>
          <a:bodyPr/>
          <a:lstStyle/>
          <a:p>
            <a:r>
              <a:rPr lang="en-US" dirty="0"/>
              <a:t>http://</a:t>
            </a:r>
            <a:r>
              <a:rPr lang="en-US" dirty="0" err="1"/>
              <a:t>betathoughts.blogspot.com</a:t>
            </a:r>
            <a:r>
              <a:rPr lang="en-US" dirty="0"/>
              <a:t>/2007/06/brief-history-of-consensus-2pc-and.html</a:t>
            </a:r>
          </a:p>
        </p:txBody>
      </p:sp>
      <p:pic>
        <p:nvPicPr>
          <p:cNvPr id="6" name="Picture 5">
            <a:extLst>
              <a:ext uri="{FF2B5EF4-FFF2-40B4-BE49-F238E27FC236}">
                <a16:creationId xmlns:a16="http://schemas.microsoft.com/office/drawing/2014/main" id="{98349870-8A0B-5E48-AD79-504788C4FA39}"/>
              </a:ext>
            </a:extLst>
          </p:cNvPr>
          <p:cNvPicPr>
            <a:picLocks noChangeAspect="1"/>
          </p:cNvPicPr>
          <p:nvPr/>
        </p:nvPicPr>
        <p:blipFill>
          <a:blip r:embed="rId2"/>
          <a:stretch>
            <a:fillRect/>
          </a:stretch>
        </p:blipFill>
        <p:spPr>
          <a:xfrm>
            <a:off x="2220686" y="2302940"/>
            <a:ext cx="7428452" cy="4472373"/>
          </a:xfrm>
          <a:prstGeom prst="rect">
            <a:avLst/>
          </a:prstGeom>
        </p:spPr>
      </p:pic>
    </p:spTree>
    <p:extLst>
      <p:ext uri="{BB962C8B-B14F-4D97-AF65-F5344CB8AC3E}">
        <p14:creationId xmlns:p14="http://schemas.microsoft.com/office/powerpoint/2010/main" val="2445793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D2888-3C85-A540-9414-41C675D7A7DD}"/>
              </a:ext>
            </a:extLst>
          </p:cNvPr>
          <p:cNvSpPr>
            <a:spLocks noGrp="1"/>
          </p:cNvSpPr>
          <p:nvPr>
            <p:ph type="title"/>
          </p:nvPr>
        </p:nvSpPr>
        <p:spPr/>
        <p:txBody>
          <a:bodyPr/>
          <a:lstStyle/>
          <a:p>
            <a:r>
              <a:rPr lang="en-US" altLang="en-US" dirty="0"/>
              <a:t>FLP in the real world</a:t>
            </a:r>
            <a:endParaRPr lang="en-US" dirty="0"/>
          </a:p>
        </p:txBody>
      </p:sp>
      <p:sp>
        <p:nvSpPr>
          <p:cNvPr id="3" name="Content Placeholder 2">
            <a:extLst>
              <a:ext uri="{FF2B5EF4-FFF2-40B4-BE49-F238E27FC236}">
                <a16:creationId xmlns:a16="http://schemas.microsoft.com/office/drawing/2014/main" id="{A4B9C027-BCE2-B744-AA5E-C1AF8C4A1681}"/>
              </a:ext>
            </a:extLst>
          </p:cNvPr>
          <p:cNvSpPr>
            <a:spLocks noGrp="1"/>
          </p:cNvSpPr>
          <p:nvPr>
            <p:ph idx="1"/>
          </p:nvPr>
        </p:nvSpPr>
        <p:spPr/>
        <p:txBody>
          <a:bodyPr/>
          <a:lstStyle/>
          <a:p>
            <a:r>
              <a:rPr lang="en-US" altLang="en-US" dirty="0"/>
              <a:t>Real systems are subject to this impossibility result</a:t>
            </a:r>
          </a:p>
          <a:p>
            <a:r>
              <a:rPr lang="en-US" altLang="en-US" dirty="0"/>
              <a:t>But in fact often are subject to even more severe limitations, such as inability to tolerate network partition failures</a:t>
            </a:r>
          </a:p>
          <a:p>
            <a:r>
              <a:rPr lang="en-US" altLang="en-US" dirty="0"/>
              <a:t>Also, asynchronous consensus may be too slow for our taste</a:t>
            </a:r>
          </a:p>
          <a:p>
            <a:r>
              <a:rPr lang="en-US" altLang="en-US" dirty="0"/>
              <a:t>And FLP attack is not probable in a real system</a:t>
            </a:r>
          </a:p>
          <a:p>
            <a:pPr lvl="1"/>
            <a:r>
              <a:rPr lang="en-US" altLang="en-US" dirty="0"/>
              <a:t>Requires a very smart adversary!</a:t>
            </a:r>
          </a:p>
          <a:p>
            <a:endParaRPr lang="en-US" dirty="0"/>
          </a:p>
        </p:txBody>
      </p:sp>
    </p:spTree>
    <p:extLst>
      <p:ext uri="{BB962C8B-B14F-4D97-AF65-F5344CB8AC3E}">
        <p14:creationId xmlns:p14="http://schemas.microsoft.com/office/powerpoint/2010/main" val="3976779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EC78-64C0-2442-8540-F8AF7539D56C}"/>
              </a:ext>
            </a:extLst>
          </p:cNvPr>
          <p:cNvSpPr>
            <a:spLocks noGrp="1"/>
          </p:cNvSpPr>
          <p:nvPr>
            <p:ph type="title"/>
          </p:nvPr>
        </p:nvSpPr>
        <p:spPr/>
        <p:txBody>
          <a:bodyPr/>
          <a:lstStyle/>
          <a:p>
            <a:r>
              <a:rPr lang="en-US" altLang="en-US" dirty="0"/>
              <a:t>Chandra/</a:t>
            </a:r>
            <a:r>
              <a:rPr lang="en-US" altLang="en-US" dirty="0" err="1"/>
              <a:t>Toueg</a:t>
            </a:r>
            <a:endParaRPr lang="en-US" dirty="0"/>
          </a:p>
        </p:txBody>
      </p:sp>
      <p:sp>
        <p:nvSpPr>
          <p:cNvPr id="3" name="Content Placeholder 2">
            <a:extLst>
              <a:ext uri="{FF2B5EF4-FFF2-40B4-BE49-F238E27FC236}">
                <a16:creationId xmlns:a16="http://schemas.microsoft.com/office/drawing/2014/main" id="{B5FCB678-6AD4-084D-86A9-3BAECE28BEEB}"/>
              </a:ext>
            </a:extLst>
          </p:cNvPr>
          <p:cNvSpPr>
            <a:spLocks noGrp="1"/>
          </p:cNvSpPr>
          <p:nvPr>
            <p:ph idx="1"/>
          </p:nvPr>
        </p:nvSpPr>
        <p:spPr/>
        <p:txBody>
          <a:bodyPr/>
          <a:lstStyle/>
          <a:p>
            <a:r>
              <a:rPr lang="en-US" altLang="en-US" dirty="0"/>
              <a:t>Showed that FLP applies to many problems, not just consensus</a:t>
            </a:r>
          </a:p>
          <a:p>
            <a:pPr lvl="1"/>
            <a:r>
              <a:rPr lang="en-US" altLang="en-US" dirty="0"/>
              <a:t>In particular, they show that FLP applies to group membership, reliable multicast</a:t>
            </a:r>
          </a:p>
          <a:p>
            <a:pPr lvl="1"/>
            <a:r>
              <a:rPr lang="en-US" altLang="en-US" dirty="0"/>
              <a:t>So these practical problems are impossible in asynchronous systems, in formal sense</a:t>
            </a:r>
          </a:p>
          <a:p>
            <a:r>
              <a:rPr lang="en-US" altLang="en-US" dirty="0"/>
              <a:t>But they also look at the weakest condition under which consensus can be solved</a:t>
            </a:r>
          </a:p>
          <a:p>
            <a:endParaRPr lang="en-US" dirty="0"/>
          </a:p>
        </p:txBody>
      </p:sp>
    </p:spTree>
    <p:extLst>
      <p:ext uri="{BB962C8B-B14F-4D97-AF65-F5344CB8AC3E}">
        <p14:creationId xmlns:p14="http://schemas.microsoft.com/office/powerpoint/2010/main" val="4057298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3B5E8-EB0C-8C42-BC41-FB3079B6A440}"/>
              </a:ext>
            </a:extLst>
          </p:cNvPr>
          <p:cNvSpPr>
            <a:spLocks noGrp="1"/>
          </p:cNvSpPr>
          <p:nvPr>
            <p:ph type="title"/>
          </p:nvPr>
        </p:nvSpPr>
        <p:spPr/>
        <p:txBody>
          <a:bodyPr/>
          <a:lstStyle/>
          <a:p>
            <a:r>
              <a:rPr lang="en-US" altLang="en-US" dirty="0"/>
              <a:t>Chandra/</a:t>
            </a:r>
            <a:r>
              <a:rPr lang="en-US" altLang="en-US" dirty="0" err="1"/>
              <a:t>Toueg</a:t>
            </a:r>
            <a:r>
              <a:rPr lang="en-US" altLang="en-US" dirty="0"/>
              <a:t> Idea</a:t>
            </a:r>
            <a:endParaRPr lang="en-US" dirty="0"/>
          </a:p>
        </p:txBody>
      </p:sp>
      <p:sp>
        <p:nvSpPr>
          <p:cNvPr id="3" name="Content Placeholder 2">
            <a:extLst>
              <a:ext uri="{FF2B5EF4-FFF2-40B4-BE49-F238E27FC236}">
                <a16:creationId xmlns:a16="http://schemas.microsoft.com/office/drawing/2014/main" id="{5CD3F440-7B1A-E848-A1EC-FDC12716ADB9}"/>
              </a:ext>
            </a:extLst>
          </p:cNvPr>
          <p:cNvSpPr>
            <a:spLocks noGrp="1"/>
          </p:cNvSpPr>
          <p:nvPr>
            <p:ph idx="1"/>
          </p:nvPr>
        </p:nvSpPr>
        <p:spPr/>
        <p:txBody>
          <a:bodyPr/>
          <a:lstStyle/>
          <a:p>
            <a:r>
              <a:rPr lang="en-US" altLang="en-US" dirty="0"/>
              <a:t>Separate problem into</a:t>
            </a:r>
          </a:p>
          <a:p>
            <a:pPr lvl="1"/>
            <a:r>
              <a:rPr lang="en-US" altLang="en-US" dirty="0"/>
              <a:t>The consensus algorithm itself</a:t>
            </a:r>
          </a:p>
          <a:p>
            <a:pPr lvl="1"/>
            <a:r>
              <a:rPr lang="en-US" altLang="en-US" dirty="0"/>
              <a:t>A “failure detector:” a form of oracle that announces suspected failure</a:t>
            </a:r>
          </a:p>
          <a:p>
            <a:pPr lvl="1"/>
            <a:r>
              <a:rPr lang="en-US" altLang="en-US" dirty="0"/>
              <a:t>But it can change its mind</a:t>
            </a:r>
          </a:p>
          <a:p>
            <a:r>
              <a:rPr lang="en-US" altLang="en-US" dirty="0"/>
              <a:t>Question: what is the weakest oracle for which consensus is always solvable?</a:t>
            </a:r>
          </a:p>
          <a:p>
            <a:endParaRPr lang="en-US" dirty="0"/>
          </a:p>
        </p:txBody>
      </p:sp>
    </p:spTree>
    <p:extLst>
      <p:ext uri="{BB962C8B-B14F-4D97-AF65-F5344CB8AC3E}">
        <p14:creationId xmlns:p14="http://schemas.microsoft.com/office/powerpoint/2010/main" val="13530821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D8C38-F1BD-EF4C-93B7-4076A87FCFA3}"/>
              </a:ext>
            </a:extLst>
          </p:cNvPr>
          <p:cNvSpPr>
            <a:spLocks noGrp="1"/>
          </p:cNvSpPr>
          <p:nvPr>
            <p:ph type="title"/>
          </p:nvPr>
        </p:nvSpPr>
        <p:spPr/>
        <p:txBody>
          <a:bodyPr/>
          <a:lstStyle/>
          <a:p>
            <a:r>
              <a:rPr lang="en-US" altLang="en-US" dirty="0"/>
              <a:t>Sample properties</a:t>
            </a:r>
            <a:endParaRPr lang="en-US" dirty="0"/>
          </a:p>
        </p:txBody>
      </p:sp>
      <p:sp>
        <p:nvSpPr>
          <p:cNvPr id="3" name="Content Placeholder 2">
            <a:extLst>
              <a:ext uri="{FF2B5EF4-FFF2-40B4-BE49-F238E27FC236}">
                <a16:creationId xmlns:a16="http://schemas.microsoft.com/office/drawing/2014/main" id="{C073EB50-2B66-D447-A00A-BED027670E9F}"/>
              </a:ext>
            </a:extLst>
          </p:cNvPr>
          <p:cNvSpPr>
            <a:spLocks noGrp="1"/>
          </p:cNvSpPr>
          <p:nvPr>
            <p:ph idx="1"/>
          </p:nvPr>
        </p:nvSpPr>
        <p:spPr/>
        <p:txBody>
          <a:bodyPr/>
          <a:lstStyle/>
          <a:p>
            <a:r>
              <a:rPr lang="en-US" altLang="en-US" dirty="0"/>
              <a:t>Completeness: detection of every crash</a:t>
            </a:r>
          </a:p>
          <a:p>
            <a:pPr lvl="1"/>
            <a:r>
              <a:rPr lang="en-US" altLang="en-US" dirty="0"/>
              <a:t>Strong completeness: Eventually, every process that crashes is permanently suspected by every correct process</a:t>
            </a:r>
          </a:p>
          <a:p>
            <a:pPr lvl="1"/>
            <a:r>
              <a:rPr lang="en-US" altLang="en-US" dirty="0"/>
              <a:t>Weak completeness: Eventually, every process that crashes is permanently suspected by </a:t>
            </a:r>
            <a:r>
              <a:rPr lang="en-US" altLang="en-US" i="1" dirty="0"/>
              <a:t>some </a:t>
            </a:r>
            <a:r>
              <a:rPr lang="en-US" altLang="en-US" dirty="0"/>
              <a:t>correct process</a:t>
            </a:r>
          </a:p>
          <a:p>
            <a:endParaRPr lang="en-US" dirty="0"/>
          </a:p>
        </p:txBody>
      </p:sp>
    </p:spTree>
    <p:extLst>
      <p:ext uri="{BB962C8B-B14F-4D97-AF65-F5344CB8AC3E}">
        <p14:creationId xmlns:p14="http://schemas.microsoft.com/office/powerpoint/2010/main" val="3937606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025C1-2CA5-3345-A2BC-1C6CF5170687}"/>
              </a:ext>
            </a:extLst>
          </p:cNvPr>
          <p:cNvSpPr>
            <a:spLocks noGrp="1"/>
          </p:cNvSpPr>
          <p:nvPr>
            <p:ph type="title"/>
          </p:nvPr>
        </p:nvSpPr>
        <p:spPr/>
        <p:txBody>
          <a:bodyPr/>
          <a:lstStyle/>
          <a:p>
            <a:r>
              <a:rPr lang="en-US" altLang="en-US" dirty="0"/>
              <a:t>Sample properties</a:t>
            </a:r>
            <a:endParaRPr lang="en-US" dirty="0"/>
          </a:p>
        </p:txBody>
      </p:sp>
      <p:sp>
        <p:nvSpPr>
          <p:cNvPr id="3" name="Content Placeholder 2">
            <a:extLst>
              <a:ext uri="{FF2B5EF4-FFF2-40B4-BE49-F238E27FC236}">
                <a16:creationId xmlns:a16="http://schemas.microsoft.com/office/drawing/2014/main" id="{AE93BAF2-6360-C842-A79F-DC749F92343F}"/>
              </a:ext>
            </a:extLst>
          </p:cNvPr>
          <p:cNvSpPr>
            <a:spLocks noGrp="1"/>
          </p:cNvSpPr>
          <p:nvPr>
            <p:ph idx="1"/>
          </p:nvPr>
        </p:nvSpPr>
        <p:spPr/>
        <p:txBody>
          <a:bodyPr/>
          <a:lstStyle/>
          <a:p>
            <a:r>
              <a:rPr lang="en-US" altLang="en-US" dirty="0"/>
              <a:t>Accuracy: does it make mistakes?</a:t>
            </a:r>
          </a:p>
          <a:p>
            <a:pPr lvl="1"/>
            <a:r>
              <a:rPr lang="en-US" altLang="en-US" dirty="0"/>
              <a:t>Strong accuracy: No process is suspected before it crashes.</a:t>
            </a:r>
          </a:p>
          <a:p>
            <a:pPr lvl="1"/>
            <a:r>
              <a:rPr lang="en-US" altLang="en-US" dirty="0"/>
              <a:t>Weak accuracy: Some correct process is never suspected</a:t>
            </a:r>
          </a:p>
          <a:p>
            <a:pPr lvl="1"/>
            <a:r>
              <a:rPr lang="en-US" altLang="en-US" dirty="0"/>
              <a:t>Eventual strong accuracy: there is a time after which correct processes are not suspected by any correct process</a:t>
            </a:r>
          </a:p>
          <a:p>
            <a:pPr lvl="1"/>
            <a:r>
              <a:rPr lang="en-US" altLang="en-US" dirty="0"/>
              <a:t>Eventual weak accuracy: there is a time after which some correct process is not suspected by any correct process</a:t>
            </a:r>
          </a:p>
          <a:p>
            <a:endParaRPr lang="en-US" dirty="0"/>
          </a:p>
        </p:txBody>
      </p:sp>
    </p:spTree>
    <p:extLst>
      <p:ext uri="{BB962C8B-B14F-4D97-AF65-F5344CB8AC3E}">
        <p14:creationId xmlns:p14="http://schemas.microsoft.com/office/powerpoint/2010/main" val="2352832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E05EC-91E5-0F40-8571-6A4954615515}"/>
              </a:ext>
            </a:extLst>
          </p:cNvPr>
          <p:cNvSpPr>
            <a:spLocks noGrp="1"/>
          </p:cNvSpPr>
          <p:nvPr>
            <p:ph type="title"/>
          </p:nvPr>
        </p:nvSpPr>
        <p:spPr/>
        <p:txBody>
          <a:bodyPr/>
          <a:lstStyle/>
          <a:p>
            <a:r>
              <a:rPr lang="en-US" altLang="en-US" dirty="0"/>
              <a:t>A sampling of failure detectors</a:t>
            </a:r>
            <a:endParaRPr lang="en-US" dirty="0"/>
          </a:p>
        </p:txBody>
      </p:sp>
      <p:sp>
        <p:nvSpPr>
          <p:cNvPr id="3" name="Content Placeholder 2">
            <a:extLst>
              <a:ext uri="{FF2B5EF4-FFF2-40B4-BE49-F238E27FC236}">
                <a16:creationId xmlns:a16="http://schemas.microsoft.com/office/drawing/2014/main" id="{533503A7-019A-704B-B7CB-3D35DF36FA35}"/>
              </a:ext>
            </a:extLst>
          </p:cNvPr>
          <p:cNvSpPr>
            <a:spLocks noGrp="1"/>
          </p:cNvSpPr>
          <p:nvPr>
            <p:ph idx="1"/>
          </p:nvPr>
        </p:nvSpPr>
        <p:spPr/>
        <p:txBody>
          <a:bodyPr/>
          <a:lstStyle/>
          <a:p>
            <a:endParaRPr lang="en-US"/>
          </a:p>
        </p:txBody>
      </p:sp>
      <p:graphicFrame>
        <p:nvGraphicFramePr>
          <p:cNvPr id="4" name="Group 77">
            <a:extLst>
              <a:ext uri="{FF2B5EF4-FFF2-40B4-BE49-F238E27FC236}">
                <a16:creationId xmlns:a16="http://schemas.microsoft.com/office/drawing/2014/main" id="{3AA6BFBE-7438-4E43-8207-D4EC849DF291}"/>
              </a:ext>
            </a:extLst>
          </p:cNvPr>
          <p:cNvGraphicFramePr>
            <a:graphicFrameLocks/>
          </p:cNvGraphicFramePr>
          <p:nvPr>
            <p:extLst>
              <p:ext uri="{D42A27DB-BD31-4B8C-83A1-F6EECF244321}">
                <p14:modId xmlns:p14="http://schemas.microsoft.com/office/powerpoint/2010/main" val="940317395"/>
              </p:ext>
            </p:extLst>
          </p:nvPr>
        </p:nvGraphicFramePr>
        <p:xfrm>
          <a:off x="1568669" y="2777359"/>
          <a:ext cx="7958138" cy="3037841"/>
        </p:xfrm>
        <a:graphic>
          <a:graphicData uri="http://schemas.openxmlformats.org/drawingml/2006/table">
            <a:tbl>
              <a:tblPr/>
              <a:tblGrid>
                <a:gridCol w="1857375">
                  <a:extLst>
                    <a:ext uri="{9D8B030D-6E8A-4147-A177-3AD203B41FA5}">
                      <a16:colId xmlns:a16="http://schemas.microsoft.com/office/drawing/2014/main" val="2937021610"/>
                    </a:ext>
                  </a:extLst>
                </a:gridCol>
                <a:gridCol w="990600">
                  <a:extLst>
                    <a:ext uri="{9D8B030D-6E8A-4147-A177-3AD203B41FA5}">
                      <a16:colId xmlns:a16="http://schemas.microsoft.com/office/drawing/2014/main" val="3846813748"/>
                    </a:ext>
                  </a:extLst>
                </a:gridCol>
                <a:gridCol w="990600">
                  <a:extLst>
                    <a:ext uri="{9D8B030D-6E8A-4147-A177-3AD203B41FA5}">
                      <a16:colId xmlns:a16="http://schemas.microsoft.com/office/drawing/2014/main" val="3860507130"/>
                    </a:ext>
                  </a:extLst>
                </a:gridCol>
                <a:gridCol w="2057400">
                  <a:extLst>
                    <a:ext uri="{9D8B030D-6E8A-4147-A177-3AD203B41FA5}">
                      <a16:colId xmlns:a16="http://schemas.microsoft.com/office/drawing/2014/main" val="4079817749"/>
                    </a:ext>
                  </a:extLst>
                </a:gridCol>
                <a:gridCol w="2062163">
                  <a:extLst>
                    <a:ext uri="{9D8B030D-6E8A-4147-A177-3AD203B41FA5}">
                      <a16:colId xmlns:a16="http://schemas.microsoft.com/office/drawing/2014/main" val="146253394"/>
                    </a:ext>
                  </a:extLst>
                </a:gridCol>
              </a:tblGrid>
              <a:tr h="528638">
                <a:tc rowSpan="2">
                  <a:txBody>
                    <a:bodyPr/>
                    <a:lstStyle>
                      <a:lvl1pPr>
                        <a:spcBef>
                          <a:spcPct val="20000"/>
                        </a:spcBef>
                        <a:buClr>
                          <a:schemeClr val="accent2"/>
                        </a:buClr>
                        <a:buFont typeface="Wingdings" pitchFamily="2" charset="2"/>
                        <a:defRPr sz="2800">
                          <a:solidFill>
                            <a:schemeClr val="tx1"/>
                          </a:solidFill>
                          <a:latin typeface="Times New Roman" panose="02020603050405020304" pitchFamily="18" charset="0"/>
                        </a:defRPr>
                      </a:lvl1pPr>
                      <a:lvl2pPr>
                        <a:spcBef>
                          <a:spcPct val="20000"/>
                        </a:spcBef>
                        <a:buClr>
                          <a:schemeClr val="accent2"/>
                        </a:buClr>
                        <a:buSzPct val="55000"/>
                        <a:buFont typeface="Wingdings" pitchFamily="2" charset="2"/>
                        <a:defRPr sz="2400" b="1">
                          <a:solidFill>
                            <a:schemeClr val="folHlink"/>
                          </a:solidFill>
                          <a:latin typeface="Times New Roman" panose="02020603050405020304" pitchFamily="18" charset="0"/>
                        </a:defRPr>
                      </a:lvl2pPr>
                      <a:lvl3pPr marL="857250">
                        <a:spcBef>
                          <a:spcPct val="20000"/>
                        </a:spcBef>
                        <a:buClr>
                          <a:schemeClr val="accent2"/>
                        </a:buClr>
                        <a:buSzPct val="65000"/>
                        <a:buFont typeface="Wingdings" pitchFamily="2" charset="2"/>
                        <a:defRPr sz="2000" b="1">
                          <a:solidFill>
                            <a:schemeClr val="folHlink"/>
                          </a:solidFill>
                          <a:latin typeface="Times New Roman" panose="02020603050405020304" pitchFamily="18" charset="0"/>
                        </a:defRPr>
                      </a:lvl3pPr>
                      <a:lvl4pPr marL="1200150">
                        <a:spcBef>
                          <a:spcPct val="20000"/>
                        </a:spcBef>
                        <a:buClr>
                          <a:schemeClr val="accent2"/>
                        </a:buClr>
                        <a:buSzPct val="85000"/>
                        <a:buFont typeface="Wingdings" pitchFamily="2" charset="2"/>
                        <a:defRPr b="1">
                          <a:solidFill>
                            <a:schemeClr val="folHlink"/>
                          </a:solidFill>
                          <a:latin typeface="Times New Roman" panose="02020603050405020304" pitchFamily="18" charset="0"/>
                        </a:defRPr>
                      </a:lvl4pPr>
                      <a:lvl5pPr marL="1543050">
                        <a:spcBef>
                          <a:spcPct val="20000"/>
                        </a:spcBef>
                        <a:buClr>
                          <a:schemeClr val="accent2"/>
                        </a:buClr>
                        <a:buSzPct val="80000"/>
                        <a:buFont typeface="Wingdings" pitchFamily="2" charset="2"/>
                        <a:defRPr sz="1600" b="1">
                          <a:solidFill>
                            <a:schemeClr val="folHlink"/>
                          </a:solidFill>
                          <a:latin typeface="Times New Roman" panose="02020603050405020304" pitchFamily="18" charset="0"/>
                        </a:defRPr>
                      </a:lvl5pPr>
                      <a:lvl6pPr marL="20002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6pPr>
                      <a:lvl7pPr marL="24574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7pPr>
                      <a:lvl8pPr marL="29146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8pPr>
                      <a:lvl9pPr marL="33718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000" b="1" i="0" u="none" strike="noStrike" cap="none" normalizeH="0" baseline="0">
                          <a:ln>
                            <a:noFill/>
                          </a:ln>
                          <a:solidFill>
                            <a:schemeClr val="tx1"/>
                          </a:solidFill>
                          <a:effectLst/>
                          <a:latin typeface="Times New Roman" panose="02020603050405020304" pitchFamily="18" charset="0"/>
                        </a:rPr>
                        <a:t>Completeness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lvl1pPr>
                        <a:spcBef>
                          <a:spcPct val="20000"/>
                        </a:spcBef>
                        <a:buClr>
                          <a:schemeClr val="accent2"/>
                        </a:buClr>
                        <a:buFont typeface="Wingdings" pitchFamily="2" charset="2"/>
                        <a:defRPr sz="2800">
                          <a:solidFill>
                            <a:schemeClr val="tx1"/>
                          </a:solidFill>
                          <a:latin typeface="Times New Roman" panose="02020603050405020304" pitchFamily="18" charset="0"/>
                        </a:defRPr>
                      </a:lvl1pPr>
                      <a:lvl2pPr>
                        <a:spcBef>
                          <a:spcPct val="20000"/>
                        </a:spcBef>
                        <a:buClr>
                          <a:schemeClr val="accent2"/>
                        </a:buClr>
                        <a:buSzPct val="55000"/>
                        <a:buFont typeface="Wingdings" pitchFamily="2" charset="2"/>
                        <a:defRPr sz="2400" b="1">
                          <a:solidFill>
                            <a:schemeClr val="folHlink"/>
                          </a:solidFill>
                          <a:latin typeface="Times New Roman" panose="02020603050405020304" pitchFamily="18" charset="0"/>
                        </a:defRPr>
                      </a:lvl2pPr>
                      <a:lvl3pPr marL="857250">
                        <a:spcBef>
                          <a:spcPct val="20000"/>
                        </a:spcBef>
                        <a:buClr>
                          <a:schemeClr val="accent2"/>
                        </a:buClr>
                        <a:buSzPct val="65000"/>
                        <a:buFont typeface="Wingdings" pitchFamily="2" charset="2"/>
                        <a:defRPr sz="2000" b="1">
                          <a:solidFill>
                            <a:schemeClr val="folHlink"/>
                          </a:solidFill>
                          <a:latin typeface="Times New Roman" panose="02020603050405020304" pitchFamily="18" charset="0"/>
                        </a:defRPr>
                      </a:lvl3pPr>
                      <a:lvl4pPr marL="1200150">
                        <a:spcBef>
                          <a:spcPct val="20000"/>
                        </a:spcBef>
                        <a:buClr>
                          <a:schemeClr val="accent2"/>
                        </a:buClr>
                        <a:buSzPct val="85000"/>
                        <a:buFont typeface="Wingdings" pitchFamily="2" charset="2"/>
                        <a:defRPr b="1">
                          <a:solidFill>
                            <a:schemeClr val="folHlink"/>
                          </a:solidFill>
                          <a:latin typeface="Times New Roman" panose="02020603050405020304" pitchFamily="18" charset="0"/>
                        </a:defRPr>
                      </a:lvl4pPr>
                      <a:lvl5pPr marL="1543050">
                        <a:spcBef>
                          <a:spcPct val="20000"/>
                        </a:spcBef>
                        <a:buClr>
                          <a:schemeClr val="accent2"/>
                        </a:buClr>
                        <a:buSzPct val="80000"/>
                        <a:buFont typeface="Wingdings" pitchFamily="2" charset="2"/>
                        <a:defRPr sz="1600" b="1">
                          <a:solidFill>
                            <a:schemeClr val="folHlink"/>
                          </a:solidFill>
                          <a:latin typeface="Times New Roman" panose="02020603050405020304" pitchFamily="18" charset="0"/>
                        </a:defRPr>
                      </a:lvl5pPr>
                      <a:lvl6pPr marL="20002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6pPr>
                      <a:lvl7pPr marL="24574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7pPr>
                      <a:lvl8pPr marL="29146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8pPr>
                      <a:lvl9pPr marL="33718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000" b="1" i="0" u="none" strike="noStrike" cap="none" normalizeH="0" baseline="0">
                          <a:ln>
                            <a:noFill/>
                          </a:ln>
                          <a:solidFill>
                            <a:schemeClr val="tx1"/>
                          </a:solidFill>
                          <a:effectLst/>
                          <a:latin typeface="Times New Roman" panose="02020603050405020304" pitchFamily="18" charset="0"/>
                        </a:rPr>
                        <a:t>Accuracy</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90207396"/>
                  </a:ext>
                </a:extLst>
              </a:tr>
              <a:tr h="533400">
                <a:tc vMerge="1">
                  <a:txBody>
                    <a:bodyPr/>
                    <a:lstStyle/>
                    <a:p>
                      <a:endParaRPr lang="en-US"/>
                    </a:p>
                  </a:txBody>
                  <a:tcPr/>
                </a:tc>
                <a:tc>
                  <a:txBody>
                    <a:bodyPr/>
                    <a:lstStyle>
                      <a:lvl1pPr>
                        <a:spcBef>
                          <a:spcPct val="20000"/>
                        </a:spcBef>
                        <a:buClr>
                          <a:schemeClr val="accent2"/>
                        </a:buClr>
                        <a:buFont typeface="Wingdings" pitchFamily="2" charset="2"/>
                        <a:defRPr sz="2800">
                          <a:solidFill>
                            <a:schemeClr val="tx1"/>
                          </a:solidFill>
                          <a:latin typeface="Times New Roman" panose="02020603050405020304" pitchFamily="18" charset="0"/>
                        </a:defRPr>
                      </a:lvl1pPr>
                      <a:lvl2pPr>
                        <a:spcBef>
                          <a:spcPct val="20000"/>
                        </a:spcBef>
                        <a:buClr>
                          <a:schemeClr val="accent2"/>
                        </a:buClr>
                        <a:buSzPct val="55000"/>
                        <a:buFont typeface="Wingdings" pitchFamily="2" charset="2"/>
                        <a:defRPr sz="2400" b="1">
                          <a:solidFill>
                            <a:schemeClr val="folHlink"/>
                          </a:solidFill>
                          <a:latin typeface="Times New Roman" panose="02020603050405020304" pitchFamily="18" charset="0"/>
                        </a:defRPr>
                      </a:lvl2pPr>
                      <a:lvl3pPr marL="857250">
                        <a:spcBef>
                          <a:spcPct val="20000"/>
                        </a:spcBef>
                        <a:buClr>
                          <a:schemeClr val="accent2"/>
                        </a:buClr>
                        <a:buSzPct val="65000"/>
                        <a:buFont typeface="Wingdings" pitchFamily="2" charset="2"/>
                        <a:defRPr sz="2000" b="1">
                          <a:solidFill>
                            <a:schemeClr val="folHlink"/>
                          </a:solidFill>
                          <a:latin typeface="Times New Roman" panose="02020603050405020304" pitchFamily="18" charset="0"/>
                        </a:defRPr>
                      </a:lvl3pPr>
                      <a:lvl4pPr marL="1200150">
                        <a:spcBef>
                          <a:spcPct val="20000"/>
                        </a:spcBef>
                        <a:buClr>
                          <a:schemeClr val="accent2"/>
                        </a:buClr>
                        <a:buSzPct val="85000"/>
                        <a:buFont typeface="Wingdings" pitchFamily="2" charset="2"/>
                        <a:defRPr b="1">
                          <a:solidFill>
                            <a:schemeClr val="folHlink"/>
                          </a:solidFill>
                          <a:latin typeface="Times New Roman" panose="02020603050405020304" pitchFamily="18" charset="0"/>
                        </a:defRPr>
                      </a:lvl4pPr>
                      <a:lvl5pPr marL="1543050">
                        <a:spcBef>
                          <a:spcPct val="20000"/>
                        </a:spcBef>
                        <a:buClr>
                          <a:schemeClr val="accent2"/>
                        </a:buClr>
                        <a:buSzPct val="80000"/>
                        <a:buFont typeface="Wingdings" pitchFamily="2" charset="2"/>
                        <a:defRPr sz="1600" b="1">
                          <a:solidFill>
                            <a:schemeClr val="folHlink"/>
                          </a:solidFill>
                          <a:latin typeface="Times New Roman" panose="02020603050405020304" pitchFamily="18" charset="0"/>
                        </a:defRPr>
                      </a:lvl5pPr>
                      <a:lvl6pPr marL="20002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6pPr>
                      <a:lvl7pPr marL="24574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7pPr>
                      <a:lvl8pPr marL="29146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8pPr>
                      <a:lvl9pPr marL="33718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000" b="0" i="0" u="none" strike="noStrike" cap="none" normalizeH="0" baseline="0">
                          <a:ln>
                            <a:noFill/>
                          </a:ln>
                          <a:solidFill>
                            <a:schemeClr val="tx1"/>
                          </a:solidFill>
                          <a:effectLst/>
                          <a:latin typeface="Times New Roman" panose="02020603050405020304" pitchFamily="18" charset="0"/>
                        </a:rPr>
                        <a:t>Strong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800">
                          <a:solidFill>
                            <a:schemeClr val="tx1"/>
                          </a:solidFill>
                          <a:latin typeface="Times New Roman" panose="02020603050405020304" pitchFamily="18" charset="0"/>
                        </a:defRPr>
                      </a:lvl1pPr>
                      <a:lvl2pPr>
                        <a:spcBef>
                          <a:spcPct val="20000"/>
                        </a:spcBef>
                        <a:buClr>
                          <a:schemeClr val="accent2"/>
                        </a:buClr>
                        <a:buSzPct val="55000"/>
                        <a:buFont typeface="Wingdings" pitchFamily="2" charset="2"/>
                        <a:defRPr sz="2400" b="1">
                          <a:solidFill>
                            <a:schemeClr val="folHlink"/>
                          </a:solidFill>
                          <a:latin typeface="Times New Roman" panose="02020603050405020304" pitchFamily="18" charset="0"/>
                        </a:defRPr>
                      </a:lvl2pPr>
                      <a:lvl3pPr marL="857250">
                        <a:spcBef>
                          <a:spcPct val="20000"/>
                        </a:spcBef>
                        <a:buClr>
                          <a:schemeClr val="accent2"/>
                        </a:buClr>
                        <a:buSzPct val="65000"/>
                        <a:buFont typeface="Wingdings" pitchFamily="2" charset="2"/>
                        <a:defRPr sz="2000" b="1">
                          <a:solidFill>
                            <a:schemeClr val="folHlink"/>
                          </a:solidFill>
                          <a:latin typeface="Times New Roman" panose="02020603050405020304" pitchFamily="18" charset="0"/>
                        </a:defRPr>
                      </a:lvl3pPr>
                      <a:lvl4pPr marL="1200150">
                        <a:spcBef>
                          <a:spcPct val="20000"/>
                        </a:spcBef>
                        <a:buClr>
                          <a:schemeClr val="accent2"/>
                        </a:buClr>
                        <a:buSzPct val="85000"/>
                        <a:buFont typeface="Wingdings" pitchFamily="2" charset="2"/>
                        <a:defRPr b="1">
                          <a:solidFill>
                            <a:schemeClr val="folHlink"/>
                          </a:solidFill>
                          <a:latin typeface="Times New Roman" panose="02020603050405020304" pitchFamily="18" charset="0"/>
                        </a:defRPr>
                      </a:lvl4pPr>
                      <a:lvl5pPr marL="1543050">
                        <a:spcBef>
                          <a:spcPct val="20000"/>
                        </a:spcBef>
                        <a:buClr>
                          <a:schemeClr val="accent2"/>
                        </a:buClr>
                        <a:buSzPct val="80000"/>
                        <a:buFont typeface="Wingdings" pitchFamily="2" charset="2"/>
                        <a:defRPr sz="1600" b="1">
                          <a:solidFill>
                            <a:schemeClr val="folHlink"/>
                          </a:solidFill>
                          <a:latin typeface="Times New Roman" panose="02020603050405020304" pitchFamily="18" charset="0"/>
                        </a:defRPr>
                      </a:lvl5pPr>
                      <a:lvl6pPr marL="20002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6pPr>
                      <a:lvl7pPr marL="24574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7pPr>
                      <a:lvl8pPr marL="29146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8pPr>
                      <a:lvl9pPr marL="33718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000" b="0" i="0" u="none" strike="noStrike" cap="none" normalizeH="0" baseline="0">
                          <a:ln>
                            <a:noFill/>
                          </a:ln>
                          <a:solidFill>
                            <a:schemeClr val="tx1"/>
                          </a:solidFill>
                          <a:effectLst/>
                          <a:latin typeface="Times New Roman" panose="02020603050405020304" pitchFamily="18" charset="0"/>
                        </a:rPr>
                        <a:t>Weak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800">
                          <a:solidFill>
                            <a:schemeClr val="tx1"/>
                          </a:solidFill>
                          <a:latin typeface="Times New Roman" panose="02020603050405020304" pitchFamily="18" charset="0"/>
                        </a:defRPr>
                      </a:lvl1pPr>
                      <a:lvl2pPr>
                        <a:spcBef>
                          <a:spcPct val="20000"/>
                        </a:spcBef>
                        <a:buClr>
                          <a:schemeClr val="accent2"/>
                        </a:buClr>
                        <a:buSzPct val="55000"/>
                        <a:buFont typeface="Wingdings" pitchFamily="2" charset="2"/>
                        <a:defRPr sz="2400" b="1">
                          <a:solidFill>
                            <a:schemeClr val="folHlink"/>
                          </a:solidFill>
                          <a:latin typeface="Times New Roman" panose="02020603050405020304" pitchFamily="18" charset="0"/>
                        </a:defRPr>
                      </a:lvl2pPr>
                      <a:lvl3pPr marL="857250">
                        <a:spcBef>
                          <a:spcPct val="20000"/>
                        </a:spcBef>
                        <a:buClr>
                          <a:schemeClr val="accent2"/>
                        </a:buClr>
                        <a:buSzPct val="65000"/>
                        <a:buFont typeface="Wingdings" pitchFamily="2" charset="2"/>
                        <a:defRPr sz="2000" b="1">
                          <a:solidFill>
                            <a:schemeClr val="folHlink"/>
                          </a:solidFill>
                          <a:latin typeface="Times New Roman" panose="02020603050405020304" pitchFamily="18" charset="0"/>
                        </a:defRPr>
                      </a:lvl3pPr>
                      <a:lvl4pPr marL="1200150">
                        <a:spcBef>
                          <a:spcPct val="20000"/>
                        </a:spcBef>
                        <a:buClr>
                          <a:schemeClr val="accent2"/>
                        </a:buClr>
                        <a:buSzPct val="85000"/>
                        <a:buFont typeface="Wingdings" pitchFamily="2" charset="2"/>
                        <a:defRPr b="1">
                          <a:solidFill>
                            <a:schemeClr val="folHlink"/>
                          </a:solidFill>
                          <a:latin typeface="Times New Roman" panose="02020603050405020304" pitchFamily="18" charset="0"/>
                        </a:defRPr>
                      </a:lvl4pPr>
                      <a:lvl5pPr marL="1543050">
                        <a:spcBef>
                          <a:spcPct val="20000"/>
                        </a:spcBef>
                        <a:buClr>
                          <a:schemeClr val="accent2"/>
                        </a:buClr>
                        <a:buSzPct val="80000"/>
                        <a:buFont typeface="Wingdings" pitchFamily="2" charset="2"/>
                        <a:defRPr sz="1600" b="1">
                          <a:solidFill>
                            <a:schemeClr val="folHlink"/>
                          </a:solidFill>
                          <a:latin typeface="Times New Roman" panose="02020603050405020304" pitchFamily="18" charset="0"/>
                        </a:defRPr>
                      </a:lvl5pPr>
                      <a:lvl6pPr marL="20002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6pPr>
                      <a:lvl7pPr marL="24574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7pPr>
                      <a:lvl8pPr marL="29146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8pPr>
                      <a:lvl9pPr marL="33718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000" b="0" i="0" u="none" strike="noStrike" cap="none" normalizeH="0" baseline="0">
                          <a:ln>
                            <a:noFill/>
                          </a:ln>
                          <a:solidFill>
                            <a:schemeClr val="tx1"/>
                          </a:solidFill>
                          <a:effectLst/>
                          <a:latin typeface="Times New Roman" panose="02020603050405020304" pitchFamily="18" charset="0"/>
                        </a:rPr>
                        <a:t>Eventually Strong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800">
                          <a:solidFill>
                            <a:schemeClr val="tx1"/>
                          </a:solidFill>
                          <a:latin typeface="Times New Roman" panose="02020603050405020304" pitchFamily="18" charset="0"/>
                        </a:defRPr>
                      </a:lvl1pPr>
                      <a:lvl2pPr>
                        <a:spcBef>
                          <a:spcPct val="20000"/>
                        </a:spcBef>
                        <a:buClr>
                          <a:schemeClr val="accent2"/>
                        </a:buClr>
                        <a:buSzPct val="55000"/>
                        <a:buFont typeface="Wingdings" pitchFamily="2" charset="2"/>
                        <a:defRPr sz="2400" b="1">
                          <a:solidFill>
                            <a:schemeClr val="folHlink"/>
                          </a:solidFill>
                          <a:latin typeface="Times New Roman" panose="02020603050405020304" pitchFamily="18" charset="0"/>
                        </a:defRPr>
                      </a:lvl2pPr>
                      <a:lvl3pPr marL="857250">
                        <a:spcBef>
                          <a:spcPct val="20000"/>
                        </a:spcBef>
                        <a:buClr>
                          <a:schemeClr val="accent2"/>
                        </a:buClr>
                        <a:buSzPct val="65000"/>
                        <a:buFont typeface="Wingdings" pitchFamily="2" charset="2"/>
                        <a:defRPr sz="2000" b="1">
                          <a:solidFill>
                            <a:schemeClr val="folHlink"/>
                          </a:solidFill>
                          <a:latin typeface="Times New Roman" panose="02020603050405020304" pitchFamily="18" charset="0"/>
                        </a:defRPr>
                      </a:lvl3pPr>
                      <a:lvl4pPr marL="1200150">
                        <a:spcBef>
                          <a:spcPct val="20000"/>
                        </a:spcBef>
                        <a:buClr>
                          <a:schemeClr val="accent2"/>
                        </a:buClr>
                        <a:buSzPct val="85000"/>
                        <a:buFont typeface="Wingdings" pitchFamily="2" charset="2"/>
                        <a:defRPr b="1">
                          <a:solidFill>
                            <a:schemeClr val="folHlink"/>
                          </a:solidFill>
                          <a:latin typeface="Times New Roman" panose="02020603050405020304" pitchFamily="18" charset="0"/>
                        </a:defRPr>
                      </a:lvl4pPr>
                      <a:lvl5pPr marL="1543050">
                        <a:spcBef>
                          <a:spcPct val="20000"/>
                        </a:spcBef>
                        <a:buClr>
                          <a:schemeClr val="accent2"/>
                        </a:buClr>
                        <a:buSzPct val="80000"/>
                        <a:buFont typeface="Wingdings" pitchFamily="2" charset="2"/>
                        <a:defRPr sz="1600" b="1">
                          <a:solidFill>
                            <a:schemeClr val="folHlink"/>
                          </a:solidFill>
                          <a:latin typeface="Times New Roman" panose="02020603050405020304" pitchFamily="18" charset="0"/>
                        </a:defRPr>
                      </a:lvl5pPr>
                      <a:lvl6pPr marL="20002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6pPr>
                      <a:lvl7pPr marL="24574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7pPr>
                      <a:lvl8pPr marL="29146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8pPr>
                      <a:lvl9pPr marL="33718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000" b="0" i="0" u="none" strike="noStrike" cap="none" normalizeH="0" baseline="0">
                          <a:ln>
                            <a:noFill/>
                          </a:ln>
                          <a:solidFill>
                            <a:schemeClr val="tx1"/>
                          </a:solidFill>
                          <a:effectLst/>
                          <a:latin typeface="Times New Roman" panose="02020603050405020304" pitchFamily="18" charset="0"/>
                        </a:rPr>
                        <a:t>Eventually Weak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6584769"/>
                  </a:ext>
                </a:extLst>
              </a:tr>
              <a:tr h="969963">
                <a:tc>
                  <a:txBody>
                    <a:bodyPr/>
                    <a:lstStyle>
                      <a:lvl1pPr>
                        <a:spcBef>
                          <a:spcPct val="20000"/>
                        </a:spcBef>
                        <a:buClr>
                          <a:schemeClr val="accent2"/>
                        </a:buClr>
                        <a:buFont typeface="Wingdings" pitchFamily="2" charset="2"/>
                        <a:defRPr sz="2800">
                          <a:solidFill>
                            <a:schemeClr val="tx1"/>
                          </a:solidFill>
                          <a:latin typeface="Times New Roman" panose="02020603050405020304" pitchFamily="18" charset="0"/>
                        </a:defRPr>
                      </a:lvl1pPr>
                      <a:lvl2pPr>
                        <a:spcBef>
                          <a:spcPct val="20000"/>
                        </a:spcBef>
                        <a:buClr>
                          <a:schemeClr val="accent2"/>
                        </a:buClr>
                        <a:buSzPct val="55000"/>
                        <a:buFont typeface="Wingdings" pitchFamily="2" charset="2"/>
                        <a:defRPr sz="2400" b="1">
                          <a:solidFill>
                            <a:schemeClr val="folHlink"/>
                          </a:solidFill>
                          <a:latin typeface="Times New Roman" panose="02020603050405020304" pitchFamily="18" charset="0"/>
                        </a:defRPr>
                      </a:lvl2pPr>
                      <a:lvl3pPr marL="857250">
                        <a:spcBef>
                          <a:spcPct val="20000"/>
                        </a:spcBef>
                        <a:buClr>
                          <a:schemeClr val="accent2"/>
                        </a:buClr>
                        <a:buSzPct val="65000"/>
                        <a:buFont typeface="Wingdings" pitchFamily="2" charset="2"/>
                        <a:defRPr sz="2000" b="1">
                          <a:solidFill>
                            <a:schemeClr val="folHlink"/>
                          </a:solidFill>
                          <a:latin typeface="Times New Roman" panose="02020603050405020304" pitchFamily="18" charset="0"/>
                        </a:defRPr>
                      </a:lvl3pPr>
                      <a:lvl4pPr marL="1200150">
                        <a:spcBef>
                          <a:spcPct val="20000"/>
                        </a:spcBef>
                        <a:buClr>
                          <a:schemeClr val="accent2"/>
                        </a:buClr>
                        <a:buSzPct val="85000"/>
                        <a:buFont typeface="Wingdings" pitchFamily="2" charset="2"/>
                        <a:defRPr b="1">
                          <a:solidFill>
                            <a:schemeClr val="folHlink"/>
                          </a:solidFill>
                          <a:latin typeface="Times New Roman" panose="02020603050405020304" pitchFamily="18" charset="0"/>
                        </a:defRPr>
                      </a:lvl4pPr>
                      <a:lvl5pPr marL="1543050">
                        <a:spcBef>
                          <a:spcPct val="20000"/>
                        </a:spcBef>
                        <a:buClr>
                          <a:schemeClr val="accent2"/>
                        </a:buClr>
                        <a:buSzPct val="80000"/>
                        <a:buFont typeface="Wingdings" pitchFamily="2" charset="2"/>
                        <a:defRPr sz="1600" b="1">
                          <a:solidFill>
                            <a:schemeClr val="folHlink"/>
                          </a:solidFill>
                          <a:latin typeface="Times New Roman" panose="02020603050405020304" pitchFamily="18" charset="0"/>
                        </a:defRPr>
                      </a:lvl5pPr>
                      <a:lvl6pPr marL="20002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6pPr>
                      <a:lvl7pPr marL="24574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7pPr>
                      <a:lvl8pPr marL="29146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8pPr>
                      <a:lvl9pPr marL="33718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000" b="0" i="0" u="none" strike="noStrike" cap="none" normalizeH="0" baseline="0">
                          <a:ln>
                            <a:noFill/>
                          </a:ln>
                          <a:solidFill>
                            <a:schemeClr val="tx1"/>
                          </a:solidFill>
                          <a:effectLst/>
                          <a:latin typeface="Times New Roman" panose="02020603050405020304" pitchFamily="18" charset="0"/>
                        </a:rPr>
                        <a:t>Strong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800">
                          <a:solidFill>
                            <a:schemeClr val="tx1"/>
                          </a:solidFill>
                          <a:latin typeface="Times New Roman" panose="02020603050405020304" pitchFamily="18" charset="0"/>
                        </a:defRPr>
                      </a:lvl1pPr>
                      <a:lvl2pPr>
                        <a:spcBef>
                          <a:spcPct val="20000"/>
                        </a:spcBef>
                        <a:buClr>
                          <a:schemeClr val="accent2"/>
                        </a:buClr>
                        <a:buSzPct val="55000"/>
                        <a:buFont typeface="Wingdings" pitchFamily="2" charset="2"/>
                        <a:defRPr sz="2400" b="1">
                          <a:solidFill>
                            <a:schemeClr val="folHlink"/>
                          </a:solidFill>
                          <a:latin typeface="Times New Roman" panose="02020603050405020304" pitchFamily="18" charset="0"/>
                        </a:defRPr>
                      </a:lvl2pPr>
                      <a:lvl3pPr marL="857250">
                        <a:spcBef>
                          <a:spcPct val="20000"/>
                        </a:spcBef>
                        <a:buClr>
                          <a:schemeClr val="accent2"/>
                        </a:buClr>
                        <a:buSzPct val="65000"/>
                        <a:buFont typeface="Wingdings" pitchFamily="2" charset="2"/>
                        <a:defRPr sz="2000" b="1">
                          <a:solidFill>
                            <a:schemeClr val="folHlink"/>
                          </a:solidFill>
                          <a:latin typeface="Times New Roman" panose="02020603050405020304" pitchFamily="18" charset="0"/>
                        </a:defRPr>
                      </a:lvl3pPr>
                      <a:lvl4pPr marL="1200150">
                        <a:spcBef>
                          <a:spcPct val="20000"/>
                        </a:spcBef>
                        <a:buClr>
                          <a:schemeClr val="accent2"/>
                        </a:buClr>
                        <a:buSzPct val="85000"/>
                        <a:buFont typeface="Wingdings" pitchFamily="2" charset="2"/>
                        <a:defRPr b="1">
                          <a:solidFill>
                            <a:schemeClr val="folHlink"/>
                          </a:solidFill>
                          <a:latin typeface="Times New Roman" panose="02020603050405020304" pitchFamily="18" charset="0"/>
                        </a:defRPr>
                      </a:lvl4pPr>
                      <a:lvl5pPr marL="1543050">
                        <a:spcBef>
                          <a:spcPct val="20000"/>
                        </a:spcBef>
                        <a:buClr>
                          <a:schemeClr val="accent2"/>
                        </a:buClr>
                        <a:buSzPct val="80000"/>
                        <a:buFont typeface="Wingdings" pitchFamily="2" charset="2"/>
                        <a:defRPr sz="1600" b="1">
                          <a:solidFill>
                            <a:schemeClr val="folHlink"/>
                          </a:solidFill>
                          <a:latin typeface="Times New Roman" panose="02020603050405020304" pitchFamily="18" charset="0"/>
                        </a:defRPr>
                      </a:lvl5pPr>
                      <a:lvl6pPr marL="20002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6pPr>
                      <a:lvl7pPr marL="24574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7pPr>
                      <a:lvl8pPr marL="29146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8pPr>
                      <a:lvl9pPr marL="33718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000" b="0" i="1" u="none" strike="noStrike" cap="none" normalizeH="0" baseline="0">
                          <a:ln>
                            <a:noFill/>
                          </a:ln>
                          <a:solidFill>
                            <a:schemeClr val="tx1"/>
                          </a:solidFill>
                          <a:effectLst/>
                          <a:latin typeface="Times New Roman" panose="02020603050405020304" pitchFamily="18" charset="0"/>
                        </a:rPr>
                        <a:t>Perfect</a:t>
                      </a:r>
                      <a:br>
                        <a:rPr kumimoji="0" lang="en-US" altLang="en-US" sz="2000" b="0" i="1" u="none" strike="noStrike" cap="none" normalizeH="0" baseline="0">
                          <a:ln>
                            <a:noFill/>
                          </a:ln>
                          <a:solidFill>
                            <a:schemeClr val="tx1"/>
                          </a:solidFill>
                          <a:effectLst/>
                          <a:latin typeface="Times New Roman" panose="02020603050405020304" pitchFamily="18" charset="0"/>
                        </a:rPr>
                      </a:br>
                      <a:r>
                        <a:rPr kumimoji="0" lang="en-US" altLang="en-US" sz="2000" b="0" i="0" u="none" strike="noStrike" cap="none" normalizeH="0" baseline="0">
                          <a:ln>
                            <a:noFill/>
                          </a:ln>
                          <a:solidFill>
                            <a:schemeClr val="tx1"/>
                          </a:solidFill>
                          <a:effectLst/>
                          <a:latin typeface="Blackadder ITC" panose="020F0502020204030204" pitchFamily="34"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800">
                          <a:solidFill>
                            <a:schemeClr val="tx1"/>
                          </a:solidFill>
                          <a:latin typeface="Times New Roman" panose="02020603050405020304" pitchFamily="18" charset="0"/>
                        </a:defRPr>
                      </a:lvl1pPr>
                      <a:lvl2pPr>
                        <a:spcBef>
                          <a:spcPct val="20000"/>
                        </a:spcBef>
                        <a:buClr>
                          <a:schemeClr val="accent2"/>
                        </a:buClr>
                        <a:buSzPct val="55000"/>
                        <a:buFont typeface="Wingdings" pitchFamily="2" charset="2"/>
                        <a:defRPr sz="2400" b="1">
                          <a:solidFill>
                            <a:schemeClr val="folHlink"/>
                          </a:solidFill>
                          <a:latin typeface="Times New Roman" panose="02020603050405020304" pitchFamily="18" charset="0"/>
                        </a:defRPr>
                      </a:lvl2pPr>
                      <a:lvl3pPr marL="857250">
                        <a:spcBef>
                          <a:spcPct val="20000"/>
                        </a:spcBef>
                        <a:buClr>
                          <a:schemeClr val="accent2"/>
                        </a:buClr>
                        <a:buSzPct val="65000"/>
                        <a:buFont typeface="Wingdings" pitchFamily="2" charset="2"/>
                        <a:defRPr sz="2000" b="1">
                          <a:solidFill>
                            <a:schemeClr val="folHlink"/>
                          </a:solidFill>
                          <a:latin typeface="Times New Roman" panose="02020603050405020304" pitchFamily="18" charset="0"/>
                        </a:defRPr>
                      </a:lvl3pPr>
                      <a:lvl4pPr marL="1200150">
                        <a:spcBef>
                          <a:spcPct val="20000"/>
                        </a:spcBef>
                        <a:buClr>
                          <a:schemeClr val="accent2"/>
                        </a:buClr>
                        <a:buSzPct val="85000"/>
                        <a:buFont typeface="Wingdings" pitchFamily="2" charset="2"/>
                        <a:defRPr b="1">
                          <a:solidFill>
                            <a:schemeClr val="folHlink"/>
                          </a:solidFill>
                          <a:latin typeface="Times New Roman" panose="02020603050405020304" pitchFamily="18" charset="0"/>
                        </a:defRPr>
                      </a:lvl4pPr>
                      <a:lvl5pPr marL="1543050">
                        <a:spcBef>
                          <a:spcPct val="20000"/>
                        </a:spcBef>
                        <a:buClr>
                          <a:schemeClr val="accent2"/>
                        </a:buClr>
                        <a:buSzPct val="80000"/>
                        <a:buFont typeface="Wingdings" pitchFamily="2" charset="2"/>
                        <a:defRPr sz="1600" b="1">
                          <a:solidFill>
                            <a:schemeClr val="folHlink"/>
                          </a:solidFill>
                          <a:latin typeface="Times New Roman" panose="02020603050405020304" pitchFamily="18" charset="0"/>
                        </a:defRPr>
                      </a:lvl5pPr>
                      <a:lvl6pPr marL="20002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6pPr>
                      <a:lvl7pPr marL="24574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7pPr>
                      <a:lvl8pPr marL="29146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8pPr>
                      <a:lvl9pPr marL="33718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000" b="0" i="1" u="none" strike="noStrike" cap="none" normalizeH="0" baseline="0">
                          <a:ln>
                            <a:noFill/>
                          </a:ln>
                          <a:solidFill>
                            <a:schemeClr val="tx1"/>
                          </a:solidFill>
                          <a:effectLst/>
                          <a:latin typeface="Times New Roman" panose="02020603050405020304" pitchFamily="18" charset="0"/>
                        </a:rPr>
                        <a:t>Strong</a:t>
                      </a:r>
                      <a:br>
                        <a:rPr kumimoji="0" lang="en-US" altLang="en-US" sz="2000" b="0" i="1" u="none" strike="noStrike" cap="none" normalizeH="0" baseline="0">
                          <a:ln>
                            <a:noFill/>
                          </a:ln>
                          <a:solidFill>
                            <a:schemeClr val="tx1"/>
                          </a:solidFill>
                          <a:effectLst/>
                          <a:latin typeface="Times New Roman" panose="02020603050405020304" pitchFamily="18" charset="0"/>
                        </a:rPr>
                      </a:br>
                      <a:r>
                        <a:rPr kumimoji="0" lang="en-US" altLang="en-US" sz="2000" b="0" i="0" u="none" strike="noStrike" cap="none" normalizeH="0" baseline="0">
                          <a:ln>
                            <a:noFill/>
                          </a:ln>
                          <a:solidFill>
                            <a:schemeClr val="tx1"/>
                          </a:solidFill>
                          <a:effectLst/>
                          <a:latin typeface="Blackadder ITC" panose="020F0502020204030204" pitchFamily="34"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800">
                          <a:solidFill>
                            <a:schemeClr val="tx1"/>
                          </a:solidFill>
                          <a:latin typeface="Times New Roman" panose="02020603050405020304" pitchFamily="18" charset="0"/>
                        </a:defRPr>
                      </a:lvl1pPr>
                      <a:lvl2pPr>
                        <a:spcBef>
                          <a:spcPct val="20000"/>
                        </a:spcBef>
                        <a:buClr>
                          <a:schemeClr val="accent2"/>
                        </a:buClr>
                        <a:buSzPct val="55000"/>
                        <a:buFont typeface="Wingdings" pitchFamily="2" charset="2"/>
                        <a:defRPr sz="2400" b="1">
                          <a:solidFill>
                            <a:schemeClr val="folHlink"/>
                          </a:solidFill>
                          <a:latin typeface="Times New Roman" panose="02020603050405020304" pitchFamily="18" charset="0"/>
                        </a:defRPr>
                      </a:lvl2pPr>
                      <a:lvl3pPr marL="857250">
                        <a:spcBef>
                          <a:spcPct val="20000"/>
                        </a:spcBef>
                        <a:buClr>
                          <a:schemeClr val="accent2"/>
                        </a:buClr>
                        <a:buSzPct val="65000"/>
                        <a:buFont typeface="Wingdings" pitchFamily="2" charset="2"/>
                        <a:defRPr sz="2000" b="1">
                          <a:solidFill>
                            <a:schemeClr val="folHlink"/>
                          </a:solidFill>
                          <a:latin typeface="Times New Roman" panose="02020603050405020304" pitchFamily="18" charset="0"/>
                        </a:defRPr>
                      </a:lvl3pPr>
                      <a:lvl4pPr marL="1200150">
                        <a:spcBef>
                          <a:spcPct val="20000"/>
                        </a:spcBef>
                        <a:buClr>
                          <a:schemeClr val="accent2"/>
                        </a:buClr>
                        <a:buSzPct val="85000"/>
                        <a:buFont typeface="Wingdings" pitchFamily="2" charset="2"/>
                        <a:defRPr b="1">
                          <a:solidFill>
                            <a:schemeClr val="folHlink"/>
                          </a:solidFill>
                          <a:latin typeface="Times New Roman" panose="02020603050405020304" pitchFamily="18" charset="0"/>
                        </a:defRPr>
                      </a:lvl4pPr>
                      <a:lvl5pPr marL="1543050">
                        <a:spcBef>
                          <a:spcPct val="20000"/>
                        </a:spcBef>
                        <a:buClr>
                          <a:schemeClr val="accent2"/>
                        </a:buClr>
                        <a:buSzPct val="80000"/>
                        <a:buFont typeface="Wingdings" pitchFamily="2" charset="2"/>
                        <a:defRPr sz="1600" b="1">
                          <a:solidFill>
                            <a:schemeClr val="folHlink"/>
                          </a:solidFill>
                          <a:latin typeface="Times New Roman" panose="02020603050405020304" pitchFamily="18" charset="0"/>
                        </a:defRPr>
                      </a:lvl5pPr>
                      <a:lvl6pPr marL="20002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6pPr>
                      <a:lvl7pPr marL="24574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7pPr>
                      <a:lvl8pPr marL="29146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8pPr>
                      <a:lvl9pPr marL="33718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000" b="0" i="1" u="none" strike="noStrike" cap="none" normalizeH="0" baseline="0" dirty="0">
                          <a:ln>
                            <a:noFill/>
                          </a:ln>
                          <a:solidFill>
                            <a:schemeClr val="tx1"/>
                          </a:solidFill>
                          <a:effectLst/>
                          <a:latin typeface="Times New Roman" panose="02020603050405020304" pitchFamily="18" charset="0"/>
                        </a:rPr>
                        <a:t>Eventually Perfect</a:t>
                      </a:r>
                      <a:br>
                        <a:rPr kumimoji="0" lang="en-US" altLang="en-US" sz="2000" b="0" i="1" u="none" strike="noStrike" cap="none" normalizeH="0" baseline="0" dirty="0">
                          <a:ln>
                            <a:noFill/>
                          </a:ln>
                          <a:solidFill>
                            <a:schemeClr val="tx1"/>
                          </a:solidFill>
                          <a:effectLst/>
                          <a:latin typeface="Times New Roman" panose="02020603050405020304" pitchFamily="18" charset="0"/>
                        </a:rPr>
                      </a:br>
                      <a:r>
                        <a:rPr kumimoji="0" lang="en-US" altLang="en-US" sz="2000" b="0" i="0" u="none" strike="noStrike" cap="none" normalizeH="0" baseline="0" dirty="0">
                          <a:ln>
                            <a:noFill/>
                          </a:ln>
                          <a:solidFill>
                            <a:schemeClr val="tx1"/>
                          </a:solidFill>
                          <a:effectLst/>
                          <a:latin typeface="Times New Roman" panose="02020603050405020304" pitchFamily="18" charset="0"/>
                          <a:sym typeface="Symbol" pitchFamily="2" charset="2"/>
                        </a:rPr>
                        <a:t></a:t>
                      </a:r>
                      <a:r>
                        <a:rPr kumimoji="0" lang="en-US" altLang="en-US" sz="2000" b="0" i="0" u="none" strike="noStrike" cap="none" normalizeH="0" baseline="0" dirty="0">
                          <a:ln>
                            <a:noFill/>
                          </a:ln>
                          <a:solidFill>
                            <a:schemeClr val="tx1"/>
                          </a:solidFill>
                          <a:effectLst/>
                          <a:latin typeface="Blackadder ITC" panose="020F0502020204030204" pitchFamily="34"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800">
                          <a:solidFill>
                            <a:schemeClr val="tx1"/>
                          </a:solidFill>
                          <a:latin typeface="Times New Roman" panose="02020603050405020304" pitchFamily="18" charset="0"/>
                        </a:defRPr>
                      </a:lvl1pPr>
                      <a:lvl2pPr>
                        <a:spcBef>
                          <a:spcPct val="20000"/>
                        </a:spcBef>
                        <a:buClr>
                          <a:schemeClr val="accent2"/>
                        </a:buClr>
                        <a:buSzPct val="55000"/>
                        <a:buFont typeface="Wingdings" pitchFamily="2" charset="2"/>
                        <a:defRPr sz="2400" b="1">
                          <a:solidFill>
                            <a:schemeClr val="folHlink"/>
                          </a:solidFill>
                          <a:latin typeface="Times New Roman" panose="02020603050405020304" pitchFamily="18" charset="0"/>
                        </a:defRPr>
                      </a:lvl2pPr>
                      <a:lvl3pPr marL="857250">
                        <a:spcBef>
                          <a:spcPct val="20000"/>
                        </a:spcBef>
                        <a:buClr>
                          <a:schemeClr val="accent2"/>
                        </a:buClr>
                        <a:buSzPct val="65000"/>
                        <a:buFont typeface="Wingdings" pitchFamily="2" charset="2"/>
                        <a:defRPr sz="2000" b="1">
                          <a:solidFill>
                            <a:schemeClr val="folHlink"/>
                          </a:solidFill>
                          <a:latin typeface="Times New Roman" panose="02020603050405020304" pitchFamily="18" charset="0"/>
                        </a:defRPr>
                      </a:lvl3pPr>
                      <a:lvl4pPr marL="1200150">
                        <a:spcBef>
                          <a:spcPct val="20000"/>
                        </a:spcBef>
                        <a:buClr>
                          <a:schemeClr val="accent2"/>
                        </a:buClr>
                        <a:buSzPct val="85000"/>
                        <a:buFont typeface="Wingdings" pitchFamily="2" charset="2"/>
                        <a:defRPr b="1">
                          <a:solidFill>
                            <a:schemeClr val="folHlink"/>
                          </a:solidFill>
                          <a:latin typeface="Times New Roman" panose="02020603050405020304" pitchFamily="18" charset="0"/>
                        </a:defRPr>
                      </a:lvl4pPr>
                      <a:lvl5pPr marL="1543050">
                        <a:spcBef>
                          <a:spcPct val="20000"/>
                        </a:spcBef>
                        <a:buClr>
                          <a:schemeClr val="accent2"/>
                        </a:buClr>
                        <a:buSzPct val="80000"/>
                        <a:buFont typeface="Wingdings" pitchFamily="2" charset="2"/>
                        <a:defRPr sz="1600" b="1">
                          <a:solidFill>
                            <a:schemeClr val="folHlink"/>
                          </a:solidFill>
                          <a:latin typeface="Times New Roman" panose="02020603050405020304" pitchFamily="18" charset="0"/>
                        </a:defRPr>
                      </a:lvl5pPr>
                      <a:lvl6pPr marL="20002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6pPr>
                      <a:lvl7pPr marL="24574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7pPr>
                      <a:lvl8pPr marL="29146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8pPr>
                      <a:lvl9pPr marL="33718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000" b="0" i="1" u="none" strike="noStrike" cap="none" normalizeH="0" baseline="0">
                          <a:ln>
                            <a:noFill/>
                          </a:ln>
                          <a:solidFill>
                            <a:schemeClr val="tx1"/>
                          </a:solidFill>
                          <a:effectLst/>
                          <a:latin typeface="Times New Roman" panose="02020603050405020304" pitchFamily="18" charset="0"/>
                        </a:rPr>
                        <a:t>Eventually Strong</a:t>
                      </a:r>
                      <a:br>
                        <a:rPr kumimoji="0" lang="en-US" altLang="en-US" sz="2000" b="0" i="1" u="none" strike="noStrike" cap="none" normalizeH="0" baseline="0">
                          <a:ln>
                            <a:noFill/>
                          </a:ln>
                          <a:solidFill>
                            <a:schemeClr val="tx1"/>
                          </a:solidFill>
                          <a:effectLst/>
                          <a:latin typeface="Times New Roman" panose="02020603050405020304" pitchFamily="18" charset="0"/>
                        </a:rPr>
                      </a:br>
                      <a:r>
                        <a:rPr kumimoji="0" lang="en-US" altLang="en-US" sz="2000" b="0" i="1" u="none" strike="noStrike" cap="none" normalizeH="0" baseline="0">
                          <a:ln>
                            <a:noFill/>
                          </a:ln>
                          <a:solidFill>
                            <a:schemeClr val="tx1"/>
                          </a:solidFill>
                          <a:effectLst/>
                          <a:latin typeface="Times New Roman" panose="02020603050405020304" pitchFamily="18" charset="0"/>
                        </a:rPr>
                        <a:t> </a:t>
                      </a:r>
                      <a:r>
                        <a:rPr kumimoji="0" lang="en-US" altLang="en-US" sz="2000" b="0" i="0" u="none" strike="noStrike" cap="none" normalizeH="0" baseline="0">
                          <a:ln>
                            <a:noFill/>
                          </a:ln>
                          <a:solidFill>
                            <a:schemeClr val="tx1"/>
                          </a:solidFill>
                          <a:effectLst/>
                          <a:latin typeface="Times New Roman" panose="02020603050405020304" pitchFamily="18" charset="0"/>
                          <a:sym typeface="Symbol" pitchFamily="2" charset="2"/>
                        </a:rPr>
                        <a:t></a:t>
                      </a:r>
                      <a:r>
                        <a:rPr kumimoji="0" lang="en-US" altLang="en-US" sz="2000" b="0" i="1" u="none" strike="noStrike" cap="none" normalizeH="0" baseline="0">
                          <a:ln>
                            <a:noFill/>
                          </a:ln>
                          <a:solidFill>
                            <a:schemeClr val="tx1"/>
                          </a:solidFill>
                          <a:effectLst/>
                          <a:latin typeface="Times New Roman" panose="02020603050405020304" pitchFamily="18" charset="0"/>
                        </a:rPr>
                        <a:t> </a:t>
                      </a:r>
                      <a:r>
                        <a:rPr kumimoji="0" lang="en-US" altLang="en-US" sz="2000" b="0" i="0" u="none" strike="noStrike" cap="none" normalizeH="0" baseline="0">
                          <a:ln>
                            <a:noFill/>
                          </a:ln>
                          <a:solidFill>
                            <a:schemeClr val="tx1"/>
                          </a:solidFill>
                          <a:effectLst/>
                          <a:latin typeface="Blackadder ITC" panose="020F0502020204030204" pitchFamily="34" charset="0"/>
                        </a:rPr>
                        <a: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43634006"/>
                  </a:ext>
                </a:extLst>
              </a:tr>
              <a:tr h="969963">
                <a:tc>
                  <a:txBody>
                    <a:bodyPr/>
                    <a:lstStyle>
                      <a:lvl1pPr>
                        <a:spcBef>
                          <a:spcPct val="20000"/>
                        </a:spcBef>
                        <a:buClr>
                          <a:schemeClr val="accent2"/>
                        </a:buClr>
                        <a:buFont typeface="Wingdings" pitchFamily="2" charset="2"/>
                        <a:defRPr sz="2800">
                          <a:solidFill>
                            <a:schemeClr val="tx1"/>
                          </a:solidFill>
                          <a:latin typeface="Times New Roman" panose="02020603050405020304" pitchFamily="18" charset="0"/>
                        </a:defRPr>
                      </a:lvl1pPr>
                      <a:lvl2pPr>
                        <a:spcBef>
                          <a:spcPct val="20000"/>
                        </a:spcBef>
                        <a:buClr>
                          <a:schemeClr val="accent2"/>
                        </a:buClr>
                        <a:buSzPct val="55000"/>
                        <a:buFont typeface="Wingdings" pitchFamily="2" charset="2"/>
                        <a:defRPr sz="2400" b="1">
                          <a:solidFill>
                            <a:schemeClr val="folHlink"/>
                          </a:solidFill>
                          <a:latin typeface="Times New Roman" panose="02020603050405020304" pitchFamily="18" charset="0"/>
                        </a:defRPr>
                      </a:lvl2pPr>
                      <a:lvl3pPr marL="857250">
                        <a:spcBef>
                          <a:spcPct val="20000"/>
                        </a:spcBef>
                        <a:buClr>
                          <a:schemeClr val="accent2"/>
                        </a:buClr>
                        <a:buSzPct val="65000"/>
                        <a:buFont typeface="Wingdings" pitchFamily="2" charset="2"/>
                        <a:defRPr sz="2000" b="1">
                          <a:solidFill>
                            <a:schemeClr val="folHlink"/>
                          </a:solidFill>
                          <a:latin typeface="Times New Roman" panose="02020603050405020304" pitchFamily="18" charset="0"/>
                        </a:defRPr>
                      </a:lvl3pPr>
                      <a:lvl4pPr marL="1200150">
                        <a:spcBef>
                          <a:spcPct val="20000"/>
                        </a:spcBef>
                        <a:buClr>
                          <a:schemeClr val="accent2"/>
                        </a:buClr>
                        <a:buSzPct val="85000"/>
                        <a:buFont typeface="Wingdings" pitchFamily="2" charset="2"/>
                        <a:defRPr b="1">
                          <a:solidFill>
                            <a:schemeClr val="folHlink"/>
                          </a:solidFill>
                          <a:latin typeface="Times New Roman" panose="02020603050405020304" pitchFamily="18" charset="0"/>
                        </a:defRPr>
                      </a:lvl4pPr>
                      <a:lvl5pPr marL="1543050">
                        <a:spcBef>
                          <a:spcPct val="20000"/>
                        </a:spcBef>
                        <a:buClr>
                          <a:schemeClr val="accent2"/>
                        </a:buClr>
                        <a:buSzPct val="80000"/>
                        <a:buFont typeface="Wingdings" pitchFamily="2" charset="2"/>
                        <a:defRPr sz="1600" b="1">
                          <a:solidFill>
                            <a:schemeClr val="folHlink"/>
                          </a:solidFill>
                          <a:latin typeface="Times New Roman" panose="02020603050405020304" pitchFamily="18" charset="0"/>
                        </a:defRPr>
                      </a:lvl5pPr>
                      <a:lvl6pPr marL="20002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6pPr>
                      <a:lvl7pPr marL="24574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7pPr>
                      <a:lvl8pPr marL="29146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8pPr>
                      <a:lvl9pPr marL="33718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000" b="0" i="0" u="none" strike="noStrike" cap="none" normalizeH="0" baseline="0">
                          <a:ln>
                            <a:noFill/>
                          </a:ln>
                          <a:solidFill>
                            <a:schemeClr val="tx1"/>
                          </a:solidFill>
                          <a:effectLst/>
                          <a:latin typeface="Times New Roman" panose="02020603050405020304" pitchFamily="18" charset="0"/>
                        </a:rPr>
                        <a:t>Weak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800">
                          <a:solidFill>
                            <a:schemeClr val="tx1"/>
                          </a:solidFill>
                          <a:latin typeface="Times New Roman" panose="02020603050405020304" pitchFamily="18" charset="0"/>
                        </a:defRPr>
                      </a:lvl1pPr>
                      <a:lvl2pPr>
                        <a:spcBef>
                          <a:spcPct val="20000"/>
                        </a:spcBef>
                        <a:buClr>
                          <a:schemeClr val="accent2"/>
                        </a:buClr>
                        <a:buSzPct val="55000"/>
                        <a:buFont typeface="Wingdings" pitchFamily="2" charset="2"/>
                        <a:defRPr sz="2400" b="1">
                          <a:solidFill>
                            <a:schemeClr val="folHlink"/>
                          </a:solidFill>
                          <a:latin typeface="Times New Roman" panose="02020603050405020304" pitchFamily="18" charset="0"/>
                        </a:defRPr>
                      </a:lvl2pPr>
                      <a:lvl3pPr marL="857250">
                        <a:spcBef>
                          <a:spcPct val="20000"/>
                        </a:spcBef>
                        <a:buClr>
                          <a:schemeClr val="accent2"/>
                        </a:buClr>
                        <a:buSzPct val="65000"/>
                        <a:buFont typeface="Wingdings" pitchFamily="2" charset="2"/>
                        <a:defRPr sz="2000" b="1">
                          <a:solidFill>
                            <a:schemeClr val="folHlink"/>
                          </a:solidFill>
                          <a:latin typeface="Times New Roman" panose="02020603050405020304" pitchFamily="18" charset="0"/>
                        </a:defRPr>
                      </a:lvl3pPr>
                      <a:lvl4pPr marL="1200150">
                        <a:spcBef>
                          <a:spcPct val="20000"/>
                        </a:spcBef>
                        <a:buClr>
                          <a:schemeClr val="accent2"/>
                        </a:buClr>
                        <a:buSzPct val="85000"/>
                        <a:buFont typeface="Wingdings" pitchFamily="2" charset="2"/>
                        <a:defRPr b="1">
                          <a:solidFill>
                            <a:schemeClr val="folHlink"/>
                          </a:solidFill>
                          <a:latin typeface="Times New Roman" panose="02020603050405020304" pitchFamily="18" charset="0"/>
                        </a:defRPr>
                      </a:lvl4pPr>
                      <a:lvl5pPr marL="1543050">
                        <a:spcBef>
                          <a:spcPct val="20000"/>
                        </a:spcBef>
                        <a:buClr>
                          <a:schemeClr val="accent2"/>
                        </a:buClr>
                        <a:buSzPct val="80000"/>
                        <a:buFont typeface="Wingdings" pitchFamily="2" charset="2"/>
                        <a:defRPr sz="1600" b="1">
                          <a:solidFill>
                            <a:schemeClr val="folHlink"/>
                          </a:solidFill>
                          <a:latin typeface="Times New Roman" panose="02020603050405020304" pitchFamily="18" charset="0"/>
                        </a:defRPr>
                      </a:lvl5pPr>
                      <a:lvl6pPr marL="20002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6pPr>
                      <a:lvl7pPr marL="24574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7pPr>
                      <a:lvl8pPr marL="29146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8pPr>
                      <a:lvl9pPr marL="33718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000" b="0" i="0" u="none" strike="noStrike" cap="none" normalizeH="0" baseline="0">
                          <a:ln>
                            <a:noFill/>
                          </a:ln>
                          <a:solidFill>
                            <a:schemeClr val="tx1"/>
                          </a:solidFill>
                          <a:effectLst/>
                          <a:latin typeface="Blackadder ITC" panose="020F0502020204030204" pitchFamily="34"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800">
                          <a:solidFill>
                            <a:schemeClr val="tx1"/>
                          </a:solidFill>
                          <a:latin typeface="Times New Roman" panose="02020603050405020304" pitchFamily="18" charset="0"/>
                        </a:defRPr>
                      </a:lvl1pPr>
                      <a:lvl2pPr>
                        <a:spcBef>
                          <a:spcPct val="20000"/>
                        </a:spcBef>
                        <a:buClr>
                          <a:schemeClr val="accent2"/>
                        </a:buClr>
                        <a:buSzPct val="55000"/>
                        <a:buFont typeface="Wingdings" pitchFamily="2" charset="2"/>
                        <a:defRPr sz="2400" b="1">
                          <a:solidFill>
                            <a:schemeClr val="folHlink"/>
                          </a:solidFill>
                          <a:latin typeface="Times New Roman" panose="02020603050405020304" pitchFamily="18" charset="0"/>
                        </a:defRPr>
                      </a:lvl2pPr>
                      <a:lvl3pPr marL="857250">
                        <a:spcBef>
                          <a:spcPct val="20000"/>
                        </a:spcBef>
                        <a:buClr>
                          <a:schemeClr val="accent2"/>
                        </a:buClr>
                        <a:buSzPct val="65000"/>
                        <a:buFont typeface="Wingdings" pitchFamily="2" charset="2"/>
                        <a:defRPr sz="2000" b="1">
                          <a:solidFill>
                            <a:schemeClr val="folHlink"/>
                          </a:solidFill>
                          <a:latin typeface="Times New Roman" panose="02020603050405020304" pitchFamily="18" charset="0"/>
                        </a:defRPr>
                      </a:lvl3pPr>
                      <a:lvl4pPr marL="1200150">
                        <a:spcBef>
                          <a:spcPct val="20000"/>
                        </a:spcBef>
                        <a:buClr>
                          <a:schemeClr val="accent2"/>
                        </a:buClr>
                        <a:buSzPct val="85000"/>
                        <a:buFont typeface="Wingdings" pitchFamily="2" charset="2"/>
                        <a:defRPr b="1">
                          <a:solidFill>
                            <a:schemeClr val="folHlink"/>
                          </a:solidFill>
                          <a:latin typeface="Times New Roman" panose="02020603050405020304" pitchFamily="18" charset="0"/>
                        </a:defRPr>
                      </a:lvl4pPr>
                      <a:lvl5pPr marL="1543050">
                        <a:spcBef>
                          <a:spcPct val="20000"/>
                        </a:spcBef>
                        <a:buClr>
                          <a:schemeClr val="accent2"/>
                        </a:buClr>
                        <a:buSzPct val="80000"/>
                        <a:buFont typeface="Wingdings" pitchFamily="2" charset="2"/>
                        <a:defRPr sz="1600" b="1">
                          <a:solidFill>
                            <a:schemeClr val="folHlink"/>
                          </a:solidFill>
                          <a:latin typeface="Times New Roman" panose="02020603050405020304" pitchFamily="18" charset="0"/>
                        </a:defRPr>
                      </a:lvl5pPr>
                      <a:lvl6pPr marL="20002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6pPr>
                      <a:lvl7pPr marL="24574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7pPr>
                      <a:lvl8pPr marL="29146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8pPr>
                      <a:lvl9pPr marL="33718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000" b="0" i="1" u="none" strike="noStrike" cap="none" normalizeH="0" baseline="0">
                          <a:ln>
                            <a:noFill/>
                          </a:ln>
                          <a:solidFill>
                            <a:schemeClr val="tx1"/>
                          </a:solidFill>
                          <a:effectLst/>
                          <a:latin typeface="Times New Roman" panose="02020603050405020304" pitchFamily="18" charset="0"/>
                        </a:rPr>
                        <a:t>Weak</a:t>
                      </a:r>
                      <a:br>
                        <a:rPr kumimoji="0" lang="en-US" altLang="en-US" sz="2000" b="0" i="1" u="none" strike="noStrike" cap="none" normalizeH="0" baseline="0">
                          <a:ln>
                            <a:noFill/>
                          </a:ln>
                          <a:solidFill>
                            <a:schemeClr val="tx1"/>
                          </a:solidFill>
                          <a:effectLst/>
                          <a:latin typeface="Times New Roman" panose="02020603050405020304" pitchFamily="18" charset="0"/>
                        </a:rPr>
                      </a:br>
                      <a:r>
                        <a:rPr kumimoji="0" lang="en-US" altLang="en-US" sz="2000" b="0" i="0" u="none" strike="noStrike" cap="none" normalizeH="0" baseline="0">
                          <a:ln>
                            <a:noFill/>
                          </a:ln>
                          <a:solidFill>
                            <a:schemeClr val="tx1"/>
                          </a:solidFill>
                          <a:effectLst/>
                          <a:latin typeface="Blackadder ITC" panose="020F0502020204030204" pitchFamily="34"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800">
                          <a:solidFill>
                            <a:schemeClr val="tx1"/>
                          </a:solidFill>
                          <a:latin typeface="Times New Roman" panose="02020603050405020304" pitchFamily="18" charset="0"/>
                        </a:defRPr>
                      </a:lvl1pPr>
                      <a:lvl2pPr>
                        <a:spcBef>
                          <a:spcPct val="20000"/>
                        </a:spcBef>
                        <a:buClr>
                          <a:schemeClr val="accent2"/>
                        </a:buClr>
                        <a:buSzPct val="55000"/>
                        <a:buFont typeface="Wingdings" pitchFamily="2" charset="2"/>
                        <a:defRPr sz="2400" b="1">
                          <a:solidFill>
                            <a:schemeClr val="folHlink"/>
                          </a:solidFill>
                          <a:latin typeface="Times New Roman" panose="02020603050405020304" pitchFamily="18" charset="0"/>
                        </a:defRPr>
                      </a:lvl2pPr>
                      <a:lvl3pPr marL="857250">
                        <a:spcBef>
                          <a:spcPct val="20000"/>
                        </a:spcBef>
                        <a:buClr>
                          <a:schemeClr val="accent2"/>
                        </a:buClr>
                        <a:buSzPct val="65000"/>
                        <a:buFont typeface="Wingdings" pitchFamily="2" charset="2"/>
                        <a:defRPr sz="2000" b="1">
                          <a:solidFill>
                            <a:schemeClr val="folHlink"/>
                          </a:solidFill>
                          <a:latin typeface="Times New Roman" panose="02020603050405020304" pitchFamily="18" charset="0"/>
                        </a:defRPr>
                      </a:lvl3pPr>
                      <a:lvl4pPr marL="1200150">
                        <a:spcBef>
                          <a:spcPct val="20000"/>
                        </a:spcBef>
                        <a:buClr>
                          <a:schemeClr val="accent2"/>
                        </a:buClr>
                        <a:buSzPct val="85000"/>
                        <a:buFont typeface="Wingdings" pitchFamily="2" charset="2"/>
                        <a:defRPr b="1">
                          <a:solidFill>
                            <a:schemeClr val="folHlink"/>
                          </a:solidFill>
                          <a:latin typeface="Times New Roman" panose="02020603050405020304" pitchFamily="18" charset="0"/>
                        </a:defRPr>
                      </a:lvl4pPr>
                      <a:lvl5pPr marL="1543050">
                        <a:spcBef>
                          <a:spcPct val="20000"/>
                        </a:spcBef>
                        <a:buClr>
                          <a:schemeClr val="accent2"/>
                        </a:buClr>
                        <a:buSzPct val="80000"/>
                        <a:buFont typeface="Wingdings" pitchFamily="2" charset="2"/>
                        <a:defRPr sz="1600" b="1">
                          <a:solidFill>
                            <a:schemeClr val="folHlink"/>
                          </a:solidFill>
                          <a:latin typeface="Times New Roman" panose="02020603050405020304" pitchFamily="18" charset="0"/>
                        </a:defRPr>
                      </a:lvl5pPr>
                      <a:lvl6pPr marL="20002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6pPr>
                      <a:lvl7pPr marL="24574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7pPr>
                      <a:lvl8pPr marL="29146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8pPr>
                      <a:lvl9pPr marL="33718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000" b="0" i="0" u="none" strike="noStrike" cap="none" normalizeH="0" baseline="0">
                          <a:ln>
                            <a:noFill/>
                          </a:ln>
                          <a:solidFill>
                            <a:schemeClr val="tx1"/>
                          </a:solidFill>
                          <a:effectLst/>
                          <a:latin typeface="Times New Roman" panose="02020603050405020304" pitchFamily="18" charset="0"/>
                          <a:sym typeface="Symbol" pitchFamily="2" charset="2"/>
                        </a:rPr>
                        <a:t></a:t>
                      </a:r>
                      <a:r>
                        <a:rPr kumimoji="0" lang="en-US" altLang="en-US" sz="2000" b="0" i="1" u="none" strike="noStrike" cap="none" normalizeH="0" baseline="0">
                          <a:ln>
                            <a:noFill/>
                          </a:ln>
                          <a:solidFill>
                            <a:schemeClr val="tx1"/>
                          </a:solidFill>
                          <a:effectLst/>
                          <a:latin typeface="Times New Roman" panose="02020603050405020304" pitchFamily="18" charset="0"/>
                        </a:rPr>
                        <a:t> </a:t>
                      </a:r>
                      <a:r>
                        <a:rPr kumimoji="0" lang="en-US" altLang="en-US" sz="2000" b="0" i="0" u="none" strike="noStrike" cap="none" normalizeH="0" baseline="0">
                          <a:ln>
                            <a:noFill/>
                          </a:ln>
                          <a:solidFill>
                            <a:schemeClr val="tx1"/>
                          </a:solidFill>
                          <a:effectLst/>
                          <a:latin typeface="Blackadder ITC" panose="020F0502020204030204" pitchFamily="34"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800">
                          <a:solidFill>
                            <a:schemeClr val="tx1"/>
                          </a:solidFill>
                          <a:latin typeface="Times New Roman" panose="02020603050405020304" pitchFamily="18" charset="0"/>
                        </a:defRPr>
                      </a:lvl1pPr>
                      <a:lvl2pPr>
                        <a:spcBef>
                          <a:spcPct val="20000"/>
                        </a:spcBef>
                        <a:buClr>
                          <a:schemeClr val="accent2"/>
                        </a:buClr>
                        <a:buSzPct val="55000"/>
                        <a:buFont typeface="Wingdings" pitchFamily="2" charset="2"/>
                        <a:defRPr sz="2400" b="1">
                          <a:solidFill>
                            <a:schemeClr val="folHlink"/>
                          </a:solidFill>
                          <a:latin typeface="Times New Roman" panose="02020603050405020304" pitchFamily="18" charset="0"/>
                        </a:defRPr>
                      </a:lvl2pPr>
                      <a:lvl3pPr marL="857250">
                        <a:spcBef>
                          <a:spcPct val="20000"/>
                        </a:spcBef>
                        <a:buClr>
                          <a:schemeClr val="accent2"/>
                        </a:buClr>
                        <a:buSzPct val="65000"/>
                        <a:buFont typeface="Wingdings" pitchFamily="2" charset="2"/>
                        <a:defRPr sz="2000" b="1">
                          <a:solidFill>
                            <a:schemeClr val="folHlink"/>
                          </a:solidFill>
                          <a:latin typeface="Times New Roman" panose="02020603050405020304" pitchFamily="18" charset="0"/>
                        </a:defRPr>
                      </a:lvl3pPr>
                      <a:lvl4pPr marL="1200150">
                        <a:spcBef>
                          <a:spcPct val="20000"/>
                        </a:spcBef>
                        <a:buClr>
                          <a:schemeClr val="accent2"/>
                        </a:buClr>
                        <a:buSzPct val="85000"/>
                        <a:buFont typeface="Wingdings" pitchFamily="2" charset="2"/>
                        <a:defRPr b="1">
                          <a:solidFill>
                            <a:schemeClr val="folHlink"/>
                          </a:solidFill>
                          <a:latin typeface="Times New Roman" panose="02020603050405020304" pitchFamily="18" charset="0"/>
                        </a:defRPr>
                      </a:lvl4pPr>
                      <a:lvl5pPr marL="1543050">
                        <a:spcBef>
                          <a:spcPct val="20000"/>
                        </a:spcBef>
                        <a:buClr>
                          <a:schemeClr val="accent2"/>
                        </a:buClr>
                        <a:buSzPct val="80000"/>
                        <a:buFont typeface="Wingdings" pitchFamily="2" charset="2"/>
                        <a:defRPr sz="1600" b="1">
                          <a:solidFill>
                            <a:schemeClr val="folHlink"/>
                          </a:solidFill>
                          <a:latin typeface="Times New Roman" panose="02020603050405020304" pitchFamily="18" charset="0"/>
                        </a:defRPr>
                      </a:lvl5pPr>
                      <a:lvl6pPr marL="20002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6pPr>
                      <a:lvl7pPr marL="24574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7pPr>
                      <a:lvl8pPr marL="29146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8pPr>
                      <a:lvl9pPr marL="3371850" fontAlgn="base">
                        <a:spcBef>
                          <a:spcPct val="20000"/>
                        </a:spcBef>
                        <a:spcAft>
                          <a:spcPct val="0"/>
                        </a:spcAft>
                        <a:buClr>
                          <a:schemeClr val="accent2"/>
                        </a:buClr>
                        <a:buSzPct val="80000"/>
                        <a:buFont typeface="Wingdings" pitchFamily="2" charset="2"/>
                        <a:defRPr sz="1600" b="1">
                          <a:solidFill>
                            <a:schemeClr val="folHlink"/>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000" b="0" i="1" u="none" strike="noStrike" cap="none" normalizeH="0" baseline="0" dirty="0">
                          <a:ln>
                            <a:noFill/>
                          </a:ln>
                          <a:solidFill>
                            <a:schemeClr val="tx1"/>
                          </a:solidFill>
                          <a:effectLst/>
                          <a:latin typeface="Times New Roman" panose="02020603050405020304" pitchFamily="18" charset="0"/>
                          <a:sym typeface="Symbol" pitchFamily="2" charset="2"/>
                        </a:rPr>
                        <a:t>Eventually Weak</a:t>
                      </a:r>
                      <a:br>
                        <a:rPr kumimoji="0" lang="en-US" altLang="en-US" sz="2000" b="0" i="1" u="none" strike="noStrike" cap="none" normalizeH="0" baseline="0" dirty="0">
                          <a:ln>
                            <a:noFill/>
                          </a:ln>
                          <a:solidFill>
                            <a:schemeClr val="tx1"/>
                          </a:solidFill>
                          <a:effectLst/>
                          <a:latin typeface="Times New Roman" panose="02020603050405020304" pitchFamily="18" charset="0"/>
                          <a:sym typeface="Symbol" pitchFamily="2" charset="2"/>
                        </a:rPr>
                      </a:br>
                      <a:r>
                        <a:rPr kumimoji="0" lang="en-US" altLang="en-US" sz="2000" b="0" i="0" u="none" strike="noStrike" cap="none" normalizeH="0" baseline="0" dirty="0">
                          <a:ln>
                            <a:noFill/>
                          </a:ln>
                          <a:solidFill>
                            <a:schemeClr val="tx1"/>
                          </a:solidFill>
                          <a:effectLst/>
                          <a:latin typeface="Times New Roman" panose="02020603050405020304" pitchFamily="18" charset="0"/>
                          <a:sym typeface="Symbol" pitchFamily="2" charset="2"/>
                        </a:rPr>
                        <a:t></a:t>
                      </a:r>
                      <a:r>
                        <a:rPr kumimoji="0" lang="en-US" altLang="en-US" sz="2000" b="0" i="1" u="none" strike="noStrike" cap="none" normalizeH="0" baseline="0" dirty="0">
                          <a:ln>
                            <a:noFill/>
                          </a:ln>
                          <a:solidFill>
                            <a:schemeClr val="tx1"/>
                          </a:solidFill>
                          <a:effectLst/>
                          <a:latin typeface="Times New Roman" panose="02020603050405020304" pitchFamily="18" charset="0"/>
                        </a:rPr>
                        <a:t> </a:t>
                      </a:r>
                      <a:r>
                        <a:rPr kumimoji="0" lang="en-US" altLang="en-US" sz="2000" b="0" i="0" u="none" strike="noStrike" cap="none" normalizeH="0" baseline="0" dirty="0">
                          <a:ln>
                            <a:noFill/>
                          </a:ln>
                          <a:solidFill>
                            <a:schemeClr val="tx1"/>
                          </a:solidFill>
                          <a:effectLst/>
                          <a:latin typeface="Blackadder ITC" panose="020F0502020204030204" pitchFamily="34" charset="0"/>
                        </a:rPr>
                        <a:t>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17437916"/>
                  </a:ext>
                </a:extLst>
              </a:tr>
            </a:tbl>
          </a:graphicData>
        </a:graphic>
      </p:graphicFrame>
    </p:spTree>
    <p:extLst>
      <p:ext uri="{BB962C8B-B14F-4D97-AF65-F5344CB8AC3E}">
        <p14:creationId xmlns:p14="http://schemas.microsoft.com/office/powerpoint/2010/main" val="3715942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428887DB-A29C-7B41-8C2E-0BAC9C7FA51E}"/>
              </a:ext>
            </a:extLst>
          </p:cNvPr>
          <p:cNvSpPr>
            <a:spLocks noGrp="1" noChangeArrowheads="1"/>
          </p:cNvSpPr>
          <p:nvPr>
            <p:ph type="title"/>
          </p:nvPr>
        </p:nvSpPr>
        <p:spPr/>
        <p:txBody>
          <a:bodyPr/>
          <a:lstStyle/>
          <a:p>
            <a:r>
              <a:rPr lang="en-US" altLang="en-US"/>
              <a:t>Perfect Detector?</a:t>
            </a:r>
          </a:p>
        </p:txBody>
      </p:sp>
      <p:sp>
        <p:nvSpPr>
          <p:cNvPr id="55299" name="Rectangle 3">
            <a:extLst>
              <a:ext uri="{FF2B5EF4-FFF2-40B4-BE49-F238E27FC236}">
                <a16:creationId xmlns:a16="http://schemas.microsoft.com/office/drawing/2014/main" id="{5E5F5A8F-314E-B047-ADED-F95612683D6A}"/>
              </a:ext>
            </a:extLst>
          </p:cNvPr>
          <p:cNvSpPr>
            <a:spLocks noGrp="1" noChangeArrowheads="1"/>
          </p:cNvSpPr>
          <p:nvPr>
            <p:ph type="body" idx="1"/>
          </p:nvPr>
        </p:nvSpPr>
        <p:spPr/>
        <p:txBody>
          <a:bodyPr/>
          <a:lstStyle/>
          <a:p>
            <a:r>
              <a:rPr lang="en-US" altLang="en-US"/>
              <a:t>Named </a:t>
            </a:r>
            <a:r>
              <a:rPr lang="en-US" altLang="en-US" i="1"/>
              <a:t>Perfect, </a:t>
            </a:r>
            <a:r>
              <a:rPr lang="en-US" altLang="en-US"/>
              <a:t>written </a:t>
            </a:r>
            <a:r>
              <a:rPr lang="en-US" altLang="en-US" i="1">
                <a:latin typeface="Blackadder ITC" panose="020F0502020204030204" pitchFamily="34" charset="0"/>
              </a:rPr>
              <a:t>P</a:t>
            </a:r>
            <a:endParaRPr lang="en-US" altLang="en-US">
              <a:latin typeface="Blackadder ITC" panose="020F0502020204030204" pitchFamily="34" charset="0"/>
            </a:endParaRPr>
          </a:p>
          <a:p>
            <a:r>
              <a:rPr lang="en-US" altLang="en-US"/>
              <a:t>Strong completeness and strong accuracy</a:t>
            </a:r>
          </a:p>
          <a:p>
            <a:r>
              <a:rPr lang="en-US" altLang="en-US"/>
              <a:t>Immediately detects all failures</a:t>
            </a:r>
          </a:p>
          <a:p>
            <a:r>
              <a:rPr lang="en-US" altLang="en-US"/>
              <a:t>Never makes mistakes</a:t>
            </a:r>
          </a:p>
        </p:txBody>
      </p:sp>
    </p:spTree>
    <p:extLst>
      <p:ext uri="{BB962C8B-B14F-4D97-AF65-F5344CB8AC3E}">
        <p14:creationId xmlns:p14="http://schemas.microsoft.com/office/powerpoint/2010/main" val="4333057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C2A2284E-345C-234C-902B-4BC6BB5A30D7}"/>
              </a:ext>
            </a:extLst>
          </p:cNvPr>
          <p:cNvSpPr>
            <a:spLocks noGrp="1" noChangeArrowheads="1"/>
          </p:cNvSpPr>
          <p:nvPr>
            <p:ph type="title"/>
          </p:nvPr>
        </p:nvSpPr>
        <p:spPr/>
        <p:txBody>
          <a:bodyPr/>
          <a:lstStyle/>
          <a:p>
            <a:r>
              <a:rPr lang="en-US" altLang="en-US"/>
              <a:t>Example of a failure detector</a:t>
            </a:r>
          </a:p>
        </p:txBody>
      </p:sp>
      <p:sp>
        <p:nvSpPr>
          <p:cNvPr id="51203" name="Rectangle 3">
            <a:extLst>
              <a:ext uri="{FF2B5EF4-FFF2-40B4-BE49-F238E27FC236}">
                <a16:creationId xmlns:a16="http://schemas.microsoft.com/office/drawing/2014/main" id="{D28A8AFB-79DA-4C4E-8564-0FCE35F7CF1C}"/>
              </a:ext>
            </a:extLst>
          </p:cNvPr>
          <p:cNvSpPr>
            <a:spLocks noGrp="1" noChangeArrowheads="1"/>
          </p:cNvSpPr>
          <p:nvPr>
            <p:ph type="body" idx="1"/>
          </p:nvPr>
        </p:nvSpPr>
        <p:spPr>
          <a:xfrm>
            <a:off x="2209801" y="2214564"/>
            <a:ext cx="8334375" cy="3881437"/>
          </a:xfrm>
        </p:spPr>
        <p:txBody>
          <a:bodyPr/>
          <a:lstStyle/>
          <a:p>
            <a:pPr>
              <a:lnSpc>
                <a:spcPct val="90000"/>
              </a:lnSpc>
            </a:pPr>
            <a:r>
              <a:rPr lang="en-US" altLang="en-US"/>
              <a:t>The detector they call </a:t>
            </a:r>
            <a:r>
              <a:rPr lang="en-US" altLang="en-US">
                <a:latin typeface="Blackadder ITC" panose="020F0502020204030204" pitchFamily="34" charset="0"/>
              </a:rPr>
              <a:t>W</a:t>
            </a:r>
            <a:r>
              <a:rPr lang="en-US" altLang="en-US" i="1"/>
              <a:t>: “eventually weak”</a:t>
            </a:r>
          </a:p>
          <a:p>
            <a:pPr>
              <a:lnSpc>
                <a:spcPct val="90000"/>
              </a:lnSpc>
            </a:pPr>
            <a:r>
              <a:rPr lang="en-US" altLang="en-US"/>
              <a:t>More commonly: </a:t>
            </a:r>
            <a:r>
              <a:rPr lang="en-US" altLang="en-US" b="1">
                <a:sym typeface="Symbol" pitchFamily="2" charset="2"/>
              </a:rPr>
              <a:t></a:t>
            </a:r>
            <a:r>
              <a:rPr lang="en-US" altLang="en-US">
                <a:latin typeface="Blackadder ITC" panose="020F0502020204030204" pitchFamily="34" charset="0"/>
              </a:rPr>
              <a:t>W</a:t>
            </a:r>
            <a:r>
              <a:rPr lang="en-US" altLang="en-US" i="1"/>
              <a:t>: “diamond-</a:t>
            </a:r>
            <a:r>
              <a:rPr lang="en-US" altLang="en-US">
                <a:latin typeface="Blackadder ITC" panose="020F0502020204030204" pitchFamily="34" charset="0"/>
              </a:rPr>
              <a:t>W</a:t>
            </a:r>
            <a:r>
              <a:rPr lang="en-US" altLang="en-US" i="1"/>
              <a:t>”</a:t>
            </a:r>
            <a:endParaRPr lang="en-US" altLang="en-US"/>
          </a:p>
          <a:p>
            <a:pPr>
              <a:lnSpc>
                <a:spcPct val="90000"/>
              </a:lnSpc>
            </a:pPr>
            <a:r>
              <a:rPr lang="en-US" altLang="en-US"/>
              <a:t>Defined by two properties:</a:t>
            </a:r>
          </a:p>
          <a:p>
            <a:pPr lvl="1">
              <a:lnSpc>
                <a:spcPct val="90000"/>
              </a:lnSpc>
            </a:pPr>
            <a:r>
              <a:rPr lang="en-US" altLang="en-US"/>
              <a:t>There is a time after which every process that crashes is suspected by some correct process</a:t>
            </a:r>
          </a:p>
          <a:p>
            <a:pPr lvl="1">
              <a:lnSpc>
                <a:spcPct val="90000"/>
              </a:lnSpc>
            </a:pPr>
            <a:r>
              <a:rPr lang="en-US" altLang="en-US"/>
              <a:t>There is a time after which some correct process is never suspected by any correct process</a:t>
            </a:r>
          </a:p>
          <a:p>
            <a:pPr>
              <a:lnSpc>
                <a:spcPct val="90000"/>
              </a:lnSpc>
            </a:pPr>
            <a:r>
              <a:rPr lang="en-US" altLang="en-US"/>
              <a:t>Think: “we can eventually agree upon a leader.” If it crashes, “we eventually, accurately detect the crash”</a:t>
            </a:r>
          </a:p>
        </p:txBody>
      </p:sp>
    </p:spTree>
    <p:extLst>
      <p:ext uri="{BB962C8B-B14F-4D97-AF65-F5344CB8AC3E}">
        <p14:creationId xmlns:p14="http://schemas.microsoft.com/office/powerpoint/2010/main" val="2383207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8F357A3D-59A5-1548-B071-1F1BB8D0DAA7}"/>
              </a:ext>
            </a:extLst>
          </p:cNvPr>
          <p:cNvSpPr>
            <a:spLocks noGrp="1" noChangeArrowheads="1"/>
          </p:cNvSpPr>
          <p:nvPr>
            <p:ph type="title"/>
          </p:nvPr>
        </p:nvSpPr>
        <p:spPr/>
        <p:txBody>
          <a:bodyPr/>
          <a:lstStyle/>
          <a:p>
            <a:r>
              <a:rPr lang="en-US" altLang="en-US">
                <a:sym typeface="Symbol" pitchFamily="2" charset="2"/>
              </a:rPr>
              <a:t></a:t>
            </a:r>
            <a:r>
              <a:rPr lang="en-US" altLang="en-US">
                <a:latin typeface="Blackadder ITC" panose="020F0502020204030204" pitchFamily="34" charset="0"/>
                <a:sym typeface="Symbol" pitchFamily="2" charset="2"/>
              </a:rPr>
              <a:t>W</a:t>
            </a:r>
            <a:r>
              <a:rPr lang="en-US" altLang="en-US">
                <a:sym typeface="Symbol" pitchFamily="2" charset="2"/>
              </a:rPr>
              <a:t>: Weakest failure detector</a:t>
            </a:r>
            <a:endParaRPr lang="en-US" altLang="en-US"/>
          </a:p>
        </p:txBody>
      </p:sp>
      <p:sp>
        <p:nvSpPr>
          <p:cNvPr id="46083" name="Rectangle 3">
            <a:extLst>
              <a:ext uri="{FF2B5EF4-FFF2-40B4-BE49-F238E27FC236}">
                <a16:creationId xmlns:a16="http://schemas.microsoft.com/office/drawing/2014/main" id="{BD497203-B49D-A54C-B67D-4104F7C3B3FE}"/>
              </a:ext>
            </a:extLst>
          </p:cNvPr>
          <p:cNvSpPr>
            <a:spLocks noGrp="1" noChangeArrowheads="1"/>
          </p:cNvSpPr>
          <p:nvPr>
            <p:ph type="body" idx="1"/>
          </p:nvPr>
        </p:nvSpPr>
        <p:spPr/>
        <p:txBody>
          <a:bodyPr/>
          <a:lstStyle/>
          <a:p>
            <a:r>
              <a:rPr lang="en-US" altLang="en-US"/>
              <a:t>They show that </a:t>
            </a:r>
            <a:r>
              <a:rPr lang="en-US" altLang="en-US">
                <a:sym typeface="Symbol" pitchFamily="2" charset="2"/>
              </a:rPr>
              <a:t></a:t>
            </a:r>
            <a:r>
              <a:rPr lang="en-US" altLang="en-US">
                <a:latin typeface="Blackadder ITC" panose="020F0502020204030204" pitchFamily="34" charset="0"/>
                <a:sym typeface="Symbol" pitchFamily="2" charset="2"/>
              </a:rPr>
              <a:t>W</a:t>
            </a:r>
            <a:r>
              <a:rPr lang="en-US" altLang="en-US">
                <a:sym typeface="Symbol" pitchFamily="2" charset="2"/>
              </a:rPr>
              <a:t> is the weakest failure detector for which consensus is guaranteed to be achieved</a:t>
            </a:r>
          </a:p>
          <a:p>
            <a:r>
              <a:rPr lang="en-US" altLang="en-US">
                <a:sym typeface="Symbol" pitchFamily="2" charset="2"/>
              </a:rPr>
              <a:t>Algorithm is pretty simple</a:t>
            </a:r>
          </a:p>
          <a:p>
            <a:pPr lvl="1"/>
            <a:r>
              <a:rPr lang="en-US" altLang="en-US"/>
              <a:t>Rotate a token around a ring of processes</a:t>
            </a:r>
          </a:p>
          <a:p>
            <a:pPr lvl="1"/>
            <a:r>
              <a:rPr lang="en-US" altLang="en-US"/>
              <a:t>Decision can occur once token makes it around once without a change in failure-suspicion status for any process</a:t>
            </a:r>
          </a:p>
          <a:p>
            <a:pPr lvl="1"/>
            <a:r>
              <a:rPr lang="en-US" altLang="en-US"/>
              <a:t>Subsequently, as token is passed, each recipient learns the decision outcome</a:t>
            </a:r>
          </a:p>
        </p:txBody>
      </p:sp>
    </p:spTree>
    <p:extLst>
      <p:ext uri="{BB962C8B-B14F-4D97-AF65-F5344CB8AC3E}">
        <p14:creationId xmlns:p14="http://schemas.microsoft.com/office/powerpoint/2010/main" val="12149549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82DB3-FE48-444E-9B15-5FBFA96A8E81}"/>
              </a:ext>
            </a:extLst>
          </p:cNvPr>
          <p:cNvSpPr>
            <a:spLocks noGrp="1"/>
          </p:cNvSpPr>
          <p:nvPr>
            <p:ph type="title"/>
          </p:nvPr>
        </p:nvSpPr>
        <p:spPr>
          <a:xfrm>
            <a:off x="2372710" y="2766218"/>
            <a:ext cx="10515600" cy="1325563"/>
          </a:xfrm>
        </p:spPr>
        <p:txBody>
          <a:bodyPr/>
          <a:lstStyle/>
          <a:p>
            <a:r>
              <a:rPr lang="en-US" altLang="zh-CN" dirty="0" err="1"/>
              <a:t>Paxos</a:t>
            </a:r>
            <a:endParaRPr lang="en-US" dirty="0"/>
          </a:p>
        </p:txBody>
      </p:sp>
      <p:sp>
        <p:nvSpPr>
          <p:cNvPr id="3" name="Content Placeholder 2">
            <a:extLst>
              <a:ext uri="{FF2B5EF4-FFF2-40B4-BE49-F238E27FC236}">
                <a16:creationId xmlns:a16="http://schemas.microsoft.com/office/drawing/2014/main" id="{FA73419A-27E7-1843-8B4B-07E22CD9EE1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22006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3B99A-21E4-144E-82FE-21432FE8A446}"/>
              </a:ext>
            </a:extLst>
          </p:cNvPr>
          <p:cNvSpPr>
            <a:spLocks noGrp="1"/>
          </p:cNvSpPr>
          <p:nvPr>
            <p:ph type="title"/>
          </p:nvPr>
        </p:nvSpPr>
        <p:spPr/>
        <p:txBody>
          <a:bodyPr/>
          <a:lstStyle/>
          <a:p>
            <a:r>
              <a:rPr lang="en-US" altLang="zh-CN" dirty="0"/>
              <a:t>The</a:t>
            </a:r>
            <a:r>
              <a:rPr lang="zh-CN" altLang="en-US" dirty="0"/>
              <a:t> </a:t>
            </a:r>
            <a:r>
              <a:rPr lang="en-US" altLang="zh-CN" dirty="0"/>
              <a:t>Timeline</a:t>
            </a:r>
            <a:endParaRPr lang="en-US" dirty="0"/>
          </a:p>
        </p:txBody>
      </p:sp>
      <p:sp>
        <p:nvSpPr>
          <p:cNvPr id="3" name="Content Placeholder 2">
            <a:extLst>
              <a:ext uri="{FF2B5EF4-FFF2-40B4-BE49-F238E27FC236}">
                <a16:creationId xmlns:a16="http://schemas.microsoft.com/office/drawing/2014/main" id="{94D0ECFA-AC85-064C-B551-4BCEA966F766}"/>
              </a:ext>
            </a:extLst>
          </p:cNvPr>
          <p:cNvSpPr>
            <a:spLocks noGrp="1"/>
          </p:cNvSpPr>
          <p:nvPr>
            <p:ph idx="1"/>
          </p:nvPr>
        </p:nvSpPr>
        <p:spPr/>
        <p:txBody>
          <a:bodyPr>
            <a:normAutofit fontScale="77500" lnSpcReduction="20000"/>
          </a:bodyPr>
          <a:lstStyle/>
          <a:p>
            <a:r>
              <a:rPr lang="en-US" altLang="zh-CN" dirty="0"/>
              <a:t>1978</a:t>
            </a:r>
            <a:r>
              <a:rPr lang="zh-CN" altLang="en-US" dirty="0"/>
              <a:t>  </a:t>
            </a:r>
            <a:r>
              <a:rPr lang="en-US" dirty="0">
                <a:hlinkClick r:id="rId2">
                  <a:extLst>
                    <a:ext uri="{A12FA001-AC4F-418D-AE19-62706E023703}">
                      <ahyp:hlinkClr xmlns:ahyp="http://schemas.microsoft.com/office/drawing/2018/hyperlinkcolor" val="tx"/>
                    </a:ext>
                  </a:extLst>
                </a:hlinkClick>
              </a:rPr>
              <a:t>“Time, Clocks and the Ordering of Events in a Distributed System”</a:t>
            </a:r>
            <a:r>
              <a:rPr lang="en-US" altLang="zh-CN" dirty="0"/>
              <a:t>,</a:t>
            </a:r>
            <a:r>
              <a:rPr lang="zh-CN" altLang="en-US" dirty="0"/>
              <a:t> </a:t>
            </a:r>
            <a:r>
              <a:rPr lang="en-US" altLang="zh-CN" dirty="0" err="1"/>
              <a:t>Lamport</a:t>
            </a:r>
            <a:endParaRPr lang="en-US" altLang="zh-CN" dirty="0"/>
          </a:p>
          <a:p>
            <a:pPr lvl="1"/>
            <a:r>
              <a:rPr lang="en-US" altLang="zh-CN" dirty="0"/>
              <a:t>The</a:t>
            </a:r>
            <a:r>
              <a:rPr lang="zh-CN" altLang="en-US" dirty="0"/>
              <a:t> </a:t>
            </a:r>
            <a:r>
              <a:rPr lang="en-US" altLang="zh-CN" dirty="0"/>
              <a:t>‘happen</a:t>
            </a:r>
            <a:r>
              <a:rPr lang="zh-CN" altLang="en-US" dirty="0"/>
              <a:t> </a:t>
            </a:r>
            <a:r>
              <a:rPr lang="en-US" altLang="zh-CN" dirty="0"/>
              <a:t>before’</a:t>
            </a:r>
            <a:r>
              <a:rPr lang="zh-CN" altLang="en-US" dirty="0"/>
              <a:t> </a:t>
            </a:r>
            <a:r>
              <a:rPr lang="en-US" altLang="zh-CN" dirty="0"/>
              <a:t>relationship</a:t>
            </a:r>
            <a:r>
              <a:rPr lang="zh-CN" altLang="en-US" dirty="0"/>
              <a:t> </a:t>
            </a:r>
            <a:r>
              <a:rPr lang="en-US" altLang="zh-CN" dirty="0"/>
              <a:t>cannot</a:t>
            </a:r>
            <a:r>
              <a:rPr lang="zh-CN" altLang="en-US" dirty="0"/>
              <a:t> </a:t>
            </a:r>
            <a:r>
              <a:rPr lang="en-US" altLang="zh-CN" dirty="0"/>
              <a:t>be</a:t>
            </a:r>
            <a:r>
              <a:rPr lang="zh-CN" altLang="en-US" dirty="0"/>
              <a:t> </a:t>
            </a:r>
            <a:r>
              <a:rPr lang="en-US" altLang="zh-CN" dirty="0"/>
              <a:t>easily</a:t>
            </a:r>
            <a:r>
              <a:rPr lang="zh-CN" altLang="en-US" dirty="0"/>
              <a:t> </a:t>
            </a:r>
            <a:r>
              <a:rPr lang="en-US" altLang="zh-CN" dirty="0"/>
              <a:t>determined</a:t>
            </a:r>
            <a:r>
              <a:rPr lang="zh-CN" altLang="en-US" dirty="0"/>
              <a:t> </a:t>
            </a:r>
            <a:r>
              <a:rPr lang="en-US" altLang="zh-CN" dirty="0"/>
              <a:t>in</a:t>
            </a:r>
            <a:r>
              <a:rPr lang="zh-CN" altLang="en-US" dirty="0"/>
              <a:t> </a:t>
            </a:r>
            <a:r>
              <a:rPr lang="en-US" altLang="zh-CN" dirty="0"/>
              <a:t>distributed</a:t>
            </a:r>
            <a:r>
              <a:rPr lang="zh-CN" altLang="en-US" dirty="0"/>
              <a:t> </a:t>
            </a:r>
            <a:r>
              <a:rPr lang="en-US" altLang="zh-CN" dirty="0"/>
              <a:t>systems</a:t>
            </a:r>
          </a:p>
          <a:p>
            <a:pPr lvl="1"/>
            <a:r>
              <a:rPr lang="en-US" altLang="zh-CN" dirty="0"/>
              <a:t>Distributed</a:t>
            </a:r>
            <a:r>
              <a:rPr lang="zh-CN" altLang="en-US" dirty="0"/>
              <a:t> </a:t>
            </a:r>
            <a:r>
              <a:rPr lang="en-US" altLang="zh-CN" dirty="0"/>
              <a:t>state</a:t>
            </a:r>
            <a:r>
              <a:rPr lang="zh-CN" altLang="en-US" dirty="0"/>
              <a:t> </a:t>
            </a:r>
            <a:r>
              <a:rPr lang="en-US" altLang="zh-CN" dirty="0"/>
              <a:t>machine</a:t>
            </a:r>
          </a:p>
          <a:p>
            <a:r>
              <a:rPr lang="en-US" altLang="zh-CN" dirty="0"/>
              <a:t>1979,</a:t>
            </a:r>
            <a:r>
              <a:rPr lang="zh-CN" altLang="en-US" dirty="0"/>
              <a:t> </a:t>
            </a:r>
            <a:r>
              <a:rPr lang="en-US" altLang="zh-CN" dirty="0"/>
              <a:t>2PC.</a:t>
            </a:r>
            <a:r>
              <a:rPr lang="zh-CN" altLang="en-US" dirty="0"/>
              <a:t> </a:t>
            </a:r>
            <a:r>
              <a:rPr lang="en-US" dirty="0">
                <a:hlinkClick r:id="rId3">
                  <a:extLst>
                    <a:ext uri="{A12FA001-AC4F-418D-AE19-62706E023703}">
                      <ahyp:hlinkClr xmlns:ahyp="http://schemas.microsoft.com/office/drawing/2018/hyperlinkcolor" val="tx"/>
                    </a:ext>
                  </a:extLst>
                </a:hlinkClick>
              </a:rPr>
              <a:t>“Notes on Database Operating Systems”</a:t>
            </a:r>
            <a:r>
              <a:rPr lang="en-US" altLang="zh-CN" dirty="0"/>
              <a:t>,</a:t>
            </a:r>
            <a:r>
              <a:rPr lang="zh-CN" altLang="en-US" dirty="0"/>
              <a:t> </a:t>
            </a:r>
            <a:r>
              <a:rPr lang="en-US" altLang="zh-CN" dirty="0"/>
              <a:t>Gray</a:t>
            </a:r>
          </a:p>
          <a:p>
            <a:r>
              <a:rPr lang="en-US" altLang="zh-CN" dirty="0"/>
              <a:t>1981,</a:t>
            </a:r>
            <a:r>
              <a:rPr lang="zh-CN" altLang="en-US" dirty="0"/>
              <a:t> </a:t>
            </a:r>
            <a:r>
              <a:rPr lang="en-US" altLang="zh-CN" dirty="0"/>
              <a:t>3PC.</a:t>
            </a:r>
            <a:r>
              <a:rPr lang="zh-CN" altLang="en-US" dirty="0"/>
              <a:t> </a:t>
            </a:r>
            <a:r>
              <a:rPr lang="en-US" dirty="0">
                <a:hlinkClick r:id="rId4">
                  <a:extLst>
                    <a:ext uri="{A12FA001-AC4F-418D-AE19-62706E023703}">
                      <ahyp:hlinkClr xmlns:ahyp="http://schemas.microsoft.com/office/drawing/2018/hyperlinkcolor" val="tx"/>
                    </a:ext>
                  </a:extLst>
                </a:hlinkClick>
              </a:rPr>
              <a:t>“NonBlocking Commit Protocols”</a:t>
            </a:r>
            <a:r>
              <a:rPr lang="en-US" altLang="zh-CN" dirty="0"/>
              <a:t>,</a:t>
            </a:r>
            <a:r>
              <a:rPr lang="zh-CN" altLang="en-US" dirty="0"/>
              <a:t> </a:t>
            </a:r>
            <a:r>
              <a:rPr lang="en-US" altLang="zh-CN" dirty="0"/>
              <a:t>Skeen</a:t>
            </a:r>
          </a:p>
          <a:p>
            <a:r>
              <a:rPr lang="en-US" altLang="zh-CN" dirty="0"/>
              <a:t>1982,</a:t>
            </a:r>
            <a:r>
              <a:rPr lang="zh-CN" altLang="en-US" dirty="0"/>
              <a:t> </a:t>
            </a:r>
            <a:r>
              <a:rPr lang="en-US" altLang="zh-CN" dirty="0"/>
              <a:t>BFT.</a:t>
            </a:r>
            <a:r>
              <a:rPr lang="zh-CN" altLang="en-US" dirty="0"/>
              <a:t> </a:t>
            </a:r>
            <a:r>
              <a:rPr lang="en-US" dirty="0"/>
              <a:t> </a:t>
            </a:r>
            <a:r>
              <a:rPr lang="en-US" dirty="0">
                <a:hlinkClick r:id="rId5">
                  <a:extLst>
                    <a:ext uri="{A12FA001-AC4F-418D-AE19-62706E023703}">
                      <ahyp:hlinkClr xmlns:ahyp="http://schemas.microsoft.com/office/drawing/2018/hyperlinkcolor" val="tx"/>
                    </a:ext>
                  </a:extLst>
                </a:hlinkClick>
              </a:rPr>
              <a:t>“The Byzantine Generals Problem”</a:t>
            </a:r>
            <a:r>
              <a:rPr lang="en-US" altLang="zh-CN" dirty="0"/>
              <a:t>,</a:t>
            </a:r>
            <a:r>
              <a:rPr lang="zh-CN" altLang="en-US" dirty="0"/>
              <a:t> </a:t>
            </a:r>
            <a:r>
              <a:rPr lang="en-US" altLang="zh-CN" dirty="0" err="1"/>
              <a:t>Lamport</a:t>
            </a:r>
            <a:r>
              <a:rPr lang="en-US" altLang="zh-CN" dirty="0"/>
              <a:t>,</a:t>
            </a:r>
            <a:r>
              <a:rPr lang="zh-CN" altLang="en-US" dirty="0"/>
              <a:t> </a:t>
            </a:r>
            <a:r>
              <a:rPr lang="en-US" altLang="zh-CN" dirty="0" err="1"/>
              <a:t>Shostak</a:t>
            </a:r>
            <a:r>
              <a:rPr lang="en-US" altLang="zh-CN" dirty="0"/>
              <a:t>,</a:t>
            </a:r>
            <a:r>
              <a:rPr lang="zh-CN" altLang="en-US" dirty="0"/>
              <a:t> </a:t>
            </a:r>
            <a:r>
              <a:rPr lang="en-US" altLang="zh-CN" dirty="0"/>
              <a:t>Pease</a:t>
            </a:r>
          </a:p>
          <a:p>
            <a:r>
              <a:rPr lang="en-US" altLang="zh-CN" dirty="0"/>
              <a:t>1985,</a:t>
            </a:r>
            <a:r>
              <a:rPr lang="zh-CN" altLang="en-US" dirty="0"/>
              <a:t> </a:t>
            </a:r>
            <a:r>
              <a:rPr lang="en-US" altLang="zh-CN" dirty="0"/>
              <a:t>FLP.</a:t>
            </a:r>
            <a:r>
              <a:rPr lang="zh-CN" altLang="en-US" dirty="0"/>
              <a:t> </a:t>
            </a:r>
            <a:r>
              <a:rPr lang="en-US" dirty="0">
                <a:hlinkClick r:id="rId6">
                  <a:extLst>
                    <a:ext uri="{A12FA001-AC4F-418D-AE19-62706E023703}">
                      <ahyp:hlinkClr xmlns:ahyp="http://schemas.microsoft.com/office/drawing/2018/hyperlinkcolor" val="tx"/>
                    </a:ext>
                  </a:extLst>
                </a:hlinkClick>
              </a:rPr>
              <a:t>“Impossibility of distributed consensus with one faulty process” </a:t>
            </a:r>
            <a:r>
              <a:rPr lang="zh-CN" altLang="en-US" dirty="0"/>
              <a:t> </a:t>
            </a:r>
            <a:r>
              <a:rPr lang="en-US" altLang="zh-CN" dirty="0"/>
              <a:t>Fischer,</a:t>
            </a:r>
            <a:r>
              <a:rPr lang="zh-CN" altLang="en-US" dirty="0"/>
              <a:t> </a:t>
            </a:r>
            <a:r>
              <a:rPr lang="en-US" altLang="zh-CN" dirty="0"/>
              <a:t>Lynch</a:t>
            </a:r>
            <a:r>
              <a:rPr lang="zh-CN" altLang="en-US" dirty="0"/>
              <a:t> </a:t>
            </a:r>
            <a:r>
              <a:rPr lang="en-US" altLang="zh-CN" dirty="0"/>
              <a:t>and</a:t>
            </a:r>
            <a:r>
              <a:rPr lang="zh-CN" altLang="en-US" dirty="0"/>
              <a:t> </a:t>
            </a:r>
            <a:r>
              <a:rPr lang="en-US" altLang="zh-CN" dirty="0"/>
              <a:t>Paterson.</a:t>
            </a:r>
            <a:r>
              <a:rPr lang="zh-CN" altLang="en-US" dirty="0"/>
              <a:t> </a:t>
            </a:r>
            <a:endParaRPr lang="en-US" altLang="zh-CN" dirty="0"/>
          </a:p>
          <a:p>
            <a:r>
              <a:rPr lang="en-US" altLang="zh-CN" dirty="0"/>
              <a:t>1987.</a:t>
            </a:r>
            <a:r>
              <a:rPr lang="zh-CN" altLang="en-US" dirty="0"/>
              <a:t> </a:t>
            </a:r>
            <a:r>
              <a:rPr lang="en-US" dirty="0">
                <a:hlinkClick r:id="rId7">
                  <a:extLst>
                    <a:ext uri="{A12FA001-AC4F-418D-AE19-62706E023703}">
                      <ahyp:hlinkClr xmlns:ahyp="http://schemas.microsoft.com/office/drawing/2018/hyperlinkcolor" val="tx"/>
                    </a:ext>
                  </a:extLst>
                </a:hlinkClick>
              </a:rPr>
              <a:t>“A Comparison of the Byzantine Agreement Problem and the Transaction Commit Problem.”</a:t>
            </a:r>
            <a:r>
              <a:rPr lang="en-US" altLang="zh-CN" dirty="0"/>
              <a:t>,</a:t>
            </a:r>
            <a:r>
              <a:rPr lang="zh-CN" altLang="en-US" dirty="0"/>
              <a:t> </a:t>
            </a:r>
            <a:r>
              <a:rPr lang="en-US" altLang="zh-CN" dirty="0"/>
              <a:t>Gray</a:t>
            </a:r>
          </a:p>
          <a:p>
            <a:r>
              <a:rPr lang="en-US" altLang="zh-CN" dirty="0"/>
              <a:t>Submitted</a:t>
            </a:r>
            <a:r>
              <a:rPr lang="zh-CN" altLang="en-US" dirty="0"/>
              <a:t> </a:t>
            </a:r>
            <a:r>
              <a:rPr lang="en-US" altLang="zh-CN" dirty="0"/>
              <a:t>in</a:t>
            </a:r>
            <a:r>
              <a:rPr lang="zh-CN" altLang="en-US" dirty="0"/>
              <a:t> </a:t>
            </a:r>
            <a:r>
              <a:rPr lang="en-US" altLang="zh-CN" dirty="0"/>
              <a:t>1990,</a:t>
            </a:r>
            <a:r>
              <a:rPr lang="zh-CN" altLang="en-US" dirty="0"/>
              <a:t> </a:t>
            </a:r>
            <a:r>
              <a:rPr lang="en-US" altLang="zh-CN" dirty="0"/>
              <a:t>published</a:t>
            </a:r>
            <a:r>
              <a:rPr lang="zh-CN" altLang="en-US" dirty="0"/>
              <a:t> </a:t>
            </a:r>
            <a:r>
              <a:rPr lang="en-US" altLang="zh-CN" dirty="0"/>
              <a:t>in</a:t>
            </a:r>
            <a:r>
              <a:rPr lang="zh-CN" altLang="en-US" dirty="0"/>
              <a:t> </a:t>
            </a:r>
            <a:r>
              <a:rPr lang="en-US" altLang="zh-CN" dirty="0"/>
              <a:t>1998,</a:t>
            </a:r>
            <a:r>
              <a:rPr lang="zh-CN" altLang="en-US" dirty="0"/>
              <a:t> </a:t>
            </a:r>
            <a:r>
              <a:rPr lang="en-US" altLang="zh-CN" dirty="0" err="1"/>
              <a:t>Paxos</a:t>
            </a:r>
            <a:r>
              <a:rPr lang="en-US" altLang="zh-CN" dirty="0"/>
              <a:t>.</a:t>
            </a:r>
            <a:r>
              <a:rPr lang="zh-CN" altLang="en-US" dirty="0"/>
              <a:t> </a:t>
            </a:r>
            <a:r>
              <a:rPr lang="en-US" dirty="0"/>
              <a:t> </a:t>
            </a:r>
            <a:r>
              <a:rPr lang="en-US" dirty="0">
                <a:hlinkClick r:id="rId8">
                  <a:extLst>
                    <a:ext uri="{A12FA001-AC4F-418D-AE19-62706E023703}">
                      <ahyp:hlinkClr xmlns:ahyp="http://schemas.microsoft.com/office/drawing/2018/hyperlinkcolor" val="tx"/>
                    </a:ext>
                  </a:extLst>
                </a:hlinkClick>
              </a:rPr>
              <a:t>“The Part-Time Parliament”</a:t>
            </a:r>
            <a:r>
              <a:rPr lang="en-US" altLang="zh-CN" dirty="0"/>
              <a:t>,</a:t>
            </a:r>
            <a:r>
              <a:rPr lang="zh-CN" altLang="en-US" dirty="0"/>
              <a:t> </a:t>
            </a:r>
            <a:r>
              <a:rPr lang="en-US" altLang="zh-CN" dirty="0" err="1"/>
              <a:t>Lamport</a:t>
            </a:r>
            <a:endParaRPr lang="en-US" altLang="zh-CN" dirty="0"/>
          </a:p>
          <a:p>
            <a:r>
              <a:rPr lang="en-US" altLang="zh-CN" dirty="0"/>
              <a:t>1988,</a:t>
            </a:r>
            <a:r>
              <a:rPr lang="zh-CN" altLang="en-US" dirty="0"/>
              <a:t> </a:t>
            </a:r>
            <a:r>
              <a:rPr lang="en-US" dirty="0"/>
              <a:t> </a:t>
            </a:r>
            <a:r>
              <a:rPr lang="en-US" dirty="0">
                <a:hlinkClick r:id="rId9">
                  <a:extLst>
                    <a:ext uri="{A12FA001-AC4F-418D-AE19-62706E023703}">
                      <ahyp:hlinkClr xmlns:ahyp="http://schemas.microsoft.com/office/drawing/2018/hyperlinkcolor" val="tx"/>
                    </a:ext>
                  </a:extLst>
                </a:hlinkClick>
              </a:rPr>
              <a:t>“Consensus in the presence of partial synchrony”</a:t>
            </a:r>
            <a:r>
              <a:rPr lang="en-US" altLang="zh-CN" dirty="0"/>
              <a:t>,</a:t>
            </a:r>
            <a:r>
              <a:rPr lang="zh-CN" altLang="en-US" dirty="0"/>
              <a:t> </a:t>
            </a:r>
            <a:r>
              <a:rPr lang="en-US" altLang="zh-CN" dirty="0" err="1"/>
              <a:t>Dwork</a:t>
            </a:r>
            <a:r>
              <a:rPr lang="en-US" altLang="zh-CN" dirty="0"/>
              <a:t>,</a:t>
            </a:r>
            <a:r>
              <a:rPr lang="zh-CN" altLang="en-US" dirty="0"/>
              <a:t> </a:t>
            </a:r>
            <a:r>
              <a:rPr lang="en-US" altLang="zh-CN" dirty="0"/>
              <a:t>Lynch,</a:t>
            </a:r>
            <a:r>
              <a:rPr lang="zh-CN" altLang="en-US" dirty="0"/>
              <a:t> </a:t>
            </a:r>
            <a:r>
              <a:rPr lang="en-US" altLang="zh-CN" dirty="0" err="1"/>
              <a:t>Stockmeyer</a:t>
            </a:r>
            <a:r>
              <a:rPr lang="en-US" altLang="zh-CN" dirty="0"/>
              <a:t>.</a:t>
            </a:r>
            <a:endParaRPr lang="en-US" dirty="0"/>
          </a:p>
        </p:txBody>
      </p:sp>
    </p:spTree>
    <p:extLst>
      <p:ext uri="{BB962C8B-B14F-4D97-AF65-F5344CB8AC3E}">
        <p14:creationId xmlns:p14="http://schemas.microsoft.com/office/powerpoint/2010/main" val="38347341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CE5B9-AADC-534E-B955-1E81299C6348}"/>
              </a:ext>
            </a:extLst>
          </p:cNvPr>
          <p:cNvSpPr>
            <a:spLocks noGrp="1"/>
          </p:cNvSpPr>
          <p:nvPr>
            <p:ph type="title"/>
          </p:nvPr>
        </p:nvSpPr>
        <p:spPr/>
        <p:txBody>
          <a:bodyPr/>
          <a:lstStyle/>
          <a:p>
            <a:r>
              <a:rPr lang="en-US" altLang="zh-CN" dirty="0" err="1"/>
              <a:t>Paxos</a:t>
            </a:r>
            <a:endParaRPr lang="en-US" dirty="0"/>
          </a:p>
        </p:txBody>
      </p:sp>
      <p:sp>
        <p:nvSpPr>
          <p:cNvPr id="3" name="Content Placeholder 2">
            <a:extLst>
              <a:ext uri="{FF2B5EF4-FFF2-40B4-BE49-F238E27FC236}">
                <a16:creationId xmlns:a16="http://schemas.microsoft.com/office/drawing/2014/main" id="{D0FADA55-2A41-484B-B98E-8A762308FC39}"/>
              </a:ext>
            </a:extLst>
          </p:cNvPr>
          <p:cNvSpPr>
            <a:spLocks noGrp="1"/>
          </p:cNvSpPr>
          <p:nvPr>
            <p:ph idx="1"/>
          </p:nvPr>
        </p:nvSpPr>
        <p:spPr>
          <a:xfrm>
            <a:off x="838200" y="2141537"/>
            <a:ext cx="10515600" cy="4351338"/>
          </a:xfrm>
        </p:spPr>
        <p:txBody>
          <a:bodyPr>
            <a:normAutofit lnSpcReduction="10000"/>
          </a:bodyPr>
          <a:lstStyle/>
          <a:p>
            <a:r>
              <a:rPr lang="en-US" altLang="zh-CN" dirty="0"/>
              <a:t>The</a:t>
            </a:r>
            <a:r>
              <a:rPr lang="zh-CN" altLang="en-US" dirty="0"/>
              <a:t> </a:t>
            </a:r>
            <a:r>
              <a:rPr lang="en-US" altLang="zh-CN" dirty="0"/>
              <a:t>only</a:t>
            </a:r>
            <a:r>
              <a:rPr lang="zh-CN" altLang="en-US" dirty="0"/>
              <a:t> </a:t>
            </a:r>
            <a:r>
              <a:rPr lang="en-US" altLang="zh-CN" dirty="0"/>
              <a:t>known</a:t>
            </a:r>
            <a:r>
              <a:rPr lang="zh-CN" altLang="en-US" dirty="0"/>
              <a:t> </a:t>
            </a:r>
            <a:r>
              <a:rPr lang="en-US" altLang="zh-CN" dirty="0"/>
              <a:t>completely-safe</a:t>
            </a:r>
            <a:r>
              <a:rPr lang="zh-CN" altLang="en-US" dirty="0"/>
              <a:t> </a:t>
            </a:r>
            <a:r>
              <a:rPr lang="en-US" altLang="zh-CN" dirty="0"/>
              <a:t>and</a:t>
            </a:r>
            <a:r>
              <a:rPr lang="zh-CN" altLang="en-US" dirty="0"/>
              <a:t> </a:t>
            </a:r>
            <a:r>
              <a:rPr lang="en-US" altLang="zh-CN" dirty="0"/>
              <a:t>largely-live</a:t>
            </a:r>
            <a:r>
              <a:rPr lang="zh-CN" altLang="en-US" dirty="0"/>
              <a:t> </a:t>
            </a:r>
            <a:r>
              <a:rPr lang="en-US" altLang="zh-CN" dirty="0"/>
              <a:t>agreement</a:t>
            </a:r>
            <a:r>
              <a:rPr lang="zh-CN" altLang="en-US" dirty="0"/>
              <a:t> </a:t>
            </a:r>
            <a:r>
              <a:rPr lang="en-US" altLang="zh-CN" dirty="0"/>
              <a:t>protocol</a:t>
            </a:r>
          </a:p>
          <a:p>
            <a:r>
              <a:rPr lang="en-US" altLang="zh-CN" dirty="0"/>
              <a:t>Tolerates</a:t>
            </a:r>
            <a:r>
              <a:rPr lang="zh-CN" altLang="en-US" dirty="0"/>
              <a:t> </a:t>
            </a:r>
            <a:r>
              <a:rPr lang="en-US" altLang="zh-CN" dirty="0"/>
              <a:t>crash</a:t>
            </a:r>
            <a:r>
              <a:rPr lang="zh-CN" altLang="en-US" dirty="0"/>
              <a:t> </a:t>
            </a:r>
            <a:r>
              <a:rPr lang="en-US" altLang="zh-CN" dirty="0"/>
              <a:t>failures</a:t>
            </a:r>
          </a:p>
          <a:p>
            <a:endParaRPr lang="en-US" dirty="0"/>
          </a:p>
          <a:p>
            <a:r>
              <a:rPr lang="en-US" altLang="zh-CN" dirty="0"/>
              <a:t>Let</a:t>
            </a:r>
            <a:r>
              <a:rPr lang="zh-CN" altLang="en-US" dirty="0"/>
              <a:t> </a:t>
            </a:r>
            <a:r>
              <a:rPr lang="en-US" altLang="zh-CN" dirty="0"/>
              <a:t>all</a:t>
            </a:r>
            <a:r>
              <a:rPr lang="zh-CN" altLang="en-US" dirty="0"/>
              <a:t> </a:t>
            </a:r>
            <a:r>
              <a:rPr lang="en-US" altLang="zh-CN" dirty="0"/>
              <a:t>nodes</a:t>
            </a:r>
            <a:r>
              <a:rPr lang="zh-CN" altLang="en-US" dirty="0"/>
              <a:t> </a:t>
            </a:r>
            <a:r>
              <a:rPr lang="en-US" altLang="zh-CN" dirty="0"/>
              <a:t>agree</a:t>
            </a:r>
            <a:r>
              <a:rPr lang="zh-CN" altLang="en-US" dirty="0"/>
              <a:t> </a:t>
            </a:r>
            <a:r>
              <a:rPr lang="en-US" altLang="zh-CN" dirty="0"/>
              <a:t>on</a:t>
            </a:r>
            <a:r>
              <a:rPr lang="zh-CN" altLang="en-US" dirty="0"/>
              <a:t> </a:t>
            </a:r>
            <a:r>
              <a:rPr lang="en-US" altLang="zh-CN" dirty="0"/>
              <a:t>the</a:t>
            </a:r>
            <a:r>
              <a:rPr lang="zh-CN" altLang="en-US" dirty="0"/>
              <a:t> </a:t>
            </a:r>
            <a:r>
              <a:rPr lang="en-US" altLang="zh-CN" dirty="0"/>
              <a:t>same</a:t>
            </a:r>
            <a:r>
              <a:rPr lang="zh-CN" altLang="en-US" dirty="0"/>
              <a:t> </a:t>
            </a:r>
            <a:r>
              <a:rPr lang="en-US" altLang="zh-CN" dirty="0"/>
              <a:t>value</a:t>
            </a:r>
            <a:r>
              <a:rPr lang="zh-CN" altLang="en-US" dirty="0"/>
              <a:t> </a:t>
            </a:r>
            <a:r>
              <a:rPr lang="en-US" altLang="zh-CN" dirty="0"/>
              <a:t>despite</a:t>
            </a:r>
            <a:r>
              <a:rPr lang="zh-CN" altLang="en-US" dirty="0"/>
              <a:t> </a:t>
            </a:r>
            <a:r>
              <a:rPr lang="en-US" altLang="zh-CN" dirty="0"/>
              <a:t>node</a:t>
            </a:r>
            <a:r>
              <a:rPr lang="zh-CN" altLang="en-US" dirty="0"/>
              <a:t> </a:t>
            </a:r>
            <a:r>
              <a:rPr lang="en-US" altLang="zh-CN" dirty="0"/>
              <a:t>failures,</a:t>
            </a:r>
            <a:r>
              <a:rPr lang="zh-CN" altLang="en-US" dirty="0"/>
              <a:t> </a:t>
            </a:r>
            <a:r>
              <a:rPr lang="en-US" altLang="zh-CN" dirty="0"/>
              <a:t>network</a:t>
            </a:r>
            <a:r>
              <a:rPr lang="zh-CN" altLang="en-US" dirty="0"/>
              <a:t> </a:t>
            </a:r>
            <a:r>
              <a:rPr lang="en-US" altLang="zh-CN" dirty="0"/>
              <a:t>failures,</a:t>
            </a:r>
            <a:r>
              <a:rPr lang="zh-CN" altLang="en-US" dirty="0"/>
              <a:t> </a:t>
            </a:r>
            <a:r>
              <a:rPr lang="en-US" altLang="zh-CN" dirty="0"/>
              <a:t>and</a:t>
            </a:r>
            <a:r>
              <a:rPr lang="zh-CN" altLang="en-US" dirty="0"/>
              <a:t> </a:t>
            </a:r>
            <a:r>
              <a:rPr lang="en-US" altLang="zh-CN" dirty="0"/>
              <a:t>delays</a:t>
            </a:r>
          </a:p>
          <a:p>
            <a:pPr lvl="1"/>
            <a:r>
              <a:rPr lang="en-US" altLang="zh-CN" dirty="0"/>
              <a:t>Only</a:t>
            </a:r>
            <a:r>
              <a:rPr lang="zh-CN" altLang="en-US" dirty="0"/>
              <a:t> </a:t>
            </a:r>
            <a:r>
              <a:rPr lang="en-US" altLang="zh-CN" dirty="0"/>
              <a:t>blocks</a:t>
            </a:r>
            <a:r>
              <a:rPr lang="zh-CN" altLang="en-US" dirty="0"/>
              <a:t> </a:t>
            </a:r>
            <a:r>
              <a:rPr lang="en-US" altLang="zh-CN" dirty="0"/>
              <a:t>in</a:t>
            </a:r>
            <a:r>
              <a:rPr lang="zh-CN" altLang="en-US" dirty="0"/>
              <a:t> </a:t>
            </a:r>
            <a:r>
              <a:rPr lang="en-US" altLang="zh-CN" dirty="0"/>
              <a:t>exceptional</a:t>
            </a:r>
            <a:r>
              <a:rPr lang="zh-CN" altLang="en-US" dirty="0"/>
              <a:t> </a:t>
            </a:r>
            <a:r>
              <a:rPr lang="en-US" altLang="zh-CN" dirty="0"/>
              <a:t>circumstances</a:t>
            </a:r>
            <a:r>
              <a:rPr lang="zh-CN" altLang="en-US" dirty="0"/>
              <a:t> </a:t>
            </a:r>
            <a:r>
              <a:rPr lang="en-US" altLang="zh-CN" dirty="0"/>
              <a:t>that</a:t>
            </a:r>
            <a:r>
              <a:rPr lang="zh-CN" altLang="en-US" dirty="0"/>
              <a:t> </a:t>
            </a:r>
            <a:r>
              <a:rPr lang="en-US" altLang="zh-CN" dirty="0"/>
              <a:t>are</a:t>
            </a:r>
            <a:r>
              <a:rPr lang="zh-CN" altLang="en-US" dirty="0"/>
              <a:t> </a:t>
            </a:r>
            <a:r>
              <a:rPr lang="en-US" altLang="zh-CN" dirty="0"/>
              <a:t>very</a:t>
            </a:r>
            <a:r>
              <a:rPr lang="zh-CN" altLang="en-US" dirty="0"/>
              <a:t> </a:t>
            </a:r>
            <a:r>
              <a:rPr lang="en-US" altLang="zh-CN" dirty="0"/>
              <a:t>rare</a:t>
            </a:r>
            <a:r>
              <a:rPr lang="zh-CN" altLang="en-US" dirty="0"/>
              <a:t> </a:t>
            </a:r>
            <a:r>
              <a:rPr lang="en-US" altLang="zh-CN" dirty="0"/>
              <a:t>in</a:t>
            </a:r>
            <a:r>
              <a:rPr lang="zh-CN" altLang="en-US" dirty="0"/>
              <a:t> </a:t>
            </a:r>
            <a:r>
              <a:rPr lang="en-US" altLang="zh-CN" dirty="0"/>
              <a:t>practice</a:t>
            </a:r>
          </a:p>
          <a:p>
            <a:r>
              <a:rPr lang="en-US" altLang="zh-CN" dirty="0"/>
              <a:t>Extremely</a:t>
            </a:r>
            <a:r>
              <a:rPr lang="zh-CN" altLang="en-US" dirty="0"/>
              <a:t> </a:t>
            </a:r>
            <a:r>
              <a:rPr lang="en-US" altLang="zh-CN" dirty="0"/>
              <a:t>useful</a:t>
            </a:r>
          </a:p>
          <a:p>
            <a:pPr lvl="1"/>
            <a:r>
              <a:rPr lang="en-US" altLang="zh-CN" dirty="0"/>
              <a:t>Nodes</a:t>
            </a:r>
            <a:r>
              <a:rPr lang="zh-CN" altLang="en-US" dirty="0"/>
              <a:t> </a:t>
            </a:r>
            <a:r>
              <a:rPr lang="en-US" altLang="zh-CN" dirty="0"/>
              <a:t>agree</a:t>
            </a:r>
            <a:r>
              <a:rPr lang="zh-CN" altLang="en-US" dirty="0"/>
              <a:t> </a:t>
            </a:r>
            <a:r>
              <a:rPr lang="en-US" altLang="zh-CN" dirty="0"/>
              <a:t>that</a:t>
            </a:r>
            <a:r>
              <a:rPr lang="zh-CN" altLang="en-US" dirty="0"/>
              <a:t> </a:t>
            </a:r>
            <a:r>
              <a:rPr lang="en-US" altLang="zh-CN" dirty="0"/>
              <a:t>client</a:t>
            </a:r>
            <a:r>
              <a:rPr lang="zh-CN" altLang="en-US" dirty="0"/>
              <a:t> </a:t>
            </a:r>
            <a:r>
              <a:rPr lang="en-US" altLang="zh-CN" dirty="0"/>
              <a:t>X</a:t>
            </a:r>
            <a:r>
              <a:rPr lang="zh-CN" altLang="en-US" dirty="0"/>
              <a:t> </a:t>
            </a:r>
            <a:r>
              <a:rPr lang="en-US" altLang="zh-CN" dirty="0"/>
              <a:t>gets</a:t>
            </a:r>
            <a:r>
              <a:rPr lang="zh-CN" altLang="en-US" dirty="0"/>
              <a:t> </a:t>
            </a:r>
            <a:r>
              <a:rPr lang="en-US" altLang="zh-CN" dirty="0"/>
              <a:t>a</a:t>
            </a:r>
            <a:r>
              <a:rPr lang="zh-CN" altLang="en-US" dirty="0"/>
              <a:t> </a:t>
            </a:r>
            <a:r>
              <a:rPr lang="en-US" altLang="zh-CN" dirty="0"/>
              <a:t>lock</a:t>
            </a:r>
          </a:p>
          <a:p>
            <a:pPr lvl="1"/>
            <a:r>
              <a:rPr lang="en-US" altLang="zh-CN" dirty="0"/>
              <a:t>Nodes</a:t>
            </a:r>
            <a:r>
              <a:rPr lang="zh-CN" altLang="en-US" dirty="0"/>
              <a:t> </a:t>
            </a:r>
            <a:r>
              <a:rPr lang="en-US" altLang="zh-CN" dirty="0"/>
              <a:t>agree</a:t>
            </a:r>
            <a:r>
              <a:rPr lang="zh-CN" altLang="en-US" dirty="0"/>
              <a:t> </a:t>
            </a:r>
            <a:r>
              <a:rPr lang="en-US" altLang="zh-CN" dirty="0"/>
              <a:t>that</a:t>
            </a:r>
            <a:r>
              <a:rPr lang="zh-CN" altLang="en-US" dirty="0"/>
              <a:t> </a:t>
            </a:r>
            <a:r>
              <a:rPr lang="en-US" altLang="zh-CN" dirty="0"/>
              <a:t>Y</a:t>
            </a:r>
            <a:r>
              <a:rPr lang="zh-CN" altLang="en-US" dirty="0"/>
              <a:t> </a:t>
            </a:r>
            <a:r>
              <a:rPr lang="en-US" altLang="zh-CN" dirty="0"/>
              <a:t>is</a:t>
            </a:r>
            <a:r>
              <a:rPr lang="zh-CN" altLang="en-US" dirty="0"/>
              <a:t> </a:t>
            </a:r>
            <a:r>
              <a:rPr lang="en-US" altLang="zh-CN" dirty="0"/>
              <a:t>the</a:t>
            </a:r>
            <a:r>
              <a:rPr lang="zh-CN" altLang="en-US" dirty="0"/>
              <a:t> </a:t>
            </a:r>
            <a:r>
              <a:rPr lang="en-US" altLang="zh-CN" dirty="0"/>
              <a:t>primary</a:t>
            </a:r>
          </a:p>
          <a:p>
            <a:pPr lvl="1"/>
            <a:r>
              <a:rPr lang="en-US" altLang="zh-CN" dirty="0"/>
              <a:t>Nodes</a:t>
            </a:r>
            <a:r>
              <a:rPr lang="zh-CN" altLang="en-US" dirty="0"/>
              <a:t> </a:t>
            </a:r>
            <a:r>
              <a:rPr lang="en-US" altLang="zh-CN" dirty="0"/>
              <a:t>agree</a:t>
            </a:r>
            <a:r>
              <a:rPr lang="zh-CN" altLang="en-US" dirty="0"/>
              <a:t> </a:t>
            </a:r>
            <a:r>
              <a:rPr lang="en-US" altLang="zh-CN" dirty="0"/>
              <a:t>that</a:t>
            </a:r>
            <a:r>
              <a:rPr lang="zh-CN" altLang="en-US" dirty="0"/>
              <a:t> </a:t>
            </a:r>
            <a:r>
              <a:rPr lang="en-US" altLang="zh-CN" dirty="0"/>
              <a:t>Z</a:t>
            </a:r>
            <a:r>
              <a:rPr lang="zh-CN" altLang="en-US" dirty="0"/>
              <a:t> </a:t>
            </a:r>
            <a:r>
              <a:rPr lang="en-US" altLang="zh-CN" dirty="0"/>
              <a:t>should</a:t>
            </a:r>
            <a:r>
              <a:rPr lang="zh-CN" altLang="en-US" dirty="0"/>
              <a:t> </a:t>
            </a:r>
            <a:r>
              <a:rPr lang="en-US" altLang="zh-CN" dirty="0"/>
              <a:t>be</a:t>
            </a:r>
            <a:r>
              <a:rPr lang="zh-CN" altLang="en-US" dirty="0"/>
              <a:t> </a:t>
            </a:r>
            <a:r>
              <a:rPr lang="en-US" altLang="zh-CN" dirty="0"/>
              <a:t>the</a:t>
            </a:r>
            <a:r>
              <a:rPr lang="zh-CN" altLang="en-US" dirty="0"/>
              <a:t> </a:t>
            </a:r>
            <a:r>
              <a:rPr lang="en-US" altLang="zh-CN" dirty="0"/>
              <a:t>next</a:t>
            </a:r>
            <a:r>
              <a:rPr lang="zh-CN" altLang="en-US" dirty="0"/>
              <a:t> </a:t>
            </a:r>
            <a:r>
              <a:rPr lang="en-US" altLang="zh-CN" dirty="0"/>
              <a:t>operation</a:t>
            </a:r>
            <a:r>
              <a:rPr lang="zh-CN" altLang="en-US" dirty="0"/>
              <a:t> </a:t>
            </a:r>
            <a:r>
              <a:rPr lang="en-US" altLang="zh-CN" dirty="0"/>
              <a:t>to</a:t>
            </a:r>
            <a:r>
              <a:rPr lang="zh-CN" altLang="en-US" dirty="0"/>
              <a:t> </a:t>
            </a:r>
            <a:r>
              <a:rPr lang="en-US" altLang="zh-CN" dirty="0"/>
              <a:t>be</a:t>
            </a:r>
            <a:r>
              <a:rPr lang="zh-CN" altLang="en-US" dirty="0"/>
              <a:t> </a:t>
            </a:r>
            <a:r>
              <a:rPr lang="en-US" altLang="zh-CN" dirty="0"/>
              <a:t>executed</a:t>
            </a:r>
            <a:endParaRPr lang="en-US" dirty="0"/>
          </a:p>
        </p:txBody>
      </p:sp>
      <p:pic>
        <p:nvPicPr>
          <p:cNvPr id="4" name="Picture 3">
            <a:extLst>
              <a:ext uri="{FF2B5EF4-FFF2-40B4-BE49-F238E27FC236}">
                <a16:creationId xmlns:a16="http://schemas.microsoft.com/office/drawing/2014/main" id="{E4E4857C-2FFC-2B4D-AA7E-EB83E4972F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8538" y="92891"/>
            <a:ext cx="2057400" cy="1962150"/>
          </a:xfrm>
          <a:prstGeom prst="rect">
            <a:avLst/>
          </a:prstGeom>
        </p:spPr>
      </p:pic>
      <p:sp>
        <p:nvSpPr>
          <p:cNvPr id="5" name="TextBox 4">
            <a:extLst>
              <a:ext uri="{FF2B5EF4-FFF2-40B4-BE49-F238E27FC236}">
                <a16:creationId xmlns:a16="http://schemas.microsoft.com/office/drawing/2014/main" id="{CA70D46B-A326-E646-88B3-C09D9F2AE3A8}"/>
              </a:ext>
            </a:extLst>
          </p:cNvPr>
          <p:cNvSpPr txBox="1"/>
          <p:nvPr/>
        </p:nvSpPr>
        <p:spPr>
          <a:xfrm>
            <a:off x="7795155" y="92891"/>
            <a:ext cx="1947200" cy="646331"/>
          </a:xfrm>
          <a:prstGeom prst="rect">
            <a:avLst/>
          </a:prstGeom>
          <a:noFill/>
        </p:spPr>
        <p:txBody>
          <a:bodyPr wrap="none" rtlCol="0">
            <a:spAutoFit/>
          </a:bodyPr>
          <a:lstStyle/>
          <a:p>
            <a:r>
              <a:rPr lang="en-US" altLang="zh-CN" dirty="0"/>
              <a:t>Leslie</a:t>
            </a:r>
            <a:r>
              <a:rPr lang="zh-CN" altLang="en-US" dirty="0"/>
              <a:t> </a:t>
            </a:r>
            <a:r>
              <a:rPr lang="en-US" altLang="zh-CN" dirty="0" err="1"/>
              <a:t>Lamport</a:t>
            </a:r>
            <a:r>
              <a:rPr lang="zh-CN" altLang="en-US" dirty="0"/>
              <a:t> </a:t>
            </a:r>
            <a:endParaRPr lang="en-US" altLang="zh-CN" dirty="0"/>
          </a:p>
          <a:p>
            <a:r>
              <a:rPr lang="en-US" altLang="zh-CN" dirty="0"/>
              <a:t>2013</a:t>
            </a:r>
            <a:r>
              <a:rPr lang="zh-CN" altLang="en-US" dirty="0"/>
              <a:t> </a:t>
            </a:r>
            <a:r>
              <a:rPr lang="en-US" altLang="zh-CN" dirty="0"/>
              <a:t>Turing</a:t>
            </a:r>
            <a:r>
              <a:rPr lang="zh-CN" altLang="en-US" dirty="0"/>
              <a:t> </a:t>
            </a:r>
            <a:r>
              <a:rPr lang="en-US" altLang="zh-CN" dirty="0"/>
              <a:t>Award</a:t>
            </a:r>
            <a:endParaRPr lang="en-US" dirty="0"/>
          </a:p>
        </p:txBody>
      </p:sp>
      <p:sp>
        <p:nvSpPr>
          <p:cNvPr id="6" name="TextBox 5">
            <a:extLst>
              <a:ext uri="{FF2B5EF4-FFF2-40B4-BE49-F238E27FC236}">
                <a16:creationId xmlns:a16="http://schemas.microsoft.com/office/drawing/2014/main" id="{5910ED64-D040-BB4E-8EDD-B62E5EF43639}"/>
              </a:ext>
            </a:extLst>
          </p:cNvPr>
          <p:cNvSpPr txBox="1"/>
          <p:nvPr/>
        </p:nvSpPr>
        <p:spPr>
          <a:xfrm>
            <a:off x="7795155" y="825718"/>
            <a:ext cx="3087833" cy="369332"/>
          </a:xfrm>
          <a:prstGeom prst="rect">
            <a:avLst/>
          </a:prstGeom>
          <a:noFill/>
        </p:spPr>
        <p:txBody>
          <a:bodyPr wrap="none" rtlCol="0">
            <a:spAutoFit/>
          </a:bodyPr>
          <a:lstStyle/>
          <a:p>
            <a:pPr algn="ctr"/>
            <a:r>
              <a:rPr lang="en-US" altLang="zh-CN" dirty="0"/>
              <a:t>The</a:t>
            </a:r>
            <a:r>
              <a:rPr lang="zh-CN" altLang="en-US" dirty="0"/>
              <a:t> </a:t>
            </a:r>
            <a:r>
              <a:rPr lang="en-US" altLang="zh-CN" dirty="0"/>
              <a:t>Part-Time</a:t>
            </a:r>
            <a:r>
              <a:rPr lang="zh-CN" altLang="en-US" dirty="0"/>
              <a:t> </a:t>
            </a:r>
            <a:r>
              <a:rPr lang="en-US" altLang="zh-CN" dirty="0"/>
              <a:t>Parliament</a:t>
            </a:r>
            <a:r>
              <a:rPr lang="zh-CN" altLang="en-US" dirty="0"/>
              <a:t> </a:t>
            </a:r>
            <a:r>
              <a:rPr lang="en-US" altLang="zh-CN" dirty="0"/>
              <a:t>1998</a:t>
            </a:r>
            <a:endParaRPr lang="en-US" dirty="0"/>
          </a:p>
        </p:txBody>
      </p:sp>
    </p:spTree>
    <p:extLst>
      <p:ext uri="{BB962C8B-B14F-4D97-AF65-F5344CB8AC3E}">
        <p14:creationId xmlns:p14="http://schemas.microsoft.com/office/powerpoint/2010/main" val="1929135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89529-3E82-BA4A-9C94-B1B7317BD03E}"/>
              </a:ext>
            </a:extLst>
          </p:cNvPr>
          <p:cNvSpPr>
            <a:spLocks noGrp="1"/>
          </p:cNvSpPr>
          <p:nvPr>
            <p:ph type="title"/>
          </p:nvPr>
        </p:nvSpPr>
        <p:spPr/>
        <p:txBody>
          <a:bodyPr/>
          <a:lstStyle/>
          <a:p>
            <a:r>
              <a:rPr lang="en-US" altLang="zh-CN" dirty="0" err="1"/>
              <a:t>Paxos</a:t>
            </a:r>
            <a:r>
              <a:rPr lang="zh-CN" altLang="en-US" dirty="0"/>
              <a:t> </a:t>
            </a:r>
            <a:r>
              <a:rPr lang="en-US" altLang="zh-CN" dirty="0"/>
              <a:t>Examples</a:t>
            </a:r>
            <a:endParaRPr lang="en-US" dirty="0"/>
          </a:p>
        </p:txBody>
      </p:sp>
      <p:sp>
        <p:nvSpPr>
          <p:cNvPr id="3" name="Content Placeholder 2">
            <a:extLst>
              <a:ext uri="{FF2B5EF4-FFF2-40B4-BE49-F238E27FC236}">
                <a16:creationId xmlns:a16="http://schemas.microsoft.com/office/drawing/2014/main" id="{E59CE95B-CD05-1D48-A77A-D4A76462CB7B}"/>
              </a:ext>
            </a:extLst>
          </p:cNvPr>
          <p:cNvSpPr>
            <a:spLocks noGrp="1"/>
          </p:cNvSpPr>
          <p:nvPr>
            <p:ph idx="1"/>
          </p:nvPr>
        </p:nvSpPr>
        <p:spPr/>
        <p:txBody>
          <a:bodyPr/>
          <a:lstStyle/>
          <a:p>
            <a:r>
              <a:rPr lang="en-US" altLang="zh-CN" dirty="0"/>
              <a:t>Widely</a:t>
            </a:r>
            <a:r>
              <a:rPr lang="zh-CN" altLang="en-US" dirty="0"/>
              <a:t> </a:t>
            </a:r>
            <a:r>
              <a:rPr lang="en-US" altLang="zh-CN" dirty="0"/>
              <a:t>used</a:t>
            </a:r>
            <a:r>
              <a:rPr lang="zh-CN" altLang="en-US" dirty="0"/>
              <a:t> </a:t>
            </a:r>
            <a:r>
              <a:rPr lang="en-US" altLang="zh-CN" dirty="0"/>
              <a:t>in</a:t>
            </a:r>
            <a:r>
              <a:rPr lang="zh-CN" altLang="en-US" dirty="0"/>
              <a:t> </a:t>
            </a:r>
            <a:r>
              <a:rPr lang="en-US" altLang="zh-CN" dirty="0"/>
              <a:t>both</a:t>
            </a:r>
            <a:r>
              <a:rPr lang="zh-CN" altLang="en-US" dirty="0"/>
              <a:t> </a:t>
            </a:r>
            <a:r>
              <a:rPr lang="en-US" altLang="zh-CN" dirty="0"/>
              <a:t>industry</a:t>
            </a:r>
            <a:r>
              <a:rPr lang="zh-CN" altLang="en-US" dirty="0"/>
              <a:t> </a:t>
            </a:r>
            <a:r>
              <a:rPr lang="en-US" altLang="zh-CN" dirty="0"/>
              <a:t>and</a:t>
            </a:r>
            <a:r>
              <a:rPr lang="zh-CN" altLang="en-US" dirty="0"/>
              <a:t> </a:t>
            </a:r>
            <a:r>
              <a:rPr lang="en-US" altLang="zh-CN" dirty="0"/>
              <a:t>academia</a:t>
            </a:r>
          </a:p>
          <a:p>
            <a:r>
              <a:rPr lang="en-US" altLang="zh-CN" dirty="0"/>
              <a:t>Examples</a:t>
            </a:r>
          </a:p>
          <a:p>
            <a:pPr lvl="1"/>
            <a:r>
              <a:rPr lang="en-US" altLang="zh-CN" dirty="0"/>
              <a:t>Google</a:t>
            </a:r>
            <a:r>
              <a:rPr lang="zh-CN" altLang="en-US" dirty="0"/>
              <a:t> </a:t>
            </a:r>
            <a:r>
              <a:rPr lang="en-US" altLang="zh-CN" dirty="0"/>
              <a:t>Chubby</a:t>
            </a:r>
            <a:r>
              <a:rPr lang="zh-CN" altLang="en-US" dirty="0"/>
              <a:t> </a:t>
            </a:r>
            <a:r>
              <a:rPr lang="en-US" altLang="zh-CN" dirty="0"/>
              <a:t>(</a:t>
            </a:r>
            <a:r>
              <a:rPr lang="en-US" altLang="zh-CN" dirty="0" err="1"/>
              <a:t>Paxos</a:t>
            </a:r>
            <a:r>
              <a:rPr lang="en-US" altLang="zh-CN" dirty="0"/>
              <a:t>-based</a:t>
            </a:r>
            <a:r>
              <a:rPr lang="zh-CN" altLang="en-US" dirty="0"/>
              <a:t> </a:t>
            </a:r>
            <a:r>
              <a:rPr lang="en-US" altLang="zh-CN" dirty="0"/>
              <a:t>distributed</a:t>
            </a:r>
            <a:r>
              <a:rPr lang="zh-CN" altLang="en-US" dirty="0"/>
              <a:t> </a:t>
            </a:r>
            <a:r>
              <a:rPr lang="en-US" altLang="zh-CN" dirty="0"/>
              <a:t>lock</a:t>
            </a:r>
            <a:r>
              <a:rPr lang="zh-CN" altLang="en-US" dirty="0"/>
              <a:t> </a:t>
            </a:r>
            <a:r>
              <a:rPr lang="en-US" altLang="zh-CN" dirty="0"/>
              <a:t>service,</a:t>
            </a:r>
            <a:r>
              <a:rPr lang="zh-CN" altLang="en-US" dirty="0"/>
              <a:t> </a:t>
            </a:r>
            <a:r>
              <a:rPr lang="en-US" altLang="zh-CN" dirty="0"/>
              <a:t>we</a:t>
            </a:r>
            <a:r>
              <a:rPr lang="zh-CN" altLang="en-US" dirty="0"/>
              <a:t> </a:t>
            </a:r>
            <a:r>
              <a:rPr lang="en-US" altLang="zh-CN" dirty="0"/>
              <a:t>will</a:t>
            </a:r>
            <a:r>
              <a:rPr lang="zh-CN" altLang="en-US" dirty="0"/>
              <a:t> </a:t>
            </a:r>
            <a:r>
              <a:rPr lang="en-US" altLang="zh-CN" dirty="0"/>
              <a:t>cover</a:t>
            </a:r>
            <a:r>
              <a:rPr lang="zh-CN" altLang="en-US" dirty="0"/>
              <a:t> </a:t>
            </a:r>
            <a:r>
              <a:rPr lang="en-US" altLang="zh-CN" dirty="0"/>
              <a:t>it</a:t>
            </a:r>
            <a:r>
              <a:rPr lang="zh-CN" altLang="en-US" dirty="0"/>
              <a:t> </a:t>
            </a:r>
            <a:r>
              <a:rPr lang="en-US" altLang="zh-CN" dirty="0"/>
              <a:t>later)</a:t>
            </a:r>
          </a:p>
          <a:p>
            <a:pPr lvl="1"/>
            <a:r>
              <a:rPr lang="en-US" altLang="zh-CN" dirty="0"/>
              <a:t>Yahoo</a:t>
            </a:r>
            <a:r>
              <a:rPr lang="zh-CN" altLang="en-US" dirty="0"/>
              <a:t> </a:t>
            </a:r>
            <a:r>
              <a:rPr lang="en-US" altLang="zh-CN" dirty="0"/>
              <a:t>Zookeeper</a:t>
            </a:r>
            <a:r>
              <a:rPr lang="zh-CN" altLang="en-US" dirty="0"/>
              <a:t> </a:t>
            </a:r>
            <a:r>
              <a:rPr lang="en-US" altLang="zh-CN" dirty="0"/>
              <a:t>(</a:t>
            </a:r>
            <a:r>
              <a:rPr lang="en-US" altLang="zh-CN" dirty="0" err="1"/>
              <a:t>Paxos</a:t>
            </a:r>
            <a:r>
              <a:rPr lang="en-US" altLang="zh-CN" dirty="0"/>
              <a:t>-based</a:t>
            </a:r>
            <a:r>
              <a:rPr lang="zh-CN" altLang="en-US" dirty="0"/>
              <a:t> </a:t>
            </a:r>
            <a:r>
              <a:rPr lang="en-US" altLang="zh-CN" dirty="0"/>
              <a:t>distributed</a:t>
            </a:r>
            <a:r>
              <a:rPr lang="zh-CN" altLang="en-US" dirty="0"/>
              <a:t> </a:t>
            </a:r>
            <a:r>
              <a:rPr lang="en-US" altLang="zh-CN" dirty="0"/>
              <a:t>lock</a:t>
            </a:r>
            <a:r>
              <a:rPr lang="zh-CN" altLang="en-US" dirty="0"/>
              <a:t> </a:t>
            </a:r>
            <a:r>
              <a:rPr lang="en-US" altLang="zh-CN" dirty="0"/>
              <a:t>service,</a:t>
            </a:r>
            <a:r>
              <a:rPr lang="zh-CN" altLang="en-US" dirty="0"/>
              <a:t> </a:t>
            </a:r>
            <a:r>
              <a:rPr lang="en-US" altLang="zh-CN" dirty="0"/>
              <a:t>the</a:t>
            </a:r>
            <a:r>
              <a:rPr lang="zh-CN" altLang="en-US" dirty="0"/>
              <a:t> </a:t>
            </a:r>
            <a:r>
              <a:rPr lang="en-US" altLang="zh-CN" dirty="0"/>
              <a:t>protocol</a:t>
            </a:r>
            <a:r>
              <a:rPr lang="zh-CN" altLang="en-US" dirty="0"/>
              <a:t> </a:t>
            </a:r>
            <a:r>
              <a:rPr lang="en-US" altLang="zh-CN" dirty="0"/>
              <a:t>is</a:t>
            </a:r>
            <a:r>
              <a:rPr lang="zh-CN" altLang="en-US" dirty="0"/>
              <a:t> </a:t>
            </a:r>
            <a:r>
              <a:rPr lang="en-US" altLang="zh-CN" dirty="0"/>
              <a:t>called</a:t>
            </a:r>
            <a:r>
              <a:rPr lang="zh-CN" altLang="en-US" dirty="0"/>
              <a:t> </a:t>
            </a:r>
            <a:r>
              <a:rPr lang="en-US" altLang="zh-CN" dirty="0" err="1"/>
              <a:t>ZaB</a:t>
            </a:r>
            <a:r>
              <a:rPr lang="en-US" altLang="zh-CN" dirty="0"/>
              <a:t>)</a:t>
            </a:r>
          </a:p>
          <a:p>
            <a:pPr lvl="1"/>
            <a:r>
              <a:rPr lang="en-US" altLang="zh-CN" dirty="0"/>
              <a:t>Digital Equipment Corporation -</a:t>
            </a:r>
            <a:r>
              <a:rPr lang="zh-CN" altLang="en-US" dirty="0"/>
              <a:t> </a:t>
            </a:r>
            <a:r>
              <a:rPr lang="en-US" altLang="zh-CN" dirty="0"/>
              <a:t>Frangipani</a:t>
            </a:r>
            <a:r>
              <a:rPr lang="zh-CN" altLang="en-US" dirty="0"/>
              <a:t> </a:t>
            </a:r>
            <a:r>
              <a:rPr lang="en-US" altLang="zh-CN" dirty="0"/>
              <a:t>(</a:t>
            </a:r>
            <a:r>
              <a:rPr lang="en-US" altLang="zh-CN" dirty="0" err="1"/>
              <a:t>Paxos</a:t>
            </a:r>
            <a:r>
              <a:rPr lang="en-US" altLang="zh-CN" dirty="0"/>
              <a:t>-based</a:t>
            </a:r>
            <a:r>
              <a:rPr lang="zh-CN" altLang="en-US" dirty="0"/>
              <a:t> </a:t>
            </a:r>
            <a:r>
              <a:rPr lang="en-US" altLang="zh-CN" dirty="0"/>
              <a:t>distributed</a:t>
            </a:r>
            <a:r>
              <a:rPr lang="zh-CN" altLang="en-US" dirty="0"/>
              <a:t> </a:t>
            </a:r>
            <a:r>
              <a:rPr lang="en-US" altLang="zh-CN" dirty="0"/>
              <a:t>lock</a:t>
            </a:r>
            <a:r>
              <a:rPr lang="zh-CN" altLang="en-US" dirty="0"/>
              <a:t> </a:t>
            </a:r>
            <a:r>
              <a:rPr lang="en-US" altLang="zh-CN" dirty="0"/>
              <a:t>service)</a:t>
            </a:r>
          </a:p>
          <a:p>
            <a:pPr lvl="1"/>
            <a:r>
              <a:rPr lang="en-US" altLang="zh-CN" dirty="0"/>
              <a:t>Scatter</a:t>
            </a:r>
            <a:r>
              <a:rPr lang="zh-CN" altLang="en-US" dirty="0"/>
              <a:t> </a:t>
            </a:r>
            <a:r>
              <a:rPr lang="en-US" altLang="zh-CN" dirty="0"/>
              <a:t>(</a:t>
            </a:r>
            <a:r>
              <a:rPr lang="en-US" altLang="zh-CN" dirty="0" err="1"/>
              <a:t>Paxos</a:t>
            </a:r>
            <a:r>
              <a:rPr lang="en-US" altLang="zh-CN" dirty="0"/>
              <a:t>-based</a:t>
            </a:r>
            <a:r>
              <a:rPr lang="zh-CN" altLang="en-US" dirty="0"/>
              <a:t> </a:t>
            </a:r>
            <a:r>
              <a:rPr lang="en-US" altLang="zh-CN" dirty="0"/>
              <a:t>consistent</a:t>
            </a:r>
            <a:r>
              <a:rPr lang="zh-CN" altLang="en-US" dirty="0"/>
              <a:t> </a:t>
            </a:r>
            <a:r>
              <a:rPr lang="en-US" altLang="zh-CN" dirty="0"/>
              <a:t>DHT)</a:t>
            </a:r>
          </a:p>
          <a:p>
            <a:pPr lvl="1"/>
            <a:endParaRPr lang="en-US" dirty="0"/>
          </a:p>
        </p:txBody>
      </p:sp>
    </p:spTree>
    <p:extLst>
      <p:ext uri="{BB962C8B-B14F-4D97-AF65-F5344CB8AC3E}">
        <p14:creationId xmlns:p14="http://schemas.microsoft.com/office/powerpoint/2010/main" val="759526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1FF81-A296-2E44-A558-62DBE9F30091}"/>
              </a:ext>
            </a:extLst>
          </p:cNvPr>
          <p:cNvSpPr>
            <a:spLocks noGrp="1"/>
          </p:cNvSpPr>
          <p:nvPr>
            <p:ph type="title"/>
          </p:nvPr>
        </p:nvSpPr>
        <p:spPr/>
        <p:txBody>
          <a:bodyPr/>
          <a:lstStyle/>
          <a:p>
            <a:r>
              <a:rPr lang="en-US" altLang="zh-CN" dirty="0" err="1"/>
              <a:t>Paxos</a:t>
            </a:r>
            <a:r>
              <a:rPr lang="zh-CN" altLang="en-US" dirty="0"/>
              <a:t> </a:t>
            </a:r>
            <a:r>
              <a:rPr lang="en-US" altLang="zh-CN" dirty="0"/>
              <a:t>Properties</a:t>
            </a:r>
            <a:endParaRPr lang="en-US" dirty="0"/>
          </a:p>
        </p:txBody>
      </p:sp>
      <p:sp>
        <p:nvSpPr>
          <p:cNvPr id="3" name="Content Placeholder 2">
            <a:extLst>
              <a:ext uri="{FF2B5EF4-FFF2-40B4-BE49-F238E27FC236}">
                <a16:creationId xmlns:a16="http://schemas.microsoft.com/office/drawing/2014/main" id="{F5733C95-19C7-8E44-8CB5-484210FCCB32}"/>
              </a:ext>
            </a:extLst>
          </p:cNvPr>
          <p:cNvSpPr>
            <a:spLocks noGrp="1"/>
          </p:cNvSpPr>
          <p:nvPr>
            <p:ph idx="1"/>
          </p:nvPr>
        </p:nvSpPr>
        <p:spPr/>
        <p:txBody>
          <a:bodyPr/>
          <a:lstStyle/>
          <a:p>
            <a:r>
              <a:rPr lang="en-US" altLang="zh-CN" dirty="0"/>
              <a:t>Safety</a:t>
            </a:r>
            <a:r>
              <a:rPr lang="zh-CN" altLang="en-US" dirty="0"/>
              <a:t> </a:t>
            </a:r>
            <a:r>
              <a:rPr lang="en-US" altLang="zh-CN" dirty="0"/>
              <a:t>(something</a:t>
            </a:r>
            <a:r>
              <a:rPr lang="zh-CN" altLang="en-US" dirty="0"/>
              <a:t> </a:t>
            </a:r>
            <a:r>
              <a:rPr lang="en-US" altLang="zh-CN" dirty="0"/>
              <a:t>bad</a:t>
            </a:r>
            <a:r>
              <a:rPr lang="zh-CN" altLang="en-US" dirty="0"/>
              <a:t> </a:t>
            </a:r>
            <a:r>
              <a:rPr lang="en-US" altLang="zh-CN" dirty="0"/>
              <a:t>will</a:t>
            </a:r>
            <a:r>
              <a:rPr lang="zh-CN" altLang="en-US" dirty="0"/>
              <a:t> </a:t>
            </a:r>
            <a:r>
              <a:rPr lang="en-US" altLang="zh-CN" dirty="0"/>
              <a:t>never</a:t>
            </a:r>
            <a:r>
              <a:rPr lang="zh-CN" altLang="en-US" dirty="0"/>
              <a:t> </a:t>
            </a:r>
            <a:r>
              <a:rPr lang="en-US" altLang="zh-CN" dirty="0"/>
              <a:t>happen)</a:t>
            </a:r>
          </a:p>
          <a:p>
            <a:pPr lvl="1"/>
            <a:r>
              <a:rPr lang="en-US" altLang="zh-CN" dirty="0"/>
              <a:t>If</a:t>
            </a:r>
            <a:r>
              <a:rPr lang="zh-CN" altLang="en-US" dirty="0"/>
              <a:t> </a:t>
            </a:r>
            <a:r>
              <a:rPr lang="en-US" altLang="zh-CN" dirty="0"/>
              <a:t>a</a:t>
            </a:r>
            <a:r>
              <a:rPr lang="zh-CN" altLang="en-US" dirty="0"/>
              <a:t> </a:t>
            </a:r>
            <a:r>
              <a:rPr lang="en-US" altLang="zh-CN" dirty="0"/>
              <a:t>correct</a:t>
            </a:r>
            <a:r>
              <a:rPr lang="zh-CN" altLang="en-US" dirty="0"/>
              <a:t> </a:t>
            </a:r>
            <a:r>
              <a:rPr lang="en-US" altLang="zh-CN" dirty="0"/>
              <a:t>node</a:t>
            </a:r>
            <a:r>
              <a:rPr lang="zh-CN" altLang="en-US" dirty="0"/>
              <a:t> </a:t>
            </a:r>
            <a:r>
              <a:rPr lang="en-US" altLang="zh-CN" dirty="0"/>
              <a:t>p1</a:t>
            </a:r>
            <a:r>
              <a:rPr lang="zh-CN" altLang="en-US" dirty="0"/>
              <a:t> </a:t>
            </a:r>
            <a:r>
              <a:rPr lang="en-US" altLang="zh-CN" dirty="0"/>
              <a:t>agrees</a:t>
            </a:r>
            <a:r>
              <a:rPr lang="zh-CN" altLang="en-US" dirty="0"/>
              <a:t> </a:t>
            </a:r>
            <a:r>
              <a:rPr lang="en-US" altLang="zh-CN" dirty="0"/>
              <a:t>on</a:t>
            </a:r>
            <a:r>
              <a:rPr lang="zh-CN" altLang="en-US" dirty="0"/>
              <a:t> </a:t>
            </a:r>
            <a:r>
              <a:rPr lang="en-US" altLang="zh-CN" dirty="0"/>
              <a:t>some</a:t>
            </a:r>
            <a:r>
              <a:rPr lang="zh-CN" altLang="en-US" dirty="0"/>
              <a:t> </a:t>
            </a:r>
            <a:r>
              <a:rPr lang="en-US" altLang="zh-CN" dirty="0"/>
              <a:t>value</a:t>
            </a:r>
            <a:r>
              <a:rPr lang="zh-CN" altLang="en-US" dirty="0"/>
              <a:t> </a:t>
            </a:r>
            <a:r>
              <a:rPr lang="en-US" altLang="zh-CN" dirty="0"/>
              <a:t>v,</a:t>
            </a:r>
            <a:r>
              <a:rPr lang="zh-CN" altLang="en-US" dirty="0"/>
              <a:t> </a:t>
            </a:r>
            <a:r>
              <a:rPr lang="en-US" altLang="zh-CN" dirty="0"/>
              <a:t>all</a:t>
            </a:r>
            <a:r>
              <a:rPr lang="zh-CN" altLang="en-US" dirty="0"/>
              <a:t> </a:t>
            </a:r>
            <a:r>
              <a:rPr lang="en-US" altLang="zh-CN" dirty="0"/>
              <a:t>other</a:t>
            </a:r>
            <a:r>
              <a:rPr lang="zh-CN" altLang="en-US" dirty="0"/>
              <a:t> </a:t>
            </a:r>
            <a:r>
              <a:rPr lang="en-US" altLang="zh-CN" dirty="0"/>
              <a:t>correct</a:t>
            </a:r>
            <a:r>
              <a:rPr lang="zh-CN" altLang="en-US" dirty="0"/>
              <a:t> </a:t>
            </a:r>
            <a:r>
              <a:rPr lang="en-US" altLang="zh-CN" dirty="0"/>
              <a:t>nodes</a:t>
            </a:r>
            <a:r>
              <a:rPr lang="zh-CN" altLang="en-US" dirty="0"/>
              <a:t> </a:t>
            </a:r>
            <a:r>
              <a:rPr lang="en-US" altLang="zh-CN" dirty="0"/>
              <a:t>will</a:t>
            </a:r>
            <a:r>
              <a:rPr lang="zh-CN" altLang="en-US" dirty="0"/>
              <a:t> </a:t>
            </a:r>
            <a:r>
              <a:rPr lang="en-US" altLang="zh-CN" dirty="0"/>
              <a:t>agree</a:t>
            </a:r>
            <a:r>
              <a:rPr lang="zh-CN" altLang="en-US" dirty="0"/>
              <a:t> </a:t>
            </a:r>
            <a:r>
              <a:rPr lang="en-US" altLang="zh-CN" dirty="0"/>
              <a:t>on</a:t>
            </a:r>
            <a:r>
              <a:rPr lang="zh-CN" altLang="en-US" dirty="0"/>
              <a:t> </a:t>
            </a:r>
            <a:r>
              <a:rPr lang="en-US" altLang="zh-CN" dirty="0"/>
              <a:t>v</a:t>
            </a:r>
          </a:p>
          <a:p>
            <a:pPr lvl="1"/>
            <a:r>
              <a:rPr lang="en-US" altLang="zh-CN" dirty="0"/>
              <a:t>The</a:t>
            </a:r>
            <a:r>
              <a:rPr lang="zh-CN" altLang="en-US" dirty="0"/>
              <a:t> </a:t>
            </a:r>
            <a:r>
              <a:rPr lang="en-US" altLang="zh-CN" dirty="0"/>
              <a:t>value</a:t>
            </a:r>
            <a:r>
              <a:rPr lang="zh-CN" altLang="en-US" dirty="0"/>
              <a:t> </a:t>
            </a:r>
            <a:r>
              <a:rPr lang="en-US" altLang="zh-CN" dirty="0"/>
              <a:t>agreed</a:t>
            </a:r>
            <a:r>
              <a:rPr lang="zh-CN" altLang="en-US" dirty="0"/>
              <a:t> </a:t>
            </a:r>
            <a:r>
              <a:rPr lang="en-US" altLang="zh-CN" dirty="0"/>
              <a:t>upon</a:t>
            </a:r>
            <a:r>
              <a:rPr lang="zh-CN" altLang="en-US" dirty="0"/>
              <a:t> </a:t>
            </a:r>
            <a:r>
              <a:rPr lang="en-US" altLang="zh-CN" dirty="0"/>
              <a:t>was</a:t>
            </a:r>
            <a:r>
              <a:rPr lang="zh-CN" altLang="en-US" dirty="0"/>
              <a:t> </a:t>
            </a:r>
            <a:r>
              <a:rPr lang="en-US" altLang="zh-CN" dirty="0"/>
              <a:t>proposed</a:t>
            </a:r>
            <a:r>
              <a:rPr lang="zh-CN" altLang="en-US" dirty="0"/>
              <a:t> </a:t>
            </a:r>
            <a:r>
              <a:rPr lang="en-US" altLang="zh-CN" dirty="0"/>
              <a:t>by</a:t>
            </a:r>
            <a:r>
              <a:rPr lang="zh-CN" altLang="en-US" dirty="0"/>
              <a:t> </a:t>
            </a:r>
            <a:r>
              <a:rPr lang="en-US" altLang="zh-CN" dirty="0"/>
              <a:t>some</a:t>
            </a:r>
            <a:r>
              <a:rPr lang="zh-CN" altLang="en-US" dirty="0"/>
              <a:t> </a:t>
            </a:r>
            <a:r>
              <a:rPr lang="en-US" altLang="zh-CN" dirty="0"/>
              <a:t>node</a:t>
            </a:r>
          </a:p>
          <a:p>
            <a:r>
              <a:rPr lang="en-US" altLang="zh-CN" dirty="0"/>
              <a:t>Liveness</a:t>
            </a:r>
            <a:r>
              <a:rPr lang="zh-CN" altLang="en-US" dirty="0"/>
              <a:t> </a:t>
            </a:r>
            <a:r>
              <a:rPr lang="en-US" altLang="zh-CN" dirty="0"/>
              <a:t>(something</a:t>
            </a:r>
            <a:r>
              <a:rPr lang="zh-CN" altLang="en-US" dirty="0"/>
              <a:t> </a:t>
            </a:r>
            <a:r>
              <a:rPr lang="en-US" altLang="zh-CN" dirty="0"/>
              <a:t>good</a:t>
            </a:r>
            <a:r>
              <a:rPr lang="zh-CN" altLang="en-US" dirty="0"/>
              <a:t> </a:t>
            </a:r>
            <a:r>
              <a:rPr lang="en-US" altLang="zh-CN" dirty="0"/>
              <a:t>will</a:t>
            </a:r>
            <a:r>
              <a:rPr lang="zh-CN" altLang="en-US" dirty="0"/>
              <a:t> </a:t>
            </a:r>
            <a:r>
              <a:rPr lang="en-US" altLang="zh-CN" dirty="0"/>
              <a:t>eventually</a:t>
            </a:r>
            <a:r>
              <a:rPr lang="zh-CN" altLang="en-US" dirty="0"/>
              <a:t> </a:t>
            </a:r>
            <a:r>
              <a:rPr lang="en-US" altLang="zh-CN" dirty="0"/>
              <a:t>happen)</a:t>
            </a:r>
          </a:p>
          <a:p>
            <a:pPr lvl="1"/>
            <a:r>
              <a:rPr lang="en-US" altLang="zh-CN" dirty="0"/>
              <a:t>Correct</a:t>
            </a:r>
            <a:r>
              <a:rPr lang="zh-CN" altLang="en-US" dirty="0"/>
              <a:t> </a:t>
            </a:r>
            <a:r>
              <a:rPr lang="en-US" altLang="zh-CN" dirty="0"/>
              <a:t>nodes</a:t>
            </a:r>
            <a:r>
              <a:rPr lang="zh-CN" altLang="en-US" dirty="0"/>
              <a:t> </a:t>
            </a:r>
            <a:r>
              <a:rPr lang="en-US" altLang="zh-CN" dirty="0"/>
              <a:t>eventually</a:t>
            </a:r>
            <a:r>
              <a:rPr lang="zh-CN" altLang="en-US" dirty="0"/>
              <a:t> </a:t>
            </a:r>
            <a:r>
              <a:rPr lang="en-US" altLang="zh-CN" dirty="0"/>
              <a:t>reach</a:t>
            </a:r>
            <a:r>
              <a:rPr lang="zh-CN" altLang="en-US" dirty="0"/>
              <a:t> </a:t>
            </a:r>
            <a:r>
              <a:rPr lang="en-US" altLang="zh-CN" dirty="0"/>
              <a:t>an</a:t>
            </a:r>
            <a:r>
              <a:rPr lang="zh-CN" altLang="en-US" dirty="0"/>
              <a:t> </a:t>
            </a:r>
            <a:r>
              <a:rPr lang="en-US" altLang="zh-CN" dirty="0"/>
              <a:t>agreement</a:t>
            </a:r>
          </a:p>
          <a:p>
            <a:endParaRPr lang="en-US" dirty="0"/>
          </a:p>
          <a:p>
            <a:r>
              <a:rPr lang="en-US" altLang="zh-CN" dirty="0"/>
              <a:t>Basic</a:t>
            </a:r>
            <a:r>
              <a:rPr lang="zh-CN" altLang="en-US" dirty="0"/>
              <a:t> </a:t>
            </a:r>
            <a:r>
              <a:rPr lang="en-US" altLang="zh-CN" dirty="0"/>
              <a:t>idea</a:t>
            </a:r>
            <a:r>
              <a:rPr lang="zh-CN" altLang="en-US" dirty="0"/>
              <a:t> </a:t>
            </a:r>
            <a:r>
              <a:rPr lang="en-US" altLang="zh-CN" dirty="0"/>
              <a:t>seems</a:t>
            </a:r>
            <a:r>
              <a:rPr lang="zh-CN" altLang="en-US" dirty="0"/>
              <a:t> </a:t>
            </a:r>
            <a:r>
              <a:rPr lang="en-US" altLang="zh-CN" dirty="0"/>
              <a:t>natural</a:t>
            </a:r>
            <a:r>
              <a:rPr lang="zh-CN" altLang="en-US" dirty="0"/>
              <a:t> </a:t>
            </a:r>
            <a:r>
              <a:rPr lang="en-US" altLang="zh-CN" dirty="0"/>
              <a:t>in</a:t>
            </a:r>
            <a:r>
              <a:rPr lang="zh-CN" altLang="en-US" dirty="0"/>
              <a:t> </a:t>
            </a:r>
            <a:r>
              <a:rPr lang="en-US" altLang="zh-CN" dirty="0"/>
              <a:t>retrospect,</a:t>
            </a:r>
            <a:r>
              <a:rPr lang="zh-CN" altLang="en-US" dirty="0"/>
              <a:t> </a:t>
            </a:r>
            <a:r>
              <a:rPr lang="en-US" altLang="zh-CN" dirty="0"/>
              <a:t>but</a:t>
            </a:r>
            <a:r>
              <a:rPr lang="zh-CN" altLang="en-US" dirty="0"/>
              <a:t> </a:t>
            </a:r>
            <a:r>
              <a:rPr lang="en-US" altLang="zh-CN" dirty="0"/>
              <a:t>why</a:t>
            </a:r>
            <a:r>
              <a:rPr lang="zh-CN" altLang="en-US" dirty="0"/>
              <a:t> </a:t>
            </a:r>
            <a:r>
              <a:rPr lang="en-US" altLang="zh-CN" dirty="0"/>
              <a:t>it</a:t>
            </a:r>
            <a:r>
              <a:rPr lang="zh-CN" altLang="en-US" dirty="0"/>
              <a:t> </a:t>
            </a:r>
            <a:r>
              <a:rPr lang="en-US" altLang="zh-CN" dirty="0"/>
              <a:t>works</a:t>
            </a:r>
            <a:r>
              <a:rPr lang="zh-CN" altLang="en-US" dirty="0"/>
              <a:t> </a:t>
            </a:r>
            <a:r>
              <a:rPr lang="en-US" altLang="zh-CN" dirty="0"/>
              <a:t>(proof)</a:t>
            </a:r>
            <a:r>
              <a:rPr lang="zh-CN" altLang="en-US" dirty="0"/>
              <a:t> </a:t>
            </a:r>
            <a:r>
              <a:rPr lang="en-US" altLang="zh-CN" dirty="0"/>
              <a:t>in</a:t>
            </a:r>
            <a:r>
              <a:rPr lang="zh-CN" altLang="en-US" dirty="0"/>
              <a:t> </a:t>
            </a:r>
            <a:r>
              <a:rPr lang="en-US" altLang="zh-CN" dirty="0"/>
              <a:t>any</a:t>
            </a:r>
            <a:r>
              <a:rPr lang="zh-CN" altLang="en-US" dirty="0"/>
              <a:t> </a:t>
            </a:r>
            <a:r>
              <a:rPr lang="en-US" altLang="zh-CN" dirty="0"/>
              <a:t>detail</a:t>
            </a:r>
            <a:r>
              <a:rPr lang="zh-CN" altLang="en-US" dirty="0"/>
              <a:t> </a:t>
            </a:r>
            <a:r>
              <a:rPr lang="en-US" altLang="zh-CN" dirty="0"/>
              <a:t>is</a:t>
            </a:r>
            <a:r>
              <a:rPr lang="zh-CN" altLang="en-US" dirty="0"/>
              <a:t> </a:t>
            </a:r>
            <a:r>
              <a:rPr lang="en-US" altLang="zh-CN" dirty="0"/>
              <a:t>incredibly</a:t>
            </a:r>
            <a:r>
              <a:rPr lang="zh-CN" altLang="en-US" dirty="0"/>
              <a:t> </a:t>
            </a:r>
            <a:r>
              <a:rPr lang="en-US" altLang="zh-CN" dirty="0"/>
              <a:t>complex</a:t>
            </a:r>
            <a:endParaRPr lang="en-US" dirty="0"/>
          </a:p>
        </p:txBody>
      </p:sp>
    </p:spTree>
    <p:extLst>
      <p:ext uri="{BB962C8B-B14F-4D97-AF65-F5344CB8AC3E}">
        <p14:creationId xmlns:p14="http://schemas.microsoft.com/office/powerpoint/2010/main" val="2436461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B99C3-07F6-D649-A706-389C0E311612}"/>
              </a:ext>
            </a:extLst>
          </p:cNvPr>
          <p:cNvSpPr>
            <a:spLocks noGrp="1"/>
          </p:cNvSpPr>
          <p:nvPr>
            <p:ph type="title"/>
          </p:nvPr>
        </p:nvSpPr>
        <p:spPr/>
        <p:txBody>
          <a:bodyPr/>
          <a:lstStyle/>
          <a:p>
            <a:r>
              <a:rPr lang="en-US" altLang="zh-CN" dirty="0"/>
              <a:t>High-level</a:t>
            </a:r>
            <a:r>
              <a:rPr lang="zh-CN" altLang="en-US" dirty="0"/>
              <a:t> </a:t>
            </a:r>
            <a:r>
              <a:rPr lang="en-US" altLang="zh-CN" dirty="0"/>
              <a:t>overview</a:t>
            </a:r>
            <a:r>
              <a:rPr lang="zh-CN" altLang="en-US" dirty="0"/>
              <a:t> </a:t>
            </a:r>
            <a:r>
              <a:rPr lang="en-US" altLang="zh-CN" dirty="0"/>
              <a:t>of</a:t>
            </a:r>
            <a:r>
              <a:rPr lang="zh-CN" altLang="en-US" dirty="0"/>
              <a:t> </a:t>
            </a:r>
            <a:r>
              <a:rPr lang="en-US" altLang="zh-CN" dirty="0" err="1"/>
              <a:t>Paxos</a:t>
            </a:r>
            <a:endParaRPr lang="en-US" dirty="0"/>
          </a:p>
        </p:txBody>
      </p:sp>
      <p:sp>
        <p:nvSpPr>
          <p:cNvPr id="3" name="Content Placeholder 2">
            <a:extLst>
              <a:ext uri="{FF2B5EF4-FFF2-40B4-BE49-F238E27FC236}">
                <a16:creationId xmlns:a16="http://schemas.microsoft.com/office/drawing/2014/main" id="{D9C69963-C8DD-FA4B-B3F0-791CC7E60B7F}"/>
              </a:ext>
            </a:extLst>
          </p:cNvPr>
          <p:cNvSpPr>
            <a:spLocks noGrp="1"/>
          </p:cNvSpPr>
          <p:nvPr>
            <p:ph idx="1"/>
          </p:nvPr>
        </p:nvSpPr>
        <p:spPr/>
        <p:txBody>
          <a:bodyPr>
            <a:normAutofit fontScale="92500" lnSpcReduction="20000"/>
          </a:bodyPr>
          <a:lstStyle/>
          <a:p>
            <a:r>
              <a:rPr lang="en-US" altLang="zh-CN" dirty="0" err="1"/>
              <a:t>Paxos</a:t>
            </a:r>
            <a:r>
              <a:rPr lang="zh-CN" altLang="en-US" dirty="0"/>
              <a:t> </a:t>
            </a:r>
            <a:r>
              <a:rPr lang="en-US" altLang="zh-CN" dirty="0"/>
              <a:t>is</a:t>
            </a:r>
            <a:r>
              <a:rPr lang="zh-CN" altLang="en-US" dirty="0"/>
              <a:t> </a:t>
            </a:r>
            <a:r>
              <a:rPr lang="en-US" altLang="zh-CN" dirty="0"/>
              <a:t>similar</a:t>
            </a:r>
            <a:r>
              <a:rPr lang="zh-CN" altLang="en-US" dirty="0"/>
              <a:t> </a:t>
            </a:r>
            <a:r>
              <a:rPr lang="en-US" altLang="zh-CN" dirty="0"/>
              <a:t>to</a:t>
            </a:r>
            <a:r>
              <a:rPr lang="zh-CN" altLang="en-US" dirty="0"/>
              <a:t> </a:t>
            </a:r>
            <a:r>
              <a:rPr lang="en-US" altLang="zh-CN" dirty="0"/>
              <a:t>2PC,</a:t>
            </a:r>
            <a:r>
              <a:rPr lang="zh-CN" altLang="en-US" dirty="0"/>
              <a:t> </a:t>
            </a:r>
            <a:r>
              <a:rPr lang="en-US" altLang="zh-CN" dirty="0"/>
              <a:t>but</a:t>
            </a:r>
            <a:r>
              <a:rPr lang="zh-CN" altLang="en-US" dirty="0"/>
              <a:t> </a:t>
            </a:r>
            <a:r>
              <a:rPr lang="en-US" altLang="zh-CN" dirty="0"/>
              <a:t>with</a:t>
            </a:r>
            <a:r>
              <a:rPr lang="zh-CN" altLang="en-US" dirty="0"/>
              <a:t> </a:t>
            </a:r>
            <a:r>
              <a:rPr lang="en-US" altLang="zh-CN" dirty="0"/>
              <a:t>some</a:t>
            </a:r>
            <a:r>
              <a:rPr lang="zh-CN" altLang="en-US" dirty="0"/>
              <a:t> </a:t>
            </a:r>
            <a:r>
              <a:rPr lang="en-US" altLang="zh-CN" dirty="0"/>
              <a:t>twists</a:t>
            </a:r>
          </a:p>
          <a:p>
            <a:r>
              <a:rPr lang="en-US" altLang="zh-CN" dirty="0"/>
              <a:t>Three</a:t>
            </a:r>
            <a:r>
              <a:rPr lang="zh-CN" altLang="en-US" dirty="0"/>
              <a:t> </a:t>
            </a:r>
            <a:r>
              <a:rPr lang="en-US" altLang="zh-CN" dirty="0"/>
              <a:t>roles</a:t>
            </a:r>
          </a:p>
          <a:p>
            <a:pPr lvl="1"/>
            <a:r>
              <a:rPr lang="en-US" altLang="zh-CN" dirty="0"/>
              <a:t>Proposer</a:t>
            </a:r>
            <a:r>
              <a:rPr lang="zh-CN" altLang="en-US" dirty="0"/>
              <a:t> </a:t>
            </a:r>
            <a:r>
              <a:rPr lang="en-US" altLang="zh-CN" dirty="0"/>
              <a:t>(just</a:t>
            </a:r>
            <a:r>
              <a:rPr lang="zh-CN" altLang="en-US" dirty="0"/>
              <a:t> </a:t>
            </a:r>
            <a:r>
              <a:rPr lang="en-US" altLang="zh-CN" dirty="0"/>
              <a:t>like</a:t>
            </a:r>
            <a:r>
              <a:rPr lang="zh-CN" altLang="en-US" dirty="0"/>
              <a:t> </a:t>
            </a:r>
            <a:r>
              <a:rPr lang="en-US" altLang="zh-CN" dirty="0"/>
              <a:t>the</a:t>
            </a:r>
            <a:r>
              <a:rPr lang="zh-CN" altLang="en-US" dirty="0"/>
              <a:t> </a:t>
            </a:r>
            <a:r>
              <a:rPr lang="en-US" altLang="zh-CN" dirty="0"/>
              <a:t>coordinator,</a:t>
            </a:r>
            <a:r>
              <a:rPr lang="zh-CN" altLang="en-US" dirty="0"/>
              <a:t> </a:t>
            </a:r>
            <a:r>
              <a:rPr lang="en-US" altLang="zh-CN" dirty="0"/>
              <a:t>or</a:t>
            </a:r>
            <a:r>
              <a:rPr lang="zh-CN" altLang="en-US" dirty="0"/>
              <a:t> </a:t>
            </a:r>
            <a:r>
              <a:rPr lang="en-US" altLang="zh-CN" dirty="0"/>
              <a:t>the</a:t>
            </a:r>
            <a:r>
              <a:rPr lang="zh-CN" altLang="en-US" dirty="0"/>
              <a:t> </a:t>
            </a:r>
            <a:r>
              <a:rPr lang="en-US" altLang="zh-CN" dirty="0"/>
              <a:t>primary</a:t>
            </a:r>
            <a:r>
              <a:rPr lang="zh-CN" altLang="en-US" dirty="0"/>
              <a:t> </a:t>
            </a:r>
            <a:r>
              <a:rPr lang="en-US" altLang="zh-CN" dirty="0"/>
              <a:t>in</a:t>
            </a:r>
            <a:r>
              <a:rPr lang="zh-CN" altLang="en-US" dirty="0"/>
              <a:t> </a:t>
            </a:r>
            <a:r>
              <a:rPr lang="en-US" altLang="zh-CN" dirty="0"/>
              <a:t>primary/backup</a:t>
            </a:r>
            <a:r>
              <a:rPr lang="zh-CN" altLang="en-US" dirty="0"/>
              <a:t> </a:t>
            </a:r>
            <a:r>
              <a:rPr lang="en-US" altLang="zh-CN" dirty="0"/>
              <a:t>approach)</a:t>
            </a:r>
          </a:p>
          <a:p>
            <a:pPr lvl="2"/>
            <a:r>
              <a:rPr lang="en-US" altLang="zh-CN" dirty="0"/>
              <a:t>Proposes</a:t>
            </a:r>
            <a:r>
              <a:rPr lang="zh-CN" altLang="en-US" dirty="0"/>
              <a:t> </a:t>
            </a:r>
            <a:r>
              <a:rPr lang="en-US" altLang="zh-CN" dirty="0"/>
              <a:t>a</a:t>
            </a:r>
            <a:r>
              <a:rPr lang="zh-CN" altLang="en-US" dirty="0"/>
              <a:t> </a:t>
            </a:r>
            <a:r>
              <a:rPr lang="en-US" altLang="zh-CN" dirty="0"/>
              <a:t>value</a:t>
            </a:r>
            <a:r>
              <a:rPr lang="zh-CN" altLang="en-US" dirty="0"/>
              <a:t> </a:t>
            </a:r>
            <a:r>
              <a:rPr lang="en-US" altLang="zh-CN" dirty="0"/>
              <a:t>and</a:t>
            </a:r>
            <a:r>
              <a:rPr lang="zh-CN" altLang="en-US" dirty="0"/>
              <a:t> </a:t>
            </a:r>
            <a:r>
              <a:rPr lang="en-US" altLang="zh-CN" dirty="0"/>
              <a:t>solicits</a:t>
            </a:r>
            <a:r>
              <a:rPr lang="zh-CN" altLang="en-US" dirty="0"/>
              <a:t> </a:t>
            </a:r>
            <a:r>
              <a:rPr lang="en-US" altLang="zh-CN" dirty="0"/>
              <a:t>acceptance</a:t>
            </a:r>
            <a:r>
              <a:rPr lang="zh-CN" altLang="en-US" dirty="0"/>
              <a:t> </a:t>
            </a:r>
            <a:r>
              <a:rPr lang="en-US" altLang="zh-CN" dirty="0"/>
              <a:t>from</a:t>
            </a:r>
            <a:r>
              <a:rPr lang="zh-CN" altLang="en-US" dirty="0"/>
              <a:t> </a:t>
            </a:r>
            <a:r>
              <a:rPr lang="en-US" altLang="zh-CN" dirty="0"/>
              <a:t>others</a:t>
            </a:r>
          </a:p>
          <a:p>
            <a:pPr lvl="1"/>
            <a:r>
              <a:rPr lang="en-US" altLang="zh-CN" dirty="0"/>
              <a:t>Acceptors</a:t>
            </a:r>
            <a:r>
              <a:rPr lang="zh-CN" altLang="en-US" dirty="0"/>
              <a:t> </a:t>
            </a:r>
            <a:r>
              <a:rPr lang="en-US" altLang="zh-CN" dirty="0"/>
              <a:t>(just</a:t>
            </a:r>
            <a:r>
              <a:rPr lang="zh-CN" altLang="en-US" dirty="0"/>
              <a:t> </a:t>
            </a:r>
            <a:r>
              <a:rPr lang="en-US" altLang="zh-CN" dirty="0"/>
              <a:t>like</a:t>
            </a:r>
            <a:r>
              <a:rPr lang="zh-CN" altLang="en-US" dirty="0"/>
              <a:t> </a:t>
            </a:r>
            <a:r>
              <a:rPr lang="en-US" altLang="zh-CN" dirty="0"/>
              <a:t>the</a:t>
            </a:r>
            <a:r>
              <a:rPr lang="zh-CN" altLang="en-US" dirty="0"/>
              <a:t> </a:t>
            </a:r>
            <a:r>
              <a:rPr lang="en-US" altLang="zh-CN" dirty="0"/>
              <a:t>machines</a:t>
            </a:r>
            <a:r>
              <a:rPr lang="zh-CN" altLang="en-US" dirty="0"/>
              <a:t> </a:t>
            </a:r>
            <a:r>
              <a:rPr lang="en-US" altLang="zh-CN" dirty="0"/>
              <a:t>in</a:t>
            </a:r>
            <a:r>
              <a:rPr lang="zh-CN" altLang="en-US" dirty="0"/>
              <a:t> </a:t>
            </a:r>
            <a:r>
              <a:rPr lang="en-US" altLang="zh-CN" dirty="0"/>
              <a:t>2PC,</a:t>
            </a:r>
            <a:r>
              <a:rPr lang="zh-CN" altLang="en-US" dirty="0"/>
              <a:t> </a:t>
            </a:r>
            <a:r>
              <a:rPr lang="en-US" altLang="zh-CN" dirty="0"/>
              <a:t>or</a:t>
            </a:r>
            <a:r>
              <a:rPr lang="zh-CN" altLang="en-US" dirty="0"/>
              <a:t> </a:t>
            </a:r>
            <a:r>
              <a:rPr lang="en-US" altLang="zh-CN" dirty="0"/>
              <a:t>the</a:t>
            </a:r>
            <a:r>
              <a:rPr lang="zh-CN" altLang="en-US" dirty="0"/>
              <a:t> </a:t>
            </a:r>
            <a:r>
              <a:rPr lang="en-US" altLang="zh-CN" dirty="0"/>
              <a:t>backups…)</a:t>
            </a:r>
          </a:p>
          <a:p>
            <a:pPr lvl="2"/>
            <a:r>
              <a:rPr lang="en-US" altLang="zh-CN" dirty="0"/>
              <a:t>Vote</a:t>
            </a:r>
            <a:r>
              <a:rPr lang="zh-CN" altLang="en-US" dirty="0"/>
              <a:t> </a:t>
            </a:r>
            <a:r>
              <a:rPr lang="en-US" altLang="zh-CN" dirty="0"/>
              <a:t>if</a:t>
            </a:r>
            <a:r>
              <a:rPr lang="zh-CN" altLang="en-US" dirty="0"/>
              <a:t> </a:t>
            </a:r>
            <a:r>
              <a:rPr lang="en-US" altLang="zh-CN" dirty="0"/>
              <a:t>they</a:t>
            </a:r>
            <a:r>
              <a:rPr lang="zh-CN" altLang="en-US" dirty="0"/>
              <a:t> </a:t>
            </a:r>
            <a:r>
              <a:rPr lang="en-US" altLang="zh-CN" dirty="0"/>
              <a:t>would</a:t>
            </a:r>
            <a:r>
              <a:rPr lang="zh-CN" altLang="en-US" dirty="0"/>
              <a:t> </a:t>
            </a:r>
            <a:r>
              <a:rPr lang="en-US" altLang="zh-CN" dirty="0"/>
              <a:t>like</a:t>
            </a:r>
            <a:r>
              <a:rPr lang="zh-CN" altLang="en-US" dirty="0"/>
              <a:t> </a:t>
            </a:r>
            <a:r>
              <a:rPr lang="en-US" altLang="zh-CN" dirty="0"/>
              <a:t>to</a:t>
            </a:r>
            <a:r>
              <a:rPr lang="zh-CN" altLang="en-US" dirty="0"/>
              <a:t> </a:t>
            </a:r>
            <a:r>
              <a:rPr lang="en-US" altLang="zh-CN" dirty="0"/>
              <a:t>accept</a:t>
            </a:r>
            <a:r>
              <a:rPr lang="zh-CN" altLang="en-US" dirty="0"/>
              <a:t> </a:t>
            </a:r>
            <a:r>
              <a:rPr lang="en-US" altLang="zh-CN" dirty="0"/>
              <a:t>the</a:t>
            </a:r>
            <a:r>
              <a:rPr lang="zh-CN" altLang="en-US" dirty="0"/>
              <a:t> </a:t>
            </a:r>
            <a:r>
              <a:rPr lang="en-US" altLang="zh-CN" dirty="0"/>
              <a:t>value</a:t>
            </a:r>
          </a:p>
          <a:p>
            <a:pPr lvl="1"/>
            <a:r>
              <a:rPr lang="en-US" altLang="zh-CN" dirty="0"/>
              <a:t>Learners</a:t>
            </a:r>
            <a:r>
              <a:rPr lang="zh-CN" altLang="en-US" dirty="0"/>
              <a:t> </a:t>
            </a:r>
            <a:endParaRPr lang="en-US" altLang="zh-CN" dirty="0"/>
          </a:p>
          <a:p>
            <a:pPr lvl="2"/>
            <a:r>
              <a:rPr lang="en-US" altLang="zh-CN" dirty="0"/>
              <a:t>Learn</a:t>
            </a:r>
            <a:r>
              <a:rPr lang="zh-CN" altLang="en-US" dirty="0"/>
              <a:t> </a:t>
            </a:r>
            <a:r>
              <a:rPr lang="en-US" altLang="zh-CN" dirty="0"/>
              <a:t>the</a:t>
            </a:r>
            <a:r>
              <a:rPr lang="zh-CN" altLang="en-US" dirty="0"/>
              <a:t> </a:t>
            </a:r>
            <a:r>
              <a:rPr lang="en-US" altLang="zh-CN" dirty="0"/>
              <a:t>results.</a:t>
            </a:r>
            <a:r>
              <a:rPr lang="zh-CN" altLang="en-US" dirty="0"/>
              <a:t> </a:t>
            </a:r>
            <a:r>
              <a:rPr lang="en-US" altLang="zh-CN" dirty="0"/>
              <a:t>Do</a:t>
            </a:r>
            <a:r>
              <a:rPr lang="zh-CN" altLang="en-US" dirty="0"/>
              <a:t> </a:t>
            </a:r>
            <a:r>
              <a:rPr lang="en-US" altLang="zh-CN" dirty="0"/>
              <a:t>not</a:t>
            </a:r>
            <a:r>
              <a:rPr lang="zh-CN" altLang="en-US" dirty="0"/>
              <a:t> </a:t>
            </a:r>
            <a:r>
              <a:rPr lang="en-US" altLang="zh-CN" dirty="0"/>
              <a:t>actively</a:t>
            </a:r>
            <a:r>
              <a:rPr lang="zh-CN" altLang="en-US" dirty="0"/>
              <a:t> </a:t>
            </a:r>
            <a:r>
              <a:rPr lang="en-US" altLang="zh-CN" dirty="0"/>
              <a:t>participate</a:t>
            </a:r>
            <a:r>
              <a:rPr lang="zh-CN" altLang="en-US" dirty="0"/>
              <a:t> </a:t>
            </a:r>
            <a:r>
              <a:rPr lang="en-US" altLang="zh-CN" dirty="0"/>
              <a:t>in</a:t>
            </a:r>
            <a:r>
              <a:rPr lang="zh-CN" altLang="en-US" dirty="0"/>
              <a:t> </a:t>
            </a:r>
            <a:r>
              <a:rPr lang="en-US" altLang="zh-CN" dirty="0"/>
              <a:t>the</a:t>
            </a:r>
            <a:r>
              <a:rPr lang="zh-CN" altLang="en-US" dirty="0"/>
              <a:t> </a:t>
            </a:r>
            <a:r>
              <a:rPr lang="en-US" altLang="zh-CN" dirty="0"/>
              <a:t>protocol</a:t>
            </a:r>
          </a:p>
          <a:p>
            <a:r>
              <a:rPr lang="en-US" altLang="zh-CN" dirty="0"/>
              <a:t>The</a:t>
            </a:r>
            <a:r>
              <a:rPr lang="zh-CN" altLang="en-US" dirty="0"/>
              <a:t> </a:t>
            </a:r>
            <a:r>
              <a:rPr lang="en-US" altLang="zh-CN" dirty="0"/>
              <a:t>roles</a:t>
            </a:r>
            <a:r>
              <a:rPr lang="zh-CN" altLang="en-US" dirty="0"/>
              <a:t> </a:t>
            </a:r>
            <a:r>
              <a:rPr lang="en-US" altLang="zh-CN" dirty="0"/>
              <a:t>can</a:t>
            </a:r>
            <a:r>
              <a:rPr lang="zh-CN" altLang="en-US" dirty="0"/>
              <a:t> </a:t>
            </a:r>
            <a:r>
              <a:rPr lang="en-US" altLang="zh-CN" dirty="0"/>
              <a:t>be</a:t>
            </a:r>
            <a:r>
              <a:rPr lang="zh-CN" altLang="en-US" dirty="0"/>
              <a:t> </a:t>
            </a:r>
            <a:r>
              <a:rPr lang="en-US" altLang="zh-CN" dirty="0"/>
              <a:t>mixed</a:t>
            </a:r>
          </a:p>
          <a:p>
            <a:pPr lvl="1"/>
            <a:r>
              <a:rPr lang="en-US" altLang="zh-CN" dirty="0"/>
              <a:t>A</a:t>
            </a:r>
            <a:r>
              <a:rPr lang="zh-CN" altLang="en-US" dirty="0"/>
              <a:t> </a:t>
            </a:r>
            <a:r>
              <a:rPr lang="en-US" altLang="zh-CN" dirty="0"/>
              <a:t>proposer</a:t>
            </a:r>
            <a:r>
              <a:rPr lang="zh-CN" altLang="en-US" dirty="0"/>
              <a:t> </a:t>
            </a:r>
            <a:r>
              <a:rPr lang="en-US" altLang="zh-CN" dirty="0"/>
              <a:t>can</a:t>
            </a:r>
            <a:r>
              <a:rPr lang="zh-CN" altLang="en-US" dirty="0"/>
              <a:t> </a:t>
            </a:r>
            <a:r>
              <a:rPr lang="en-US" altLang="zh-CN" dirty="0"/>
              <a:t>also</a:t>
            </a:r>
            <a:r>
              <a:rPr lang="zh-CN" altLang="en-US" dirty="0"/>
              <a:t> </a:t>
            </a:r>
            <a:r>
              <a:rPr lang="en-US" altLang="zh-CN" dirty="0"/>
              <a:t>be</a:t>
            </a:r>
            <a:r>
              <a:rPr lang="zh-CN" altLang="en-US" dirty="0"/>
              <a:t> </a:t>
            </a:r>
            <a:r>
              <a:rPr lang="en-US" altLang="zh-CN" dirty="0"/>
              <a:t>learner,</a:t>
            </a:r>
            <a:r>
              <a:rPr lang="zh-CN" altLang="en-US" dirty="0"/>
              <a:t> </a:t>
            </a:r>
            <a:r>
              <a:rPr lang="en-US" altLang="zh-CN" dirty="0"/>
              <a:t>an</a:t>
            </a:r>
            <a:r>
              <a:rPr lang="zh-CN" altLang="en-US" dirty="0"/>
              <a:t> </a:t>
            </a:r>
            <a:r>
              <a:rPr lang="en-US" altLang="zh-CN" dirty="0"/>
              <a:t>acceptor</a:t>
            </a:r>
            <a:r>
              <a:rPr lang="zh-CN" altLang="en-US" dirty="0"/>
              <a:t> </a:t>
            </a:r>
            <a:r>
              <a:rPr lang="en-US" altLang="zh-CN" dirty="0"/>
              <a:t>can</a:t>
            </a:r>
            <a:r>
              <a:rPr lang="zh-CN" altLang="en-US" dirty="0"/>
              <a:t> </a:t>
            </a:r>
            <a:r>
              <a:rPr lang="en-US" altLang="zh-CN" dirty="0"/>
              <a:t>also</a:t>
            </a:r>
            <a:r>
              <a:rPr lang="zh-CN" altLang="en-US" dirty="0"/>
              <a:t> </a:t>
            </a:r>
            <a:r>
              <a:rPr lang="en-US" altLang="zh-CN" dirty="0"/>
              <a:t>be</a:t>
            </a:r>
            <a:r>
              <a:rPr lang="zh-CN" altLang="en-US" dirty="0"/>
              <a:t> </a:t>
            </a:r>
            <a:r>
              <a:rPr lang="en-US" altLang="zh-CN" dirty="0"/>
              <a:t>learner,</a:t>
            </a:r>
            <a:r>
              <a:rPr lang="zh-CN" altLang="en-US" dirty="0"/>
              <a:t> </a:t>
            </a:r>
            <a:r>
              <a:rPr lang="en-US" altLang="zh-CN" dirty="0"/>
              <a:t>proposer</a:t>
            </a:r>
            <a:r>
              <a:rPr lang="zh-CN" altLang="en-US" dirty="0"/>
              <a:t> </a:t>
            </a:r>
            <a:r>
              <a:rPr lang="en-US" altLang="zh-CN" dirty="0"/>
              <a:t>can</a:t>
            </a:r>
            <a:r>
              <a:rPr lang="zh-CN" altLang="en-US" dirty="0"/>
              <a:t> </a:t>
            </a:r>
            <a:r>
              <a:rPr lang="en-US" altLang="zh-CN" dirty="0"/>
              <a:t>change…</a:t>
            </a:r>
          </a:p>
          <a:p>
            <a:pPr lvl="1"/>
            <a:r>
              <a:rPr lang="en-US" altLang="zh-CN" dirty="0">
                <a:solidFill>
                  <a:srgbClr val="C00000"/>
                </a:solidFill>
              </a:rPr>
              <a:t>We</a:t>
            </a:r>
            <a:r>
              <a:rPr lang="zh-CN" altLang="en-US" dirty="0">
                <a:solidFill>
                  <a:srgbClr val="C00000"/>
                </a:solidFill>
              </a:rPr>
              <a:t> </a:t>
            </a:r>
            <a:r>
              <a:rPr lang="en-US" altLang="zh-CN" dirty="0">
                <a:solidFill>
                  <a:srgbClr val="C00000"/>
                </a:solidFill>
              </a:rPr>
              <a:t>consider</a:t>
            </a:r>
            <a:r>
              <a:rPr lang="zh-CN" altLang="en-US" dirty="0">
                <a:solidFill>
                  <a:srgbClr val="C00000"/>
                </a:solidFill>
              </a:rPr>
              <a:t> </a:t>
            </a:r>
            <a:r>
              <a:rPr lang="en-US" altLang="zh-CN" dirty="0" err="1">
                <a:solidFill>
                  <a:srgbClr val="C00000"/>
                </a:solidFill>
              </a:rPr>
              <a:t>Paxos</a:t>
            </a:r>
            <a:r>
              <a:rPr lang="zh-CN" altLang="en-US" dirty="0">
                <a:solidFill>
                  <a:srgbClr val="C00000"/>
                </a:solidFill>
              </a:rPr>
              <a:t> </a:t>
            </a:r>
            <a:r>
              <a:rPr lang="en-US" altLang="zh-CN" dirty="0">
                <a:solidFill>
                  <a:srgbClr val="C00000"/>
                </a:solidFill>
              </a:rPr>
              <a:t>where</a:t>
            </a:r>
            <a:r>
              <a:rPr lang="zh-CN" altLang="en-US" dirty="0">
                <a:solidFill>
                  <a:srgbClr val="C00000"/>
                </a:solidFill>
              </a:rPr>
              <a:t> </a:t>
            </a:r>
            <a:r>
              <a:rPr lang="en-US" altLang="zh-CN" dirty="0">
                <a:solidFill>
                  <a:srgbClr val="C00000"/>
                </a:solidFill>
              </a:rPr>
              <a:t>proposers</a:t>
            </a:r>
            <a:r>
              <a:rPr lang="zh-CN" altLang="en-US" dirty="0">
                <a:solidFill>
                  <a:srgbClr val="C00000"/>
                </a:solidFill>
              </a:rPr>
              <a:t> </a:t>
            </a:r>
            <a:r>
              <a:rPr lang="en-US" altLang="zh-CN" dirty="0">
                <a:solidFill>
                  <a:srgbClr val="C00000"/>
                </a:solidFill>
              </a:rPr>
              <a:t>and</a:t>
            </a:r>
            <a:r>
              <a:rPr lang="zh-CN" altLang="en-US" dirty="0">
                <a:solidFill>
                  <a:srgbClr val="C00000"/>
                </a:solidFill>
              </a:rPr>
              <a:t> </a:t>
            </a:r>
            <a:r>
              <a:rPr lang="en-US" altLang="zh-CN" dirty="0">
                <a:solidFill>
                  <a:srgbClr val="C00000"/>
                </a:solidFill>
              </a:rPr>
              <a:t>acceptors</a:t>
            </a:r>
            <a:r>
              <a:rPr lang="zh-CN" altLang="en-US" dirty="0">
                <a:solidFill>
                  <a:srgbClr val="C00000"/>
                </a:solidFill>
              </a:rPr>
              <a:t> </a:t>
            </a:r>
            <a:r>
              <a:rPr lang="en-US" altLang="zh-CN" dirty="0">
                <a:solidFill>
                  <a:srgbClr val="C00000"/>
                </a:solidFill>
              </a:rPr>
              <a:t>are</a:t>
            </a:r>
            <a:r>
              <a:rPr lang="zh-CN" altLang="en-US" dirty="0">
                <a:solidFill>
                  <a:srgbClr val="C00000"/>
                </a:solidFill>
              </a:rPr>
              <a:t> </a:t>
            </a:r>
            <a:r>
              <a:rPr lang="en-US" altLang="zh-CN" dirty="0">
                <a:solidFill>
                  <a:srgbClr val="C00000"/>
                </a:solidFill>
              </a:rPr>
              <a:t>also</a:t>
            </a:r>
            <a:r>
              <a:rPr lang="zh-CN" altLang="en-US" dirty="0">
                <a:solidFill>
                  <a:srgbClr val="C00000"/>
                </a:solidFill>
              </a:rPr>
              <a:t> </a:t>
            </a:r>
            <a:r>
              <a:rPr lang="en-US" altLang="zh-CN" dirty="0">
                <a:solidFill>
                  <a:srgbClr val="C00000"/>
                </a:solidFill>
              </a:rPr>
              <a:t>learners</a:t>
            </a:r>
            <a:r>
              <a:rPr lang="zh-CN" altLang="en-US" dirty="0">
                <a:solidFill>
                  <a:srgbClr val="C00000"/>
                </a:solidFill>
              </a:rPr>
              <a:t> </a:t>
            </a:r>
            <a:r>
              <a:rPr lang="en-US" altLang="zh-CN" dirty="0">
                <a:solidFill>
                  <a:srgbClr val="C00000"/>
                </a:solidFill>
              </a:rPr>
              <a:t>(it</a:t>
            </a:r>
            <a:r>
              <a:rPr lang="zh-CN" altLang="en-US" dirty="0">
                <a:solidFill>
                  <a:srgbClr val="C00000"/>
                </a:solidFill>
              </a:rPr>
              <a:t> </a:t>
            </a:r>
            <a:r>
              <a:rPr lang="en-US" altLang="zh-CN" dirty="0">
                <a:solidFill>
                  <a:srgbClr val="C00000"/>
                </a:solidFill>
              </a:rPr>
              <a:t>is</a:t>
            </a:r>
            <a:r>
              <a:rPr lang="zh-CN" altLang="en-US" dirty="0">
                <a:solidFill>
                  <a:srgbClr val="C00000"/>
                </a:solidFill>
              </a:rPr>
              <a:t> </a:t>
            </a:r>
            <a:r>
              <a:rPr lang="en-US" altLang="zh-CN" dirty="0">
                <a:solidFill>
                  <a:srgbClr val="C00000"/>
                </a:solidFill>
              </a:rPr>
              <a:t>slightly</a:t>
            </a:r>
            <a:r>
              <a:rPr lang="zh-CN" altLang="en-US" dirty="0">
                <a:solidFill>
                  <a:srgbClr val="C00000"/>
                </a:solidFill>
              </a:rPr>
              <a:t> </a:t>
            </a:r>
            <a:r>
              <a:rPr lang="en-US" altLang="zh-CN" dirty="0">
                <a:solidFill>
                  <a:srgbClr val="C00000"/>
                </a:solidFill>
              </a:rPr>
              <a:t>different</a:t>
            </a:r>
            <a:r>
              <a:rPr lang="zh-CN" altLang="en-US" dirty="0">
                <a:solidFill>
                  <a:srgbClr val="C00000"/>
                </a:solidFill>
              </a:rPr>
              <a:t> </a:t>
            </a:r>
            <a:r>
              <a:rPr lang="en-US" altLang="zh-CN" dirty="0">
                <a:solidFill>
                  <a:srgbClr val="C00000"/>
                </a:solidFill>
              </a:rPr>
              <a:t>from</a:t>
            </a:r>
            <a:r>
              <a:rPr lang="zh-CN" altLang="en-US" dirty="0">
                <a:solidFill>
                  <a:srgbClr val="C00000"/>
                </a:solidFill>
              </a:rPr>
              <a:t> </a:t>
            </a:r>
            <a:r>
              <a:rPr lang="en-US" altLang="zh-CN" dirty="0">
                <a:solidFill>
                  <a:srgbClr val="C00000"/>
                </a:solidFill>
              </a:rPr>
              <a:t>the</a:t>
            </a:r>
            <a:r>
              <a:rPr lang="zh-CN" altLang="en-US" dirty="0">
                <a:solidFill>
                  <a:srgbClr val="C00000"/>
                </a:solidFill>
              </a:rPr>
              <a:t> </a:t>
            </a:r>
            <a:r>
              <a:rPr lang="en-US" altLang="zh-CN" dirty="0">
                <a:solidFill>
                  <a:srgbClr val="C00000"/>
                </a:solidFill>
              </a:rPr>
              <a:t>original</a:t>
            </a:r>
            <a:r>
              <a:rPr lang="zh-CN" altLang="en-US" dirty="0">
                <a:solidFill>
                  <a:srgbClr val="C00000"/>
                </a:solidFill>
              </a:rPr>
              <a:t> </a:t>
            </a:r>
            <a:r>
              <a:rPr lang="en-US" altLang="zh-CN" dirty="0">
                <a:solidFill>
                  <a:srgbClr val="C00000"/>
                </a:solidFill>
              </a:rPr>
              <a:t>protocol)</a:t>
            </a:r>
            <a:endParaRPr lang="en-US" dirty="0">
              <a:solidFill>
                <a:srgbClr val="C00000"/>
              </a:solidFill>
            </a:endParaRPr>
          </a:p>
        </p:txBody>
      </p:sp>
    </p:spTree>
    <p:extLst>
      <p:ext uri="{BB962C8B-B14F-4D97-AF65-F5344CB8AC3E}">
        <p14:creationId xmlns:p14="http://schemas.microsoft.com/office/powerpoint/2010/main" val="5036672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387A2-3604-D54F-96FE-6D241891189D}"/>
              </a:ext>
            </a:extLst>
          </p:cNvPr>
          <p:cNvSpPr>
            <a:spLocks noGrp="1"/>
          </p:cNvSpPr>
          <p:nvPr>
            <p:ph type="title"/>
          </p:nvPr>
        </p:nvSpPr>
        <p:spPr/>
        <p:txBody>
          <a:bodyPr/>
          <a:lstStyle/>
          <a:p>
            <a:r>
              <a:rPr lang="en-US" altLang="zh-CN" dirty="0" err="1"/>
              <a:t>Paxos</a:t>
            </a:r>
            <a:endParaRPr lang="en-US" dirty="0"/>
          </a:p>
        </p:txBody>
      </p:sp>
      <p:pic>
        <p:nvPicPr>
          <p:cNvPr id="5" name="Content Placeholder 4">
            <a:extLst>
              <a:ext uri="{FF2B5EF4-FFF2-40B4-BE49-F238E27FC236}">
                <a16:creationId xmlns:a16="http://schemas.microsoft.com/office/drawing/2014/main" id="{E27AEE14-BD1F-C144-A17C-1A16C878C737}"/>
              </a:ext>
            </a:extLst>
          </p:cNvPr>
          <p:cNvPicPr>
            <a:picLocks noGrp="1" noChangeAspect="1"/>
          </p:cNvPicPr>
          <p:nvPr>
            <p:ph idx="1"/>
          </p:nvPr>
        </p:nvPicPr>
        <p:blipFill>
          <a:blip r:embed="rId2"/>
          <a:stretch>
            <a:fillRect/>
          </a:stretch>
        </p:blipFill>
        <p:spPr>
          <a:xfrm>
            <a:off x="1171627" y="1838688"/>
            <a:ext cx="9848745" cy="4351338"/>
          </a:xfrm>
        </p:spPr>
      </p:pic>
    </p:spTree>
    <p:extLst>
      <p:ext uri="{BB962C8B-B14F-4D97-AF65-F5344CB8AC3E}">
        <p14:creationId xmlns:p14="http://schemas.microsoft.com/office/powerpoint/2010/main" val="41768769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983E9-F211-5649-92C3-2042F23CC699}"/>
              </a:ext>
            </a:extLst>
          </p:cNvPr>
          <p:cNvSpPr>
            <a:spLocks noGrp="1"/>
          </p:cNvSpPr>
          <p:nvPr>
            <p:ph type="title"/>
          </p:nvPr>
        </p:nvSpPr>
        <p:spPr/>
        <p:txBody>
          <a:bodyPr/>
          <a:lstStyle/>
          <a:p>
            <a:r>
              <a:rPr lang="en-US" altLang="zh-CN" dirty="0"/>
              <a:t>High-level</a:t>
            </a:r>
            <a:r>
              <a:rPr lang="zh-CN" altLang="en-US" dirty="0"/>
              <a:t> </a:t>
            </a:r>
            <a:r>
              <a:rPr lang="en-US" altLang="zh-CN" dirty="0"/>
              <a:t>overview</a:t>
            </a:r>
            <a:r>
              <a:rPr lang="zh-CN" altLang="en-US" dirty="0"/>
              <a:t> </a:t>
            </a:r>
            <a:r>
              <a:rPr lang="en-US" altLang="zh-CN" dirty="0"/>
              <a:t>of</a:t>
            </a:r>
            <a:r>
              <a:rPr lang="zh-CN" altLang="en-US" dirty="0"/>
              <a:t> </a:t>
            </a:r>
            <a:r>
              <a:rPr lang="en-US" altLang="zh-CN" dirty="0" err="1"/>
              <a:t>Paxos</a:t>
            </a:r>
            <a:endParaRPr lang="en-US" dirty="0"/>
          </a:p>
        </p:txBody>
      </p:sp>
      <p:sp>
        <p:nvSpPr>
          <p:cNvPr id="3" name="Content Placeholder 2">
            <a:extLst>
              <a:ext uri="{FF2B5EF4-FFF2-40B4-BE49-F238E27FC236}">
                <a16:creationId xmlns:a16="http://schemas.microsoft.com/office/drawing/2014/main" id="{C55E3C9A-C1BE-3646-ADB5-04F97AB9B7E0}"/>
              </a:ext>
            </a:extLst>
          </p:cNvPr>
          <p:cNvSpPr>
            <a:spLocks noGrp="1"/>
          </p:cNvSpPr>
          <p:nvPr>
            <p:ph idx="1"/>
          </p:nvPr>
        </p:nvSpPr>
        <p:spPr/>
        <p:txBody>
          <a:bodyPr/>
          <a:lstStyle/>
          <a:p>
            <a:r>
              <a:rPr lang="en-US" altLang="zh-CN" dirty="0"/>
              <a:t>Values</a:t>
            </a:r>
            <a:r>
              <a:rPr lang="zh-CN" altLang="en-US" dirty="0"/>
              <a:t> </a:t>
            </a:r>
            <a:r>
              <a:rPr lang="en-US" altLang="zh-CN" dirty="0"/>
              <a:t>to</a:t>
            </a:r>
            <a:r>
              <a:rPr lang="zh-CN" altLang="en-US" dirty="0"/>
              <a:t> </a:t>
            </a:r>
            <a:r>
              <a:rPr lang="en-US" altLang="zh-CN" dirty="0"/>
              <a:t>agree</a:t>
            </a:r>
            <a:r>
              <a:rPr lang="zh-CN" altLang="en-US" dirty="0"/>
              <a:t> </a:t>
            </a:r>
            <a:r>
              <a:rPr lang="en-US" altLang="zh-CN" dirty="0"/>
              <a:t>on</a:t>
            </a:r>
          </a:p>
          <a:p>
            <a:pPr lvl="1"/>
            <a:r>
              <a:rPr lang="en-US" altLang="zh-CN" dirty="0"/>
              <a:t>Depend</a:t>
            </a:r>
            <a:r>
              <a:rPr lang="zh-CN" altLang="en-US" dirty="0"/>
              <a:t> </a:t>
            </a:r>
            <a:r>
              <a:rPr lang="en-US" altLang="zh-CN" dirty="0"/>
              <a:t>on</a:t>
            </a:r>
            <a:r>
              <a:rPr lang="zh-CN" altLang="en-US" dirty="0"/>
              <a:t> </a:t>
            </a:r>
            <a:r>
              <a:rPr lang="en-US" altLang="zh-CN" dirty="0"/>
              <a:t>the</a:t>
            </a:r>
            <a:r>
              <a:rPr lang="zh-CN" altLang="en-US" dirty="0"/>
              <a:t> </a:t>
            </a:r>
            <a:r>
              <a:rPr lang="en-US" altLang="zh-CN" dirty="0"/>
              <a:t>application</a:t>
            </a:r>
          </a:p>
          <a:p>
            <a:pPr lvl="1"/>
            <a:r>
              <a:rPr lang="en-US" altLang="zh-CN" dirty="0"/>
              <a:t>Whether</a:t>
            </a:r>
            <a:r>
              <a:rPr lang="zh-CN" altLang="en-US" dirty="0"/>
              <a:t> </a:t>
            </a:r>
            <a:r>
              <a:rPr lang="en-US" altLang="zh-CN" dirty="0"/>
              <a:t>to</a:t>
            </a:r>
            <a:r>
              <a:rPr lang="zh-CN" altLang="en-US" dirty="0"/>
              <a:t> </a:t>
            </a:r>
            <a:r>
              <a:rPr lang="en-US" altLang="zh-CN" dirty="0"/>
              <a:t>commit/abort</a:t>
            </a:r>
            <a:r>
              <a:rPr lang="zh-CN" altLang="en-US" dirty="0"/>
              <a:t> </a:t>
            </a:r>
            <a:r>
              <a:rPr lang="en-US" altLang="zh-CN" dirty="0"/>
              <a:t>a</a:t>
            </a:r>
            <a:r>
              <a:rPr lang="zh-CN" altLang="en-US" dirty="0"/>
              <a:t> </a:t>
            </a:r>
            <a:r>
              <a:rPr lang="en-US" altLang="zh-CN" dirty="0"/>
              <a:t>transaction</a:t>
            </a:r>
          </a:p>
          <a:p>
            <a:pPr lvl="1"/>
            <a:r>
              <a:rPr lang="en-US" altLang="zh-CN" dirty="0"/>
              <a:t>Which</a:t>
            </a:r>
            <a:r>
              <a:rPr lang="zh-CN" altLang="en-US" dirty="0"/>
              <a:t> </a:t>
            </a:r>
            <a:r>
              <a:rPr lang="en-US" altLang="zh-CN" dirty="0"/>
              <a:t>client</a:t>
            </a:r>
            <a:r>
              <a:rPr lang="zh-CN" altLang="en-US" dirty="0"/>
              <a:t> </a:t>
            </a:r>
            <a:r>
              <a:rPr lang="en-US" altLang="zh-CN" dirty="0"/>
              <a:t>should</a:t>
            </a:r>
            <a:r>
              <a:rPr lang="zh-CN" altLang="en-US" dirty="0"/>
              <a:t> </a:t>
            </a:r>
            <a:r>
              <a:rPr lang="en-US" altLang="zh-CN" dirty="0"/>
              <a:t>get</a:t>
            </a:r>
            <a:r>
              <a:rPr lang="zh-CN" altLang="en-US" dirty="0"/>
              <a:t> </a:t>
            </a:r>
            <a:r>
              <a:rPr lang="en-US" altLang="zh-CN" dirty="0"/>
              <a:t>the</a:t>
            </a:r>
            <a:r>
              <a:rPr lang="zh-CN" altLang="en-US" dirty="0"/>
              <a:t> </a:t>
            </a:r>
            <a:r>
              <a:rPr lang="en-US" altLang="zh-CN" dirty="0"/>
              <a:t>next</a:t>
            </a:r>
            <a:r>
              <a:rPr lang="zh-CN" altLang="en-US" dirty="0"/>
              <a:t> </a:t>
            </a:r>
            <a:r>
              <a:rPr lang="en-US" altLang="zh-CN" dirty="0"/>
              <a:t>lock</a:t>
            </a:r>
          </a:p>
          <a:p>
            <a:pPr lvl="1"/>
            <a:r>
              <a:rPr lang="en-US" altLang="zh-CN" dirty="0"/>
              <a:t>Which</a:t>
            </a:r>
            <a:r>
              <a:rPr lang="zh-CN" altLang="en-US" dirty="0"/>
              <a:t> </a:t>
            </a:r>
            <a:r>
              <a:rPr lang="en-US" altLang="zh-CN" dirty="0"/>
              <a:t>write</a:t>
            </a:r>
            <a:r>
              <a:rPr lang="zh-CN" altLang="en-US" dirty="0"/>
              <a:t> </a:t>
            </a:r>
            <a:r>
              <a:rPr lang="en-US" altLang="zh-CN" dirty="0"/>
              <a:t>we</a:t>
            </a:r>
            <a:r>
              <a:rPr lang="zh-CN" altLang="en-US" dirty="0"/>
              <a:t> </a:t>
            </a:r>
            <a:r>
              <a:rPr lang="en-US" altLang="zh-CN" dirty="0"/>
              <a:t>perform</a:t>
            </a:r>
            <a:r>
              <a:rPr lang="zh-CN" altLang="en-US" dirty="0"/>
              <a:t> </a:t>
            </a:r>
            <a:r>
              <a:rPr lang="en-US" altLang="zh-CN" dirty="0"/>
              <a:t>next</a:t>
            </a:r>
          </a:p>
          <a:p>
            <a:pPr lvl="1"/>
            <a:r>
              <a:rPr lang="en-US" altLang="zh-CN" dirty="0"/>
              <a:t>What</a:t>
            </a:r>
            <a:r>
              <a:rPr lang="zh-CN" altLang="en-US" dirty="0"/>
              <a:t> </a:t>
            </a:r>
            <a:r>
              <a:rPr lang="en-US" altLang="zh-CN" dirty="0"/>
              <a:t>time</a:t>
            </a:r>
            <a:r>
              <a:rPr lang="zh-CN" altLang="en-US" dirty="0"/>
              <a:t> </a:t>
            </a:r>
            <a:r>
              <a:rPr lang="en-US" altLang="zh-CN" dirty="0"/>
              <a:t>to</a:t>
            </a:r>
            <a:r>
              <a:rPr lang="zh-CN" altLang="en-US" dirty="0"/>
              <a:t> </a:t>
            </a:r>
            <a:r>
              <a:rPr lang="en-US" altLang="zh-CN" dirty="0"/>
              <a:t>meet…</a:t>
            </a:r>
          </a:p>
          <a:p>
            <a:r>
              <a:rPr lang="en-US" altLang="zh-CN" dirty="0">
                <a:solidFill>
                  <a:srgbClr val="C00000"/>
                </a:solidFill>
              </a:rPr>
              <a:t>For</a:t>
            </a:r>
            <a:r>
              <a:rPr lang="zh-CN" altLang="en-US" dirty="0">
                <a:solidFill>
                  <a:srgbClr val="C00000"/>
                </a:solidFill>
              </a:rPr>
              <a:t> </a:t>
            </a:r>
            <a:r>
              <a:rPr lang="en-US" altLang="zh-CN" dirty="0">
                <a:solidFill>
                  <a:srgbClr val="C00000"/>
                </a:solidFill>
              </a:rPr>
              <a:t>simplicity,</a:t>
            </a:r>
            <a:r>
              <a:rPr lang="zh-CN" altLang="en-US" dirty="0">
                <a:solidFill>
                  <a:srgbClr val="C00000"/>
                </a:solidFill>
              </a:rPr>
              <a:t> </a:t>
            </a:r>
            <a:r>
              <a:rPr lang="en-US" altLang="zh-CN" dirty="0">
                <a:solidFill>
                  <a:srgbClr val="C00000"/>
                </a:solidFill>
              </a:rPr>
              <a:t>we</a:t>
            </a:r>
            <a:r>
              <a:rPr lang="zh-CN" altLang="en-US" dirty="0">
                <a:solidFill>
                  <a:srgbClr val="C00000"/>
                </a:solidFill>
              </a:rPr>
              <a:t> </a:t>
            </a:r>
            <a:r>
              <a:rPr lang="en-US" altLang="zh-CN" dirty="0">
                <a:solidFill>
                  <a:srgbClr val="C00000"/>
                </a:solidFill>
              </a:rPr>
              <a:t>just</a:t>
            </a:r>
            <a:r>
              <a:rPr lang="zh-CN" altLang="en-US" dirty="0">
                <a:solidFill>
                  <a:srgbClr val="C00000"/>
                </a:solidFill>
              </a:rPr>
              <a:t> </a:t>
            </a:r>
            <a:r>
              <a:rPr lang="en-US" altLang="zh-CN" dirty="0">
                <a:solidFill>
                  <a:srgbClr val="C00000"/>
                </a:solidFill>
              </a:rPr>
              <a:t>consider</a:t>
            </a:r>
            <a:r>
              <a:rPr lang="zh-CN" altLang="en-US" dirty="0">
                <a:solidFill>
                  <a:srgbClr val="C00000"/>
                </a:solidFill>
              </a:rPr>
              <a:t> </a:t>
            </a:r>
            <a:endParaRPr lang="en-US" altLang="zh-CN" dirty="0">
              <a:solidFill>
                <a:srgbClr val="C00000"/>
              </a:solidFill>
            </a:endParaRPr>
          </a:p>
          <a:p>
            <a:pPr marL="0" indent="0">
              <a:buNone/>
            </a:pPr>
            <a:r>
              <a:rPr lang="zh-CN" altLang="en-US" dirty="0">
                <a:solidFill>
                  <a:srgbClr val="C00000"/>
                </a:solidFill>
              </a:rPr>
              <a:t>   </a:t>
            </a:r>
            <a:r>
              <a:rPr lang="en-US" altLang="zh-CN" dirty="0">
                <a:solidFill>
                  <a:srgbClr val="C00000"/>
                </a:solidFill>
              </a:rPr>
              <a:t>they</a:t>
            </a:r>
            <a:r>
              <a:rPr lang="zh-CN" altLang="en-US" dirty="0">
                <a:solidFill>
                  <a:srgbClr val="C00000"/>
                </a:solidFill>
              </a:rPr>
              <a:t> </a:t>
            </a:r>
            <a:r>
              <a:rPr lang="en-US" altLang="zh-CN" dirty="0">
                <a:solidFill>
                  <a:srgbClr val="C00000"/>
                </a:solidFill>
              </a:rPr>
              <a:t>agree</a:t>
            </a:r>
            <a:r>
              <a:rPr lang="zh-CN" altLang="en-US" dirty="0">
                <a:solidFill>
                  <a:srgbClr val="C00000"/>
                </a:solidFill>
              </a:rPr>
              <a:t> </a:t>
            </a:r>
            <a:r>
              <a:rPr lang="en-US" altLang="zh-CN" dirty="0">
                <a:solidFill>
                  <a:srgbClr val="C00000"/>
                </a:solidFill>
              </a:rPr>
              <a:t>on</a:t>
            </a:r>
            <a:r>
              <a:rPr lang="zh-CN" altLang="en-US" dirty="0">
                <a:solidFill>
                  <a:srgbClr val="C00000"/>
                </a:solidFill>
              </a:rPr>
              <a:t> </a:t>
            </a:r>
            <a:r>
              <a:rPr lang="en-US" altLang="zh-CN" dirty="0">
                <a:solidFill>
                  <a:srgbClr val="C00000"/>
                </a:solidFill>
              </a:rPr>
              <a:t>a</a:t>
            </a:r>
            <a:r>
              <a:rPr lang="zh-CN" altLang="en-US" dirty="0">
                <a:solidFill>
                  <a:srgbClr val="C00000"/>
                </a:solidFill>
              </a:rPr>
              <a:t> </a:t>
            </a:r>
            <a:r>
              <a:rPr lang="en-US" altLang="zh-CN" dirty="0">
                <a:solidFill>
                  <a:srgbClr val="C00000"/>
                </a:solidFill>
              </a:rPr>
              <a:t>value</a:t>
            </a:r>
            <a:endParaRPr lang="en-US" dirty="0">
              <a:solidFill>
                <a:srgbClr val="C00000"/>
              </a:solidFill>
            </a:endParaRPr>
          </a:p>
          <a:p>
            <a:endParaRPr lang="en-US" dirty="0"/>
          </a:p>
        </p:txBody>
      </p:sp>
      <p:pic>
        <p:nvPicPr>
          <p:cNvPr id="5" name="Picture 4">
            <a:extLst>
              <a:ext uri="{FF2B5EF4-FFF2-40B4-BE49-F238E27FC236}">
                <a16:creationId xmlns:a16="http://schemas.microsoft.com/office/drawing/2014/main" id="{36A9010D-94D3-AD46-9CD8-5A56F5195297}"/>
              </a:ext>
            </a:extLst>
          </p:cNvPr>
          <p:cNvPicPr>
            <a:picLocks noChangeAspect="1"/>
          </p:cNvPicPr>
          <p:nvPr/>
        </p:nvPicPr>
        <p:blipFill>
          <a:blip r:embed="rId2"/>
          <a:stretch>
            <a:fillRect/>
          </a:stretch>
        </p:blipFill>
        <p:spPr>
          <a:xfrm>
            <a:off x="6455773" y="3121116"/>
            <a:ext cx="5590254" cy="3190784"/>
          </a:xfrm>
          <a:prstGeom prst="rect">
            <a:avLst/>
          </a:prstGeom>
        </p:spPr>
      </p:pic>
    </p:spTree>
    <p:extLst>
      <p:ext uri="{BB962C8B-B14F-4D97-AF65-F5344CB8AC3E}">
        <p14:creationId xmlns:p14="http://schemas.microsoft.com/office/powerpoint/2010/main" val="24896577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704E0-526A-8E4B-AE26-F253F93D7BEE}"/>
              </a:ext>
            </a:extLst>
          </p:cNvPr>
          <p:cNvSpPr>
            <a:spLocks noGrp="1"/>
          </p:cNvSpPr>
          <p:nvPr>
            <p:ph type="title"/>
          </p:nvPr>
        </p:nvSpPr>
        <p:spPr/>
        <p:txBody>
          <a:bodyPr/>
          <a:lstStyle/>
          <a:p>
            <a:r>
              <a:rPr lang="en-US" altLang="zh-CN" dirty="0"/>
              <a:t>High-level</a:t>
            </a:r>
            <a:r>
              <a:rPr lang="zh-CN" altLang="en-US" dirty="0"/>
              <a:t> </a:t>
            </a:r>
            <a:r>
              <a:rPr lang="en-US" altLang="zh-CN" dirty="0"/>
              <a:t>overview</a:t>
            </a:r>
            <a:r>
              <a:rPr lang="zh-CN" altLang="en-US" dirty="0"/>
              <a:t> </a:t>
            </a:r>
            <a:r>
              <a:rPr lang="en-US" altLang="zh-CN" dirty="0"/>
              <a:t>of</a:t>
            </a:r>
            <a:r>
              <a:rPr lang="zh-CN" altLang="en-US" dirty="0"/>
              <a:t> </a:t>
            </a:r>
            <a:r>
              <a:rPr lang="en-US" altLang="zh-CN" dirty="0" err="1"/>
              <a:t>Paxos</a:t>
            </a:r>
            <a:endParaRPr lang="en-US" dirty="0"/>
          </a:p>
        </p:txBody>
      </p:sp>
      <p:sp>
        <p:nvSpPr>
          <p:cNvPr id="3" name="Content Placeholder 2">
            <a:extLst>
              <a:ext uri="{FF2B5EF4-FFF2-40B4-BE49-F238E27FC236}">
                <a16:creationId xmlns:a16="http://schemas.microsoft.com/office/drawing/2014/main" id="{5D149AC8-6F67-4843-BFDE-F541276B1C8A}"/>
              </a:ext>
            </a:extLst>
          </p:cNvPr>
          <p:cNvSpPr>
            <a:spLocks noGrp="1"/>
          </p:cNvSpPr>
          <p:nvPr>
            <p:ph idx="1"/>
          </p:nvPr>
        </p:nvSpPr>
        <p:spPr/>
        <p:txBody>
          <a:bodyPr/>
          <a:lstStyle/>
          <a:p>
            <a:r>
              <a:rPr lang="en-US" altLang="zh-CN" dirty="0"/>
              <a:t>The</a:t>
            </a:r>
            <a:r>
              <a:rPr lang="zh-CN" altLang="en-US" dirty="0"/>
              <a:t> </a:t>
            </a:r>
            <a:r>
              <a:rPr lang="en-US" altLang="zh-CN" dirty="0"/>
              <a:t>roles</a:t>
            </a:r>
          </a:p>
          <a:p>
            <a:pPr lvl="1"/>
            <a:r>
              <a:rPr lang="en-US" altLang="zh-CN" dirty="0"/>
              <a:t>Proposer</a:t>
            </a:r>
          </a:p>
          <a:p>
            <a:pPr lvl="1"/>
            <a:r>
              <a:rPr lang="en-US" altLang="zh-CN" dirty="0"/>
              <a:t>Acceptors</a:t>
            </a:r>
          </a:p>
          <a:p>
            <a:pPr lvl="1"/>
            <a:r>
              <a:rPr lang="en-US" altLang="zh-CN" dirty="0"/>
              <a:t>Learners</a:t>
            </a:r>
          </a:p>
          <a:p>
            <a:r>
              <a:rPr lang="en-US" altLang="zh-CN" dirty="0"/>
              <a:t>In</a:t>
            </a:r>
            <a:r>
              <a:rPr lang="zh-CN" altLang="en-US" dirty="0"/>
              <a:t> </a:t>
            </a:r>
            <a:r>
              <a:rPr lang="en-US" altLang="zh-CN" dirty="0"/>
              <a:t>any</a:t>
            </a:r>
            <a:r>
              <a:rPr lang="zh-CN" altLang="en-US" dirty="0"/>
              <a:t> </a:t>
            </a:r>
            <a:r>
              <a:rPr lang="en-US" altLang="zh-CN" dirty="0"/>
              <a:t>round,</a:t>
            </a:r>
            <a:r>
              <a:rPr lang="zh-CN" altLang="en-US" dirty="0"/>
              <a:t> </a:t>
            </a:r>
            <a:r>
              <a:rPr lang="en-US" altLang="zh-CN" dirty="0"/>
              <a:t>there</a:t>
            </a:r>
            <a:r>
              <a:rPr lang="zh-CN" altLang="en-US" dirty="0"/>
              <a:t> </a:t>
            </a:r>
            <a:r>
              <a:rPr lang="en-US" altLang="zh-CN" dirty="0"/>
              <a:t>is</a:t>
            </a:r>
            <a:r>
              <a:rPr lang="zh-CN" altLang="en-US" dirty="0"/>
              <a:t> </a:t>
            </a:r>
            <a:r>
              <a:rPr lang="en-US" altLang="zh-CN" dirty="0"/>
              <a:t>only</a:t>
            </a:r>
            <a:r>
              <a:rPr lang="zh-CN" altLang="en-US" dirty="0"/>
              <a:t> </a:t>
            </a:r>
            <a:r>
              <a:rPr lang="en-US" altLang="zh-CN" dirty="0"/>
              <a:t>one</a:t>
            </a:r>
            <a:r>
              <a:rPr lang="zh-CN" altLang="en-US" dirty="0"/>
              <a:t> </a:t>
            </a:r>
            <a:r>
              <a:rPr lang="en-US" altLang="zh-CN" dirty="0"/>
              <a:t>proposer</a:t>
            </a:r>
          </a:p>
          <a:p>
            <a:r>
              <a:rPr lang="en-US" altLang="zh-CN" dirty="0"/>
              <a:t>But</a:t>
            </a:r>
            <a:r>
              <a:rPr lang="zh-CN" altLang="en-US" dirty="0"/>
              <a:t> </a:t>
            </a:r>
            <a:r>
              <a:rPr lang="en-US" altLang="zh-CN" dirty="0"/>
              <a:t>any</a:t>
            </a:r>
            <a:r>
              <a:rPr lang="zh-CN" altLang="en-US" dirty="0"/>
              <a:t> </a:t>
            </a:r>
            <a:r>
              <a:rPr lang="en-US" altLang="zh-CN" dirty="0"/>
              <a:t>one</a:t>
            </a:r>
            <a:r>
              <a:rPr lang="zh-CN" altLang="en-US" dirty="0"/>
              <a:t> </a:t>
            </a:r>
            <a:r>
              <a:rPr lang="en-US" altLang="zh-CN" dirty="0"/>
              <a:t>could</a:t>
            </a:r>
            <a:r>
              <a:rPr lang="zh-CN" altLang="en-US" dirty="0"/>
              <a:t> </a:t>
            </a:r>
            <a:r>
              <a:rPr lang="en-US" altLang="zh-CN" dirty="0"/>
              <a:t>be</a:t>
            </a:r>
            <a:r>
              <a:rPr lang="zh-CN" altLang="en-US" dirty="0"/>
              <a:t> </a:t>
            </a:r>
            <a:r>
              <a:rPr lang="en-US" altLang="zh-CN" dirty="0"/>
              <a:t>the</a:t>
            </a:r>
            <a:r>
              <a:rPr lang="zh-CN" altLang="en-US" dirty="0"/>
              <a:t> </a:t>
            </a:r>
            <a:r>
              <a:rPr lang="en-US" altLang="zh-CN" dirty="0"/>
              <a:t>proposer</a:t>
            </a:r>
          </a:p>
          <a:p>
            <a:r>
              <a:rPr lang="en-US" altLang="zh-CN" dirty="0"/>
              <a:t>Everyone</a:t>
            </a:r>
            <a:r>
              <a:rPr lang="zh-CN" altLang="en-US" dirty="0"/>
              <a:t> </a:t>
            </a:r>
            <a:r>
              <a:rPr lang="en-US" altLang="zh-CN" dirty="0"/>
              <a:t>actively</a:t>
            </a:r>
            <a:r>
              <a:rPr lang="zh-CN" altLang="en-US" dirty="0"/>
              <a:t> </a:t>
            </a:r>
            <a:r>
              <a:rPr lang="en-US" altLang="zh-CN" dirty="0"/>
              <a:t>participate</a:t>
            </a:r>
            <a:r>
              <a:rPr lang="zh-CN" altLang="en-US" dirty="0"/>
              <a:t> </a:t>
            </a:r>
            <a:r>
              <a:rPr lang="en-US" altLang="zh-CN" dirty="0"/>
              <a:t>in</a:t>
            </a:r>
            <a:r>
              <a:rPr lang="zh-CN" altLang="en-US" dirty="0"/>
              <a:t> </a:t>
            </a:r>
            <a:r>
              <a:rPr lang="en-US" altLang="zh-CN" dirty="0"/>
              <a:t>the</a:t>
            </a:r>
            <a:r>
              <a:rPr lang="zh-CN" altLang="en-US" dirty="0"/>
              <a:t> </a:t>
            </a:r>
            <a:r>
              <a:rPr lang="en-US" altLang="zh-CN" dirty="0"/>
              <a:t>protocol</a:t>
            </a:r>
            <a:r>
              <a:rPr lang="zh-CN" altLang="en-US" dirty="0"/>
              <a:t> </a:t>
            </a:r>
            <a:r>
              <a:rPr lang="en-US" altLang="zh-CN" dirty="0"/>
              <a:t>and</a:t>
            </a:r>
            <a:r>
              <a:rPr lang="zh-CN" altLang="en-US" dirty="0"/>
              <a:t> </a:t>
            </a:r>
            <a:r>
              <a:rPr lang="en-US" altLang="zh-CN" dirty="0"/>
              <a:t>have</a:t>
            </a:r>
            <a:r>
              <a:rPr lang="zh-CN" altLang="en-US" dirty="0"/>
              <a:t> </a:t>
            </a:r>
            <a:r>
              <a:rPr lang="en-US" altLang="zh-CN" dirty="0"/>
              <a:t>the</a:t>
            </a:r>
            <a:r>
              <a:rPr lang="zh-CN" altLang="en-US" dirty="0"/>
              <a:t> </a:t>
            </a:r>
            <a:r>
              <a:rPr lang="en-US" altLang="zh-CN" dirty="0"/>
              <a:t>right</a:t>
            </a:r>
            <a:r>
              <a:rPr lang="zh-CN" altLang="en-US" dirty="0"/>
              <a:t> </a:t>
            </a:r>
            <a:r>
              <a:rPr lang="en-US" altLang="zh-CN" dirty="0"/>
              <a:t>to</a:t>
            </a:r>
            <a:r>
              <a:rPr lang="zh-CN" altLang="en-US" dirty="0"/>
              <a:t> </a:t>
            </a:r>
            <a:r>
              <a:rPr lang="en-US" altLang="zh-CN" dirty="0"/>
              <a:t>”vote”</a:t>
            </a:r>
            <a:r>
              <a:rPr lang="zh-CN" altLang="en-US" dirty="0"/>
              <a:t> </a:t>
            </a:r>
            <a:r>
              <a:rPr lang="en-US" altLang="zh-CN" dirty="0"/>
              <a:t>for</a:t>
            </a:r>
            <a:r>
              <a:rPr lang="zh-CN" altLang="en-US" dirty="0"/>
              <a:t> </a:t>
            </a:r>
            <a:r>
              <a:rPr lang="en-US" altLang="zh-CN" dirty="0"/>
              <a:t>decision.</a:t>
            </a:r>
            <a:r>
              <a:rPr lang="zh-CN" altLang="en-US" dirty="0"/>
              <a:t> </a:t>
            </a:r>
            <a:r>
              <a:rPr lang="en-US" altLang="zh-CN" dirty="0"/>
              <a:t>No</a:t>
            </a:r>
            <a:r>
              <a:rPr lang="zh-CN" altLang="en-US" dirty="0"/>
              <a:t> </a:t>
            </a:r>
            <a:r>
              <a:rPr lang="en-US" altLang="zh-CN" dirty="0"/>
              <a:t>one</a:t>
            </a:r>
            <a:r>
              <a:rPr lang="zh-CN" altLang="en-US" dirty="0"/>
              <a:t> </a:t>
            </a:r>
            <a:r>
              <a:rPr lang="en-US" altLang="zh-CN" dirty="0"/>
              <a:t>has</a:t>
            </a:r>
            <a:r>
              <a:rPr lang="zh-CN" altLang="en-US" dirty="0"/>
              <a:t> </a:t>
            </a:r>
            <a:r>
              <a:rPr lang="en-US" altLang="zh-CN" dirty="0"/>
              <a:t>special</a:t>
            </a:r>
            <a:r>
              <a:rPr lang="zh-CN" altLang="en-US" dirty="0"/>
              <a:t> </a:t>
            </a:r>
            <a:r>
              <a:rPr lang="en-US" altLang="zh-CN" dirty="0"/>
              <a:t>powers</a:t>
            </a:r>
          </a:p>
          <a:p>
            <a:r>
              <a:rPr lang="en-US" altLang="zh-CN" dirty="0"/>
              <a:t>(The</a:t>
            </a:r>
            <a:r>
              <a:rPr lang="zh-CN" altLang="en-US" dirty="0"/>
              <a:t> </a:t>
            </a:r>
            <a:r>
              <a:rPr lang="en-US" altLang="zh-CN" dirty="0"/>
              <a:t>proposer</a:t>
            </a:r>
            <a:r>
              <a:rPr lang="zh-CN" altLang="en-US" dirty="0"/>
              <a:t> </a:t>
            </a:r>
            <a:r>
              <a:rPr lang="en-US" altLang="zh-CN" dirty="0"/>
              <a:t>is</a:t>
            </a:r>
            <a:r>
              <a:rPr lang="zh-CN" altLang="en-US" dirty="0"/>
              <a:t> </a:t>
            </a:r>
            <a:r>
              <a:rPr lang="en-US" altLang="zh-CN" dirty="0"/>
              <a:t>just</a:t>
            </a:r>
            <a:r>
              <a:rPr lang="zh-CN" altLang="en-US" dirty="0"/>
              <a:t> </a:t>
            </a:r>
            <a:r>
              <a:rPr lang="en-US" altLang="zh-CN" dirty="0"/>
              <a:t>like</a:t>
            </a:r>
            <a:r>
              <a:rPr lang="zh-CN" altLang="en-US" dirty="0"/>
              <a:t> </a:t>
            </a:r>
            <a:r>
              <a:rPr lang="en-US" altLang="zh-CN" dirty="0"/>
              <a:t>a</a:t>
            </a:r>
            <a:r>
              <a:rPr lang="zh-CN" altLang="en-US" dirty="0"/>
              <a:t> </a:t>
            </a:r>
            <a:r>
              <a:rPr lang="en-US" altLang="zh-CN" dirty="0"/>
              <a:t>coordinator)</a:t>
            </a:r>
          </a:p>
        </p:txBody>
      </p:sp>
      <p:pic>
        <p:nvPicPr>
          <p:cNvPr id="5" name="Picture 4">
            <a:extLst>
              <a:ext uri="{FF2B5EF4-FFF2-40B4-BE49-F238E27FC236}">
                <a16:creationId xmlns:a16="http://schemas.microsoft.com/office/drawing/2014/main" id="{70FBB3D9-0464-C44F-8299-C992BBFAEF16}"/>
              </a:ext>
            </a:extLst>
          </p:cNvPr>
          <p:cNvPicPr>
            <a:picLocks noChangeAspect="1"/>
          </p:cNvPicPr>
          <p:nvPr/>
        </p:nvPicPr>
        <p:blipFill>
          <a:blip r:embed="rId2"/>
          <a:stretch>
            <a:fillRect/>
          </a:stretch>
        </p:blipFill>
        <p:spPr>
          <a:xfrm>
            <a:off x="2904038" y="1825625"/>
            <a:ext cx="9287962" cy="1325563"/>
          </a:xfrm>
          <a:prstGeom prst="rect">
            <a:avLst/>
          </a:prstGeom>
        </p:spPr>
      </p:pic>
    </p:spTree>
    <p:extLst>
      <p:ext uri="{BB962C8B-B14F-4D97-AF65-F5344CB8AC3E}">
        <p14:creationId xmlns:p14="http://schemas.microsoft.com/office/powerpoint/2010/main" val="28643137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7BB2B-BB5A-7942-B3BA-2F14CE001108}"/>
              </a:ext>
            </a:extLst>
          </p:cNvPr>
          <p:cNvSpPr>
            <a:spLocks noGrp="1"/>
          </p:cNvSpPr>
          <p:nvPr>
            <p:ph type="title"/>
          </p:nvPr>
        </p:nvSpPr>
        <p:spPr>
          <a:xfrm>
            <a:off x="315686" y="900702"/>
            <a:ext cx="10515600" cy="1325563"/>
          </a:xfrm>
        </p:spPr>
        <p:txBody>
          <a:bodyPr/>
          <a:lstStyle/>
          <a:p>
            <a:r>
              <a:rPr lang="en-US" altLang="zh-CN" dirty="0"/>
              <a:t>Core</a:t>
            </a:r>
            <a:r>
              <a:rPr lang="zh-CN" altLang="en-US" dirty="0"/>
              <a:t> </a:t>
            </a:r>
            <a:r>
              <a:rPr lang="en-US" altLang="zh-CN" dirty="0"/>
              <a:t>Mechanisms</a:t>
            </a:r>
            <a:endParaRPr lang="en-US" dirty="0"/>
          </a:p>
        </p:txBody>
      </p:sp>
      <p:sp>
        <p:nvSpPr>
          <p:cNvPr id="3" name="Content Placeholder 2">
            <a:extLst>
              <a:ext uri="{FF2B5EF4-FFF2-40B4-BE49-F238E27FC236}">
                <a16:creationId xmlns:a16="http://schemas.microsoft.com/office/drawing/2014/main" id="{A41CE6D2-649B-2744-A59F-953DCEDACBEF}"/>
              </a:ext>
            </a:extLst>
          </p:cNvPr>
          <p:cNvSpPr>
            <a:spLocks noGrp="1"/>
          </p:cNvSpPr>
          <p:nvPr>
            <p:ph idx="1"/>
          </p:nvPr>
        </p:nvSpPr>
        <p:spPr>
          <a:xfrm>
            <a:off x="315686" y="3105785"/>
            <a:ext cx="10515600" cy="4351338"/>
          </a:xfrm>
        </p:spPr>
        <p:txBody>
          <a:bodyPr/>
          <a:lstStyle/>
          <a:p>
            <a:r>
              <a:rPr lang="en-US" altLang="zh-CN" dirty="0"/>
              <a:t>Proposer</a:t>
            </a:r>
            <a:r>
              <a:rPr lang="zh-CN" altLang="en-US" dirty="0"/>
              <a:t> </a:t>
            </a:r>
            <a:r>
              <a:rPr lang="en-US" altLang="zh-CN" dirty="0"/>
              <a:t>ordering</a:t>
            </a:r>
          </a:p>
          <a:p>
            <a:pPr lvl="1"/>
            <a:r>
              <a:rPr lang="en-US" altLang="zh-CN" dirty="0"/>
              <a:t>Proposer</a:t>
            </a:r>
            <a:r>
              <a:rPr lang="zh-CN" altLang="en-US" dirty="0"/>
              <a:t> </a:t>
            </a:r>
            <a:r>
              <a:rPr lang="en-US" altLang="zh-CN" dirty="0"/>
              <a:t>proposes</a:t>
            </a:r>
            <a:r>
              <a:rPr lang="zh-CN" altLang="en-US" dirty="0"/>
              <a:t> </a:t>
            </a:r>
            <a:r>
              <a:rPr lang="en-US" altLang="zh-CN" dirty="0"/>
              <a:t>an</a:t>
            </a:r>
            <a:r>
              <a:rPr lang="zh-CN" altLang="en-US" dirty="0"/>
              <a:t> </a:t>
            </a:r>
            <a:r>
              <a:rPr lang="en-US" altLang="zh-CN" dirty="0"/>
              <a:t>order</a:t>
            </a:r>
          </a:p>
          <a:p>
            <a:pPr lvl="1"/>
            <a:r>
              <a:rPr lang="en-US" altLang="zh-CN" dirty="0"/>
              <a:t>Nodes</a:t>
            </a:r>
            <a:r>
              <a:rPr lang="zh-CN" altLang="en-US" dirty="0"/>
              <a:t> </a:t>
            </a:r>
            <a:r>
              <a:rPr lang="en-US" altLang="zh-CN" dirty="0"/>
              <a:t>decide</a:t>
            </a:r>
            <a:r>
              <a:rPr lang="zh-CN" altLang="en-US" dirty="0"/>
              <a:t> </a:t>
            </a:r>
            <a:r>
              <a:rPr lang="en-US" altLang="zh-CN" dirty="0"/>
              <a:t>which</a:t>
            </a:r>
            <a:r>
              <a:rPr lang="zh-CN" altLang="en-US" dirty="0"/>
              <a:t> </a:t>
            </a:r>
            <a:r>
              <a:rPr lang="en-US" altLang="zh-CN" dirty="0"/>
              <a:t>proposals</a:t>
            </a:r>
            <a:r>
              <a:rPr lang="zh-CN" altLang="en-US" dirty="0"/>
              <a:t> </a:t>
            </a:r>
            <a:r>
              <a:rPr lang="en-US" altLang="zh-CN" dirty="0"/>
              <a:t>to</a:t>
            </a:r>
            <a:r>
              <a:rPr lang="zh-CN" altLang="en-US" dirty="0"/>
              <a:t> </a:t>
            </a:r>
            <a:r>
              <a:rPr lang="en-US" altLang="zh-CN" dirty="0"/>
              <a:t>accept</a:t>
            </a:r>
            <a:r>
              <a:rPr lang="zh-CN" altLang="en-US" dirty="0"/>
              <a:t> </a:t>
            </a:r>
            <a:r>
              <a:rPr lang="en-US" altLang="zh-CN" dirty="0"/>
              <a:t>or</a:t>
            </a:r>
            <a:r>
              <a:rPr lang="zh-CN" altLang="en-US" dirty="0"/>
              <a:t> </a:t>
            </a:r>
            <a:r>
              <a:rPr lang="en-US" altLang="zh-CN" dirty="0"/>
              <a:t>reject</a:t>
            </a:r>
          </a:p>
          <a:p>
            <a:r>
              <a:rPr lang="en-US" altLang="zh-CN" dirty="0"/>
              <a:t>Majority</a:t>
            </a:r>
            <a:r>
              <a:rPr lang="zh-CN" altLang="en-US" dirty="0"/>
              <a:t> </a:t>
            </a:r>
            <a:r>
              <a:rPr lang="en-US" altLang="zh-CN" dirty="0"/>
              <a:t>voting</a:t>
            </a:r>
            <a:r>
              <a:rPr lang="zh-CN" altLang="en-US" dirty="0"/>
              <a:t> </a:t>
            </a:r>
            <a:r>
              <a:rPr lang="en-US" altLang="zh-CN" dirty="0"/>
              <a:t>(just</a:t>
            </a:r>
            <a:r>
              <a:rPr lang="zh-CN" altLang="en-US" dirty="0"/>
              <a:t> </a:t>
            </a:r>
            <a:r>
              <a:rPr lang="en-US" altLang="zh-CN" dirty="0"/>
              <a:t>like</a:t>
            </a:r>
            <a:r>
              <a:rPr lang="zh-CN" altLang="en-US" dirty="0"/>
              <a:t> </a:t>
            </a:r>
            <a:r>
              <a:rPr lang="en-US" altLang="zh-CN" dirty="0"/>
              <a:t>the</a:t>
            </a:r>
            <a:r>
              <a:rPr lang="zh-CN" altLang="en-US" dirty="0"/>
              <a:t> </a:t>
            </a:r>
            <a:r>
              <a:rPr lang="en-US" altLang="zh-CN" dirty="0"/>
              <a:t>idea</a:t>
            </a:r>
            <a:r>
              <a:rPr lang="zh-CN" altLang="en-US" dirty="0"/>
              <a:t> </a:t>
            </a:r>
            <a:r>
              <a:rPr lang="en-US" altLang="zh-CN" dirty="0"/>
              <a:t>of</a:t>
            </a:r>
            <a:r>
              <a:rPr lang="zh-CN" altLang="en-US" dirty="0"/>
              <a:t> </a:t>
            </a:r>
            <a:r>
              <a:rPr lang="en-US" altLang="zh-CN" dirty="0"/>
              <a:t>quorum!)</a:t>
            </a:r>
          </a:p>
          <a:p>
            <a:pPr lvl="1"/>
            <a:r>
              <a:rPr lang="en-US" altLang="zh-CN" dirty="0"/>
              <a:t>2PC</a:t>
            </a:r>
            <a:r>
              <a:rPr lang="zh-CN" altLang="en-US" dirty="0"/>
              <a:t> </a:t>
            </a:r>
            <a:r>
              <a:rPr lang="en-US" altLang="zh-CN" dirty="0"/>
              <a:t>requires</a:t>
            </a:r>
            <a:r>
              <a:rPr lang="zh-CN" altLang="en-US" dirty="0"/>
              <a:t> </a:t>
            </a:r>
            <a:r>
              <a:rPr lang="en-US" altLang="zh-CN" dirty="0"/>
              <a:t>all</a:t>
            </a:r>
            <a:r>
              <a:rPr lang="zh-CN" altLang="en-US" dirty="0"/>
              <a:t> </a:t>
            </a:r>
            <a:r>
              <a:rPr lang="en-US" altLang="zh-CN" dirty="0"/>
              <a:t>the</a:t>
            </a:r>
            <a:r>
              <a:rPr lang="zh-CN" altLang="en-US" dirty="0"/>
              <a:t> </a:t>
            </a:r>
            <a:r>
              <a:rPr lang="en-US" altLang="zh-CN" dirty="0"/>
              <a:t>nodes</a:t>
            </a:r>
            <a:r>
              <a:rPr lang="zh-CN" altLang="en-US" dirty="0"/>
              <a:t> </a:t>
            </a:r>
            <a:r>
              <a:rPr lang="en-US" altLang="zh-CN" dirty="0"/>
              <a:t>to</a:t>
            </a:r>
            <a:r>
              <a:rPr lang="zh-CN" altLang="en-US" dirty="0"/>
              <a:t> </a:t>
            </a:r>
            <a:r>
              <a:rPr lang="en-US" altLang="zh-CN" dirty="0"/>
              <a:t>vote</a:t>
            </a:r>
            <a:r>
              <a:rPr lang="zh-CN" altLang="en-US" dirty="0"/>
              <a:t> </a:t>
            </a:r>
            <a:r>
              <a:rPr lang="en-US" altLang="zh-CN" dirty="0"/>
              <a:t>for</a:t>
            </a:r>
            <a:r>
              <a:rPr lang="zh-CN" altLang="en-US" dirty="0"/>
              <a:t> </a:t>
            </a:r>
            <a:r>
              <a:rPr lang="en-US" altLang="zh-CN" dirty="0"/>
              <a:t>YES</a:t>
            </a:r>
            <a:r>
              <a:rPr lang="zh-CN" altLang="en-US" dirty="0"/>
              <a:t> </a:t>
            </a:r>
            <a:r>
              <a:rPr lang="en-US" altLang="zh-CN" dirty="0"/>
              <a:t>to</a:t>
            </a:r>
            <a:r>
              <a:rPr lang="zh-CN" altLang="en-US" dirty="0"/>
              <a:t> </a:t>
            </a:r>
            <a:r>
              <a:rPr lang="en-US" altLang="zh-CN" dirty="0"/>
              <a:t>commit..</a:t>
            </a:r>
          </a:p>
          <a:p>
            <a:pPr lvl="1"/>
            <a:r>
              <a:rPr lang="en-US" altLang="zh-CN" dirty="0" err="1"/>
              <a:t>Paxos</a:t>
            </a:r>
            <a:r>
              <a:rPr lang="zh-CN" altLang="en-US" dirty="0"/>
              <a:t> </a:t>
            </a:r>
            <a:r>
              <a:rPr lang="en-US" altLang="zh-CN" dirty="0"/>
              <a:t>requires</a:t>
            </a:r>
            <a:r>
              <a:rPr lang="zh-CN" altLang="en-US" dirty="0"/>
              <a:t> </a:t>
            </a:r>
            <a:r>
              <a:rPr lang="en-US" altLang="zh-CN" dirty="0"/>
              <a:t>only</a:t>
            </a:r>
            <a:r>
              <a:rPr lang="zh-CN" altLang="en-US" dirty="0"/>
              <a:t> </a:t>
            </a:r>
            <a:r>
              <a:rPr lang="en-US" altLang="zh-CN" dirty="0"/>
              <a:t>a</a:t>
            </a:r>
            <a:r>
              <a:rPr lang="zh-CN" altLang="en-US" dirty="0"/>
              <a:t> </a:t>
            </a:r>
            <a:r>
              <a:rPr lang="en-US" altLang="zh-CN" dirty="0"/>
              <a:t>majority</a:t>
            </a:r>
            <a:r>
              <a:rPr lang="zh-CN" altLang="en-US" dirty="0"/>
              <a:t> </a:t>
            </a:r>
            <a:r>
              <a:rPr lang="en-US" altLang="zh-CN" dirty="0"/>
              <a:t>of</a:t>
            </a:r>
            <a:r>
              <a:rPr lang="zh-CN" altLang="en-US" dirty="0"/>
              <a:t> </a:t>
            </a:r>
            <a:r>
              <a:rPr lang="en-US" altLang="zh-CN" dirty="0"/>
              <a:t>votes</a:t>
            </a:r>
            <a:r>
              <a:rPr lang="zh-CN" altLang="en-US" dirty="0"/>
              <a:t> </a:t>
            </a:r>
            <a:r>
              <a:rPr lang="en-US" altLang="zh-CN" dirty="0"/>
              <a:t>to</a:t>
            </a:r>
            <a:r>
              <a:rPr lang="zh-CN" altLang="en-US" dirty="0"/>
              <a:t> </a:t>
            </a:r>
            <a:r>
              <a:rPr lang="en-US" altLang="zh-CN" dirty="0"/>
              <a:t>accept</a:t>
            </a:r>
            <a:r>
              <a:rPr lang="zh-CN" altLang="en-US" dirty="0"/>
              <a:t> </a:t>
            </a:r>
            <a:r>
              <a:rPr lang="en-US" altLang="zh-CN" dirty="0"/>
              <a:t>a</a:t>
            </a:r>
            <a:r>
              <a:rPr lang="zh-CN" altLang="en-US" dirty="0"/>
              <a:t> </a:t>
            </a:r>
            <a:r>
              <a:rPr lang="en-US" altLang="zh-CN" dirty="0"/>
              <a:t>proposal</a:t>
            </a:r>
          </a:p>
          <a:p>
            <a:pPr lvl="2"/>
            <a:r>
              <a:rPr lang="en-US" altLang="zh-CN" dirty="0"/>
              <a:t>If</a:t>
            </a:r>
            <a:r>
              <a:rPr lang="zh-CN" altLang="en-US" dirty="0"/>
              <a:t> </a:t>
            </a:r>
            <a:r>
              <a:rPr lang="en-US" altLang="zh-CN" dirty="0"/>
              <a:t>we</a:t>
            </a:r>
            <a:r>
              <a:rPr lang="zh-CN" altLang="en-US" dirty="0"/>
              <a:t> </a:t>
            </a:r>
            <a:r>
              <a:rPr lang="en-US" altLang="zh-CN" dirty="0"/>
              <a:t>have</a:t>
            </a:r>
            <a:r>
              <a:rPr lang="zh-CN" altLang="en-US" dirty="0"/>
              <a:t> </a:t>
            </a:r>
            <a:r>
              <a:rPr lang="en-US" altLang="zh-CN" dirty="0"/>
              <a:t>n</a:t>
            </a:r>
            <a:r>
              <a:rPr lang="zh-CN" altLang="en-US" dirty="0"/>
              <a:t> </a:t>
            </a:r>
            <a:r>
              <a:rPr lang="en-US" altLang="zh-CN" dirty="0"/>
              <a:t>nodes,</a:t>
            </a:r>
            <a:r>
              <a:rPr lang="zh-CN" altLang="en-US" dirty="0"/>
              <a:t> </a:t>
            </a:r>
            <a:r>
              <a:rPr lang="en-US" altLang="zh-CN" dirty="0"/>
              <a:t>we</a:t>
            </a:r>
            <a:r>
              <a:rPr lang="zh-CN" altLang="en-US" dirty="0"/>
              <a:t> </a:t>
            </a:r>
            <a:r>
              <a:rPr lang="en-US" altLang="zh-CN" dirty="0"/>
              <a:t>can</a:t>
            </a:r>
            <a:r>
              <a:rPr lang="zh-CN" altLang="en-US" dirty="0"/>
              <a:t> </a:t>
            </a:r>
            <a:r>
              <a:rPr lang="en-US" altLang="zh-CN" dirty="0"/>
              <a:t>tolerate</a:t>
            </a:r>
            <a:r>
              <a:rPr lang="zh-CN" altLang="en-US" dirty="0"/>
              <a:t> </a:t>
            </a:r>
            <a:r>
              <a:rPr lang="en-US" altLang="zh-CN" dirty="0"/>
              <a:t>floor((n-1)/2)</a:t>
            </a:r>
            <a:r>
              <a:rPr lang="zh-CN" altLang="en-US" dirty="0"/>
              <a:t> </a:t>
            </a:r>
            <a:r>
              <a:rPr lang="en-US" altLang="zh-CN" dirty="0"/>
              <a:t>faulty</a:t>
            </a:r>
            <a:r>
              <a:rPr lang="zh-CN" altLang="en-US" dirty="0"/>
              <a:t> </a:t>
            </a:r>
            <a:r>
              <a:rPr lang="en-US" altLang="zh-CN" dirty="0"/>
              <a:t>nodes</a:t>
            </a:r>
          </a:p>
          <a:p>
            <a:pPr lvl="2"/>
            <a:r>
              <a:rPr lang="en-US" altLang="zh-CN" dirty="0"/>
              <a:t>If</a:t>
            </a:r>
            <a:r>
              <a:rPr lang="zh-CN" altLang="en-US" dirty="0"/>
              <a:t> </a:t>
            </a:r>
            <a:r>
              <a:rPr lang="en-US" altLang="zh-CN" dirty="0"/>
              <a:t>we</a:t>
            </a:r>
            <a:r>
              <a:rPr lang="zh-CN" altLang="en-US" dirty="0"/>
              <a:t> </a:t>
            </a:r>
            <a:r>
              <a:rPr lang="en-US" altLang="zh-CN" dirty="0"/>
              <a:t>want</a:t>
            </a:r>
            <a:r>
              <a:rPr lang="zh-CN" altLang="en-US" dirty="0"/>
              <a:t> </a:t>
            </a:r>
            <a:r>
              <a:rPr lang="en-US" altLang="zh-CN" dirty="0"/>
              <a:t>to</a:t>
            </a:r>
            <a:r>
              <a:rPr lang="zh-CN" altLang="en-US" dirty="0"/>
              <a:t> </a:t>
            </a:r>
            <a:r>
              <a:rPr lang="en-US" altLang="zh-CN" dirty="0"/>
              <a:t>tolerate</a:t>
            </a:r>
            <a:r>
              <a:rPr lang="zh-CN" altLang="en-US" dirty="0"/>
              <a:t> </a:t>
            </a:r>
            <a:r>
              <a:rPr lang="en-US" altLang="zh-CN" dirty="0"/>
              <a:t>f</a:t>
            </a:r>
            <a:r>
              <a:rPr lang="zh-CN" altLang="en-US" dirty="0"/>
              <a:t> </a:t>
            </a:r>
            <a:r>
              <a:rPr lang="en-US" altLang="zh-CN" dirty="0"/>
              <a:t>crash</a:t>
            </a:r>
            <a:r>
              <a:rPr lang="zh-CN" altLang="en-US" dirty="0"/>
              <a:t> </a:t>
            </a:r>
            <a:r>
              <a:rPr lang="en-US" altLang="zh-CN" dirty="0"/>
              <a:t>failures,</a:t>
            </a:r>
            <a:r>
              <a:rPr lang="zh-CN" altLang="en-US" dirty="0"/>
              <a:t> </a:t>
            </a:r>
            <a:r>
              <a:rPr lang="en-US" altLang="zh-CN" dirty="0"/>
              <a:t>we</a:t>
            </a:r>
            <a:r>
              <a:rPr lang="zh-CN" altLang="en-US" dirty="0"/>
              <a:t> </a:t>
            </a:r>
            <a:r>
              <a:rPr lang="en-US" altLang="zh-CN" dirty="0"/>
              <a:t>need</a:t>
            </a:r>
            <a:r>
              <a:rPr lang="zh-CN" altLang="en-US" dirty="0"/>
              <a:t> </a:t>
            </a:r>
            <a:r>
              <a:rPr lang="en-US" altLang="zh-CN" dirty="0"/>
              <a:t>2f+1</a:t>
            </a:r>
            <a:r>
              <a:rPr lang="zh-CN" altLang="en-US" dirty="0"/>
              <a:t> </a:t>
            </a:r>
            <a:r>
              <a:rPr lang="en-US" altLang="zh-CN" dirty="0"/>
              <a:t>nodes</a:t>
            </a:r>
          </a:p>
          <a:p>
            <a:pPr lvl="2"/>
            <a:r>
              <a:rPr lang="en-US" altLang="zh-CN" dirty="0"/>
              <a:t>Quorum</a:t>
            </a:r>
            <a:r>
              <a:rPr lang="zh-CN" altLang="en-US" dirty="0"/>
              <a:t> </a:t>
            </a:r>
            <a:r>
              <a:rPr lang="en-US" altLang="zh-CN" dirty="0"/>
              <a:t>size</a:t>
            </a:r>
            <a:r>
              <a:rPr lang="zh-CN" altLang="en-US" dirty="0"/>
              <a:t> </a:t>
            </a:r>
            <a:r>
              <a:rPr lang="en-US" altLang="zh-CN" dirty="0"/>
              <a:t>=</a:t>
            </a:r>
            <a:r>
              <a:rPr lang="zh-CN" altLang="en-US" dirty="0"/>
              <a:t> </a:t>
            </a:r>
            <a:r>
              <a:rPr lang="en-US" altLang="zh-CN" dirty="0"/>
              <a:t>majority</a:t>
            </a:r>
            <a:r>
              <a:rPr lang="zh-CN" altLang="en-US" dirty="0"/>
              <a:t> </a:t>
            </a:r>
            <a:r>
              <a:rPr lang="en-US" altLang="zh-CN" dirty="0"/>
              <a:t>nodes</a:t>
            </a:r>
            <a:r>
              <a:rPr lang="zh-CN" altLang="en-US" dirty="0"/>
              <a:t> </a:t>
            </a:r>
            <a:r>
              <a:rPr lang="en-US" altLang="zh-CN" dirty="0"/>
              <a:t>=</a:t>
            </a:r>
            <a:r>
              <a:rPr lang="zh-CN" altLang="en-US" dirty="0"/>
              <a:t> </a:t>
            </a:r>
            <a:r>
              <a:rPr lang="en-US" altLang="zh-CN" dirty="0"/>
              <a:t>(n+1)/2</a:t>
            </a:r>
            <a:r>
              <a:rPr lang="zh-CN" altLang="en-US" dirty="0"/>
              <a:t> </a:t>
            </a:r>
            <a:r>
              <a:rPr lang="en-US" altLang="zh-CN" dirty="0"/>
              <a:t>(f+1</a:t>
            </a:r>
            <a:r>
              <a:rPr lang="zh-CN" altLang="en-US" dirty="0"/>
              <a:t> </a:t>
            </a:r>
            <a:r>
              <a:rPr lang="en-US" altLang="zh-CN" dirty="0"/>
              <a:t>if</a:t>
            </a:r>
            <a:r>
              <a:rPr lang="zh-CN" altLang="en-US" dirty="0"/>
              <a:t> </a:t>
            </a:r>
            <a:r>
              <a:rPr lang="en-US" altLang="zh-CN" dirty="0"/>
              <a:t>we</a:t>
            </a:r>
            <a:r>
              <a:rPr lang="zh-CN" altLang="en-US" dirty="0"/>
              <a:t> </a:t>
            </a:r>
            <a:r>
              <a:rPr lang="en-US" altLang="zh-CN" dirty="0"/>
              <a:t>assume</a:t>
            </a:r>
            <a:r>
              <a:rPr lang="zh-CN" altLang="en-US" dirty="0"/>
              <a:t> </a:t>
            </a:r>
            <a:r>
              <a:rPr lang="en-US" altLang="zh-CN" dirty="0"/>
              <a:t>there</a:t>
            </a:r>
            <a:r>
              <a:rPr lang="zh-CN" altLang="en-US" dirty="0"/>
              <a:t> </a:t>
            </a:r>
            <a:r>
              <a:rPr lang="en-US" altLang="zh-CN" dirty="0"/>
              <a:t>are</a:t>
            </a:r>
            <a:r>
              <a:rPr lang="zh-CN" altLang="en-US" dirty="0"/>
              <a:t> </a:t>
            </a:r>
            <a:r>
              <a:rPr lang="en-US" altLang="zh-CN" dirty="0"/>
              <a:t>2f+1</a:t>
            </a:r>
            <a:r>
              <a:rPr lang="zh-CN" altLang="en-US" dirty="0"/>
              <a:t> </a:t>
            </a:r>
            <a:r>
              <a:rPr lang="en-US" altLang="zh-CN" dirty="0"/>
              <a:t>nodes)</a:t>
            </a:r>
          </a:p>
          <a:p>
            <a:pPr lvl="1"/>
            <a:endParaRPr lang="en-US" dirty="0"/>
          </a:p>
        </p:txBody>
      </p:sp>
      <p:pic>
        <p:nvPicPr>
          <p:cNvPr id="5" name="Picture 4">
            <a:extLst>
              <a:ext uri="{FF2B5EF4-FFF2-40B4-BE49-F238E27FC236}">
                <a16:creationId xmlns:a16="http://schemas.microsoft.com/office/drawing/2014/main" id="{1566385A-DFBD-D644-8377-D123DF222E3B}"/>
              </a:ext>
            </a:extLst>
          </p:cNvPr>
          <p:cNvPicPr>
            <a:picLocks noChangeAspect="1"/>
          </p:cNvPicPr>
          <p:nvPr/>
        </p:nvPicPr>
        <p:blipFill>
          <a:blip r:embed="rId2"/>
          <a:stretch>
            <a:fillRect/>
          </a:stretch>
        </p:blipFill>
        <p:spPr>
          <a:xfrm>
            <a:off x="4484914" y="583185"/>
            <a:ext cx="7707086" cy="2522600"/>
          </a:xfrm>
          <a:prstGeom prst="rect">
            <a:avLst/>
          </a:prstGeom>
        </p:spPr>
      </p:pic>
    </p:spTree>
    <p:extLst>
      <p:ext uri="{BB962C8B-B14F-4D97-AF65-F5344CB8AC3E}">
        <p14:creationId xmlns:p14="http://schemas.microsoft.com/office/powerpoint/2010/main" val="38292689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BAD5B-9D93-DB4A-8135-20E926D5BF2F}"/>
              </a:ext>
            </a:extLst>
          </p:cNvPr>
          <p:cNvSpPr>
            <a:spLocks noGrp="1"/>
          </p:cNvSpPr>
          <p:nvPr>
            <p:ph type="title"/>
          </p:nvPr>
        </p:nvSpPr>
        <p:spPr/>
        <p:txBody>
          <a:bodyPr/>
          <a:lstStyle/>
          <a:p>
            <a:r>
              <a:rPr lang="en-US" altLang="zh-CN" dirty="0"/>
              <a:t>Majority</a:t>
            </a:r>
            <a:r>
              <a:rPr lang="zh-CN" altLang="en-US" dirty="0"/>
              <a:t> </a:t>
            </a:r>
            <a:r>
              <a:rPr lang="en-US" altLang="zh-CN" dirty="0"/>
              <a:t>voting</a:t>
            </a:r>
            <a:endParaRPr lang="en-US" dirty="0"/>
          </a:p>
        </p:txBody>
      </p:sp>
      <p:sp>
        <p:nvSpPr>
          <p:cNvPr id="3" name="Content Placeholder 2">
            <a:extLst>
              <a:ext uri="{FF2B5EF4-FFF2-40B4-BE49-F238E27FC236}">
                <a16:creationId xmlns:a16="http://schemas.microsoft.com/office/drawing/2014/main" id="{B9B737D6-50AF-BA49-9601-ABB484FC242D}"/>
              </a:ext>
            </a:extLst>
          </p:cNvPr>
          <p:cNvSpPr>
            <a:spLocks noGrp="1"/>
          </p:cNvSpPr>
          <p:nvPr>
            <p:ph idx="1"/>
          </p:nvPr>
        </p:nvSpPr>
        <p:spPr/>
        <p:txBody>
          <a:bodyPr/>
          <a:lstStyle/>
          <a:p>
            <a:pPr lvl="1"/>
            <a:r>
              <a:rPr lang="en-US" altLang="zh-CN" dirty="0"/>
              <a:t>If</a:t>
            </a:r>
            <a:r>
              <a:rPr lang="zh-CN" altLang="en-US" dirty="0"/>
              <a:t> </a:t>
            </a:r>
            <a:r>
              <a:rPr lang="en-US" altLang="zh-CN" dirty="0"/>
              <a:t>we</a:t>
            </a:r>
            <a:r>
              <a:rPr lang="zh-CN" altLang="en-US" dirty="0"/>
              <a:t> </a:t>
            </a:r>
            <a:r>
              <a:rPr lang="en-US" altLang="zh-CN" dirty="0"/>
              <a:t>have</a:t>
            </a:r>
            <a:r>
              <a:rPr lang="zh-CN" altLang="en-US" dirty="0"/>
              <a:t> </a:t>
            </a:r>
            <a:r>
              <a:rPr lang="en-US" altLang="zh-CN" dirty="0"/>
              <a:t>n</a:t>
            </a:r>
            <a:r>
              <a:rPr lang="zh-CN" altLang="en-US" dirty="0"/>
              <a:t> </a:t>
            </a:r>
            <a:r>
              <a:rPr lang="en-US" altLang="zh-CN" dirty="0"/>
              <a:t>nodes,</a:t>
            </a:r>
            <a:r>
              <a:rPr lang="zh-CN" altLang="en-US" dirty="0"/>
              <a:t> </a:t>
            </a:r>
            <a:r>
              <a:rPr lang="en-US" altLang="zh-CN" dirty="0"/>
              <a:t>we</a:t>
            </a:r>
            <a:r>
              <a:rPr lang="zh-CN" altLang="en-US" dirty="0"/>
              <a:t> </a:t>
            </a:r>
            <a:r>
              <a:rPr lang="en-US" altLang="zh-CN" dirty="0"/>
              <a:t>can</a:t>
            </a:r>
            <a:r>
              <a:rPr lang="zh-CN" altLang="en-US" dirty="0"/>
              <a:t> </a:t>
            </a:r>
            <a:r>
              <a:rPr lang="en-US" altLang="zh-CN" dirty="0"/>
              <a:t>tolerate</a:t>
            </a:r>
            <a:r>
              <a:rPr lang="zh-CN" altLang="en-US" dirty="0"/>
              <a:t> </a:t>
            </a:r>
            <a:r>
              <a:rPr lang="en-US" altLang="zh-CN" dirty="0"/>
              <a:t>floor((n-1)/2)</a:t>
            </a:r>
            <a:r>
              <a:rPr lang="zh-CN" altLang="en-US" dirty="0"/>
              <a:t> </a:t>
            </a:r>
            <a:r>
              <a:rPr lang="en-US" altLang="zh-CN" dirty="0"/>
              <a:t>faulty</a:t>
            </a:r>
            <a:r>
              <a:rPr lang="zh-CN" altLang="en-US" dirty="0"/>
              <a:t> </a:t>
            </a:r>
            <a:r>
              <a:rPr lang="en-US" altLang="zh-CN" dirty="0"/>
              <a:t>nodes</a:t>
            </a:r>
          </a:p>
          <a:p>
            <a:pPr lvl="1"/>
            <a:r>
              <a:rPr lang="en-US" altLang="zh-CN" dirty="0"/>
              <a:t>If</a:t>
            </a:r>
            <a:r>
              <a:rPr lang="zh-CN" altLang="en-US" dirty="0"/>
              <a:t> </a:t>
            </a:r>
            <a:r>
              <a:rPr lang="en-US" altLang="zh-CN" dirty="0"/>
              <a:t>we</a:t>
            </a:r>
            <a:r>
              <a:rPr lang="zh-CN" altLang="en-US" dirty="0"/>
              <a:t> </a:t>
            </a:r>
            <a:r>
              <a:rPr lang="en-US" altLang="zh-CN" dirty="0"/>
              <a:t>want</a:t>
            </a:r>
            <a:r>
              <a:rPr lang="zh-CN" altLang="en-US" dirty="0"/>
              <a:t> </a:t>
            </a:r>
            <a:r>
              <a:rPr lang="en-US" altLang="zh-CN" dirty="0"/>
              <a:t>to</a:t>
            </a:r>
            <a:r>
              <a:rPr lang="zh-CN" altLang="en-US" dirty="0"/>
              <a:t> </a:t>
            </a:r>
            <a:r>
              <a:rPr lang="en-US" altLang="zh-CN" dirty="0"/>
              <a:t>tolerate</a:t>
            </a:r>
            <a:r>
              <a:rPr lang="zh-CN" altLang="en-US" dirty="0"/>
              <a:t> </a:t>
            </a:r>
            <a:r>
              <a:rPr lang="en-US" altLang="zh-CN" dirty="0"/>
              <a:t>f</a:t>
            </a:r>
            <a:r>
              <a:rPr lang="zh-CN" altLang="en-US" dirty="0"/>
              <a:t> </a:t>
            </a:r>
            <a:r>
              <a:rPr lang="en-US" altLang="zh-CN" dirty="0"/>
              <a:t>crash</a:t>
            </a:r>
            <a:r>
              <a:rPr lang="zh-CN" altLang="en-US" dirty="0"/>
              <a:t> </a:t>
            </a:r>
            <a:r>
              <a:rPr lang="en-US" altLang="zh-CN" dirty="0"/>
              <a:t>failures,</a:t>
            </a:r>
            <a:r>
              <a:rPr lang="zh-CN" altLang="en-US" dirty="0"/>
              <a:t> </a:t>
            </a:r>
            <a:r>
              <a:rPr lang="en-US" altLang="zh-CN" dirty="0"/>
              <a:t>we</a:t>
            </a:r>
            <a:r>
              <a:rPr lang="zh-CN" altLang="en-US" dirty="0"/>
              <a:t> </a:t>
            </a:r>
            <a:r>
              <a:rPr lang="en-US" altLang="zh-CN" dirty="0"/>
              <a:t>need</a:t>
            </a:r>
            <a:r>
              <a:rPr lang="zh-CN" altLang="en-US" dirty="0"/>
              <a:t> </a:t>
            </a:r>
            <a:r>
              <a:rPr lang="en-US" altLang="zh-CN" dirty="0"/>
              <a:t>2f+1</a:t>
            </a:r>
            <a:r>
              <a:rPr lang="zh-CN" altLang="en-US" dirty="0"/>
              <a:t> </a:t>
            </a:r>
            <a:r>
              <a:rPr lang="en-US" altLang="zh-CN" dirty="0"/>
              <a:t>nodes</a:t>
            </a:r>
          </a:p>
          <a:p>
            <a:pPr lvl="1"/>
            <a:r>
              <a:rPr lang="en-US" altLang="zh-CN" dirty="0"/>
              <a:t>Quorum</a:t>
            </a:r>
            <a:r>
              <a:rPr lang="zh-CN" altLang="en-US" dirty="0"/>
              <a:t> </a:t>
            </a:r>
            <a:r>
              <a:rPr lang="en-US" altLang="zh-CN" dirty="0"/>
              <a:t>size</a:t>
            </a:r>
            <a:r>
              <a:rPr lang="zh-CN" altLang="en-US" dirty="0"/>
              <a:t> </a:t>
            </a:r>
            <a:r>
              <a:rPr lang="en-US" altLang="zh-CN" dirty="0"/>
              <a:t>=</a:t>
            </a:r>
            <a:r>
              <a:rPr lang="zh-CN" altLang="en-US" dirty="0"/>
              <a:t> </a:t>
            </a:r>
            <a:r>
              <a:rPr lang="en-US" altLang="zh-CN" dirty="0"/>
              <a:t>majority</a:t>
            </a:r>
            <a:r>
              <a:rPr lang="zh-CN" altLang="en-US" dirty="0"/>
              <a:t> </a:t>
            </a:r>
            <a:r>
              <a:rPr lang="en-US" altLang="zh-CN" dirty="0"/>
              <a:t>nodes</a:t>
            </a:r>
            <a:r>
              <a:rPr lang="zh-CN" altLang="en-US" dirty="0"/>
              <a:t> </a:t>
            </a:r>
            <a:r>
              <a:rPr lang="en-US" altLang="zh-CN" dirty="0"/>
              <a:t>=</a:t>
            </a:r>
            <a:r>
              <a:rPr lang="zh-CN" altLang="en-US" dirty="0"/>
              <a:t> </a:t>
            </a:r>
            <a:r>
              <a:rPr lang="en-US" altLang="zh-CN" dirty="0"/>
              <a:t>ceil((n+1)/2)</a:t>
            </a:r>
            <a:r>
              <a:rPr lang="zh-CN" altLang="en-US" dirty="0"/>
              <a:t> </a:t>
            </a:r>
            <a:r>
              <a:rPr lang="en-US" altLang="zh-CN" dirty="0"/>
              <a:t>(f+1</a:t>
            </a:r>
            <a:r>
              <a:rPr lang="zh-CN" altLang="en-US" dirty="0"/>
              <a:t> </a:t>
            </a:r>
            <a:r>
              <a:rPr lang="en-US" altLang="zh-CN" dirty="0"/>
              <a:t>if</a:t>
            </a:r>
            <a:r>
              <a:rPr lang="zh-CN" altLang="en-US" dirty="0"/>
              <a:t> </a:t>
            </a:r>
            <a:r>
              <a:rPr lang="en-US" altLang="zh-CN" dirty="0"/>
              <a:t>we</a:t>
            </a:r>
            <a:r>
              <a:rPr lang="zh-CN" altLang="en-US" dirty="0"/>
              <a:t> </a:t>
            </a:r>
            <a:r>
              <a:rPr lang="en-US" altLang="zh-CN" dirty="0"/>
              <a:t>assume</a:t>
            </a:r>
            <a:r>
              <a:rPr lang="zh-CN" altLang="en-US" dirty="0"/>
              <a:t> </a:t>
            </a:r>
            <a:r>
              <a:rPr lang="en-US" altLang="zh-CN" dirty="0"/>
              <a:t>there</a:t>
            </a:r>
            <a:r>
              <a:rPr lang="zh-CN" altLang="en-US" dirty="0"/>
              <a:t> </a:t>
            </a:r>
            <a:r>
              <a:rPr lang="en-US" altLang="zh-CN" dirty="0"/>
              <a:t>are</a:t>
            </a:r>
            <a:r>
              <a:rPr lang="zh-CN" altLang="en-US" dirty="0"/>
              <a:t> </a:t>
            </a:r>
            <a:r>
              <a:rPr lang="en-US" altLang="zh-CN" dirty="0"/>
              <a:t>2f+1</a:t>
            </a:r>
            <a:r>
              <a:rPr lang="zh-CN" altLang="en-US" dirty="0"/>
              <a:t> </a:t>
            </a:r>
            <a:r>
              <a:rPr lang="en-US" altLang="zh-CN" dirty="0"/>
              <a:t>nodes)</a:t>
            </a:r>
          </a:p>
          <a:p>
            <a:endParaRPr lang="en-US" dirty="0"/>
          </a:p>
        </p:txBody>
      </p:sp>
      <p:pic>
        <p:nvPicPr>
          <p:cNvPr id="5" name="Picture 4">
            <a:extLst>
              <a:ext uri="{FF2B5EF4-FFF2-40B4-BE49-F238E27FC236}">
                <a16:creationId xmlns:a16="http://schemas.microsoft.com/office/drawing/2014/main" id="{72458117-F03A-8E49-A58D-CF0F896EF7B6}"/>
              </a:ext>
            </a:extLst>
          </p:cNvPr>
          <p:cNvPicPr>
            <a:picLocks noChangeAspect="1"/>
          </p:cNvPicPr>
          <p:nvPr/>
        </p:nvPicPr>
        <p:blipFill>
          <a:blip r:embed="rId2"/>
          <a:stretch>
            <a:fillRect/>
          </a:stretch>
        </p:blipFill>
        <p:spPr>
          <a:xfrm>
            <a:off x="2219597" y="3831477"/>
            <a:ext cx="8244916" cy="2033746"/>
          </a:xfrm>
          <a:prstGeom prst="rect">
            <a:avLst/>
          </a:prstGeom>
        </p:spPr>
      </p:pic>
    </p:spTree>
    <p:extLst>
      <p:ext uri="{BB962C8B-B14F-4D97-AF65-F5344CB8AC3E}">
        <p14:creationId xmlns:p14="http://schemas.microsoft.com/office/powerpoint/2010/main" val="40965665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BAD5B-9D93-DB4A-8135-20E926D5BF2F}"/>
              </a:ext>
            </a:extLst>
          </p:cNvPr>
          <p:cNvSpPr>
            <a:spLocks noGrp="1"/>
          </p:cNvSpPr>
          <p:nvPr>
            <p:ph type="title"/>
          </p:nvPr>
        </p:nvSpPr>
        <p:spPr/>
        <p:txBody>
          <a:bodyPr/>
          <a:lstStyle/>
          <a:p>
            <a:r>
              <a:rPr lang="en-US" altLang="zh-CN" dirty="0"/>
              <a:t>Majority</a:t>
            </a:r>
            <a:r>
              <a:rPr lang="zh-CN" altLang="en-US" dirty="0"/>
              <a:t> </a:t>
            </a:r>
            <a:r>
              <a:rPr lang="en-US" altLang="zh-CN" dirty="0"/>
              <a:t>voting</a:t>
            </a:r>
            <a:endParaRPr lang="en-US" dirty="0"/>
          </a:p>
        </p:txBody>
      </p:sp>
      <p:sp>
        <p:nvSpPr>
          <p:cNvPr id="3" name="Content Placeholder 2">
            <a:extLst>
              <a:ext uri="{FF2B5EF4-FFF2-40B4-BE49-F238E27FC236}">
                <a16:creationId xmlns:a16="http://schemas.microsoft.com/office/drawing/2014/main" id="{B9B737D6-50AF-BA49-9601-ABB484FC242D}"/>
              </a:ext>
            </a:extLst>
          </p:cNvPr>
          <p:cNvSpPr>
            <a:spLocks noGrp="1"/>
          </p:cNvSpPr>
          <p:nvPr>
            <p:ph idx="1"/>
          </p:nvPr>
        </p:nvSpPr>
        <p:spPr/>
        <p:txBody>
          <a:bodyPr/>
          <a:lstStyle/>
          <a:p>
            <a:r>
              <a:rPr lang="en-US" altLang="zh-CN" dirty="0"/>
              <a:t>We</a:t>
            </a:r>
            <a:r>
              <a:rPr lang="zh-CN" altLang="en-US" dirty="0"/>
              <a:t> </a:t>
            </a:r>
            <a:r>
              <a:rPr lang="en-US" altLang="zh-CN" dirty="0"/>
              <a:t>say</a:t>
            </a:r>
            <a:r>
              <a:rPr lang="zh-CN" altLang="en-US" dirty="0"/>
              <a:t> </a:t>
            </a:r>
            <a:r>
              <a:rPr lang="en-US" altLang="zh-CN" dirty="0"/>
              <a:t>that</a:t>
            </a:r>
            <a:r>
              <a:rPr lang="zh-CN" altLang="en-US" dirty="0"/>
              <a:t> </a:t>
            </a:r>
            <a:r>
              <a:rPr lang="en-US" altLang="zh-CN" dirty="0" err="1"/>
              <a:t>Paxos</a:t>
            </a:r>
            <a:r>
              <a:rPr lang="zh-CN" altLang="en-US" dirty="0"/>
              <a:t> </a:t>
            </a:r>
            <a:r>
              <a:rPr lang="en-US" altLang="zh-CN" dirty="0"/>
              <a:t>can</a:t>
            </a:r>
            <a:r>
              <a:rPr lang="zh-CN" altLang="en-US" dirty="0"/>
              <a:t> </a:t>
            </a:r>
            <a:r>
              <a:rPr lang="en-US" altLang="zh-CN" dirty="0"/>
              <a:t>tolerate/mask</a:t>
            </a:r>
            <a:r>
              <a:rPr lang="zh-CN" altLang="en-US" dirty="0"/>
              <a:t> </a:t>
            </a:r>
            <a:r>
              <a:rPr lang="en-US" altLang="zh-CN" dirty="0"/>
              <a:t>nearly</a:t>
            </a:r>
            <a:r>
              <a:rPr lang="zh-CN" altLang="en-US" dirty="0"/>
              <a:t> </a:t>
            </a:r>
            <a:r>
              <a:rPr lang="en-US" altLang="zh-CN" dirty="0"/>
              <a:t>half</a:t>
            </a:r>
            <a:r>
              <a:rPr lang="zh-CN" altLang="en-US" dirty="0"/>
              <a:t> </a:t>
            </a:r>
            <a:r>
              <a:rPr lang="en-US" altLang="zh-CN" dirty="0"/>
              <a:t>the</a:t>
            </a:r>
            <a:r>
              <a:rPr lang="zh-CN" altLang="en-US" dirty="0"/>
              <a:t> </a:t>
            </a:r>
            <a:r>
              <a:rPr lang="en-US" altLang="zh-CN" dirty="0"/>
              <a:t>node</a:t>
            </a:r>
            <a:r>
              <a:rPr lang="zh-CN" altLang="en-US" dirty="0"/>
              <a:t> </a:t>
            </a:r>
            <a:r>
              <a:rPr lang="en-US" altLang="zh-CN" dirty="0"/>
              <a:t>failures</a:t>
            </a:r>
            <a:r>
              <a:rPr lang="zh-CN" altLang="en-US" dirty="0"/>
              <a:t> </a:t>
            </a:r>
            <a:r>
              <a:rPr lang="en-US" altLang="zh-CN" dirty="0"/>
              <a:t>so</a:t>
            </a:r>
            <a:r>
              <a:rPr lang="zh-CN" altLang="en-US" dirty="0"/>
              <a:t> </a:t>
            </a:r>
            <a:r>
              <a:rPr lang="en-US" altLang="zh-CN" dirty="0"/>
              <a:t>make</a:t>
            </a:r>
            <a:r>
              <a:rPr lang="zh-CN" altLang="en-US" dirty="0"/>
              <a:t> </a:t>
            </a:r>
            <a:r>
              <a:rPr lang="en-US" altLang="zh-CN" dirty="0"/>
              <a:t>sure</a:t>
            </a:r>
            <a:r>
              <a:rPr lang="zh-CN" altLang="en-US" dirty="0"/>
              <a:t> </a:t>
            </a:r>
            <a:r>
              <a:rPr lang="en-US" altLang="zh-CN" dirty="0"/>
              <a:t>that</a:t>
            </a:r>
            <a:r>
              <a:rPr lang="zh-CN" altLang="en-US" dirty="0"/>
              <a:t> </a:t>
            </a:r>
            <a:r>
              <a:rPr lang="en-US" altLang="zh-CN" dirty="0"/>
              <a:t>the</a:t>
            </a:r>
            <a:r>
              <a:rPr lang="zh-CN" altLang="en-US" dirty="0"/>
              <a:t> </a:t>
            </a:r>
            <a:r>
              <a:rPr lang="en-US" altLang="zh-CN" dirty="0"/>
              <a:t>protocol</a:t>
            </a:r>
            <a:r>
              <a:rPr lang="zh-CN" altLang="en-US" dirty="0"/>
              <a:t> </a:t>
            </a:r>
            <a:r>
              <a:rPr lang="en-US" altLang="zh-CN" dirty="0"/>
              <a:t>continues</a:t>
            </a:r>
            <a:r>
              <a:rPr lang="zh-CN" altLang="en-US" dirty="0"/>
              <a:t> </a:t>
            </a:r>
            <a:r>
              <a:rPr lang="en-US" altLang="zh-CN" dirty="0"/>
              <a:t>to</a:t>
            </a:r>
            <a:r>
              <a:rPr lang="zh-CN" altLang="en-US" dirty="0"/>
              <a:t> </a:t>
            </a:r>
            <a:r>
              <a:rPr lang="en-US" altLang="zh-CN" dirty="0"/>
              <a:t>work</a:t>
            </a:r>
            <a:r>
              <a:rPr lang="zh-CN" altLang="en-US" dirty="0"/>
              <a:t> </a:t>
            </a:r>
            <a:r>
              <a:rPr lang="en-US" altLang="zh-CN" dirty="0"/>
              <a:t>correctly.</a:t>
            </a:r>
          </a:p>
          <a:p>
            <a:r>
              <a:rPr lang="en-US" altLang="zh-CN" dirty="0"/>
              <a:t>No</a:t>
            </a:r>
            <a:r>
              <a:rPr lang="zh-CN" altLang="en-US" dirty="0"/>
              <a:t> </a:t>
            </a:r>
            <a:r>
              <a:rPr lang="en-US" altLang="zh-CN" dirty="0"/>
              <a:t>two</a:t>
            </a:r>
            <a:r>
              <a:rPr lang="zh-CN" altLang="en-US" dirty="0"/>
              <a:t> </a:t>
            </a:r>
            <a:r>
              <a:rPr lang="en-US" altLang="zh-CN" dirty="0"/>
              <a:t>majorities</a:t>
            </a:r>
            <a:r>
              <a:rPr lang="zh-CN" altLang="en-US" dirty="0"/>
              <a:t> </a:t>
            </a:r>
            <a:r>
              <a:rPr lang="en-US" altLang="zh-CN" dirty="0"/>
              <a:t>(quorums)</a:t>
            </a:r>
            <a:r>
              <a:rPr lang="zh-CN" altLang="en-US" dirty="0"/>
              <a:t> </a:t>
            </a:r>
            <a:r>
              <a:rPr lang="en-US" altLang="zh-CN" dirty="0"/>
              <a:t>can</a:t>
            </a:r>
            <a:r>
              <a:rPr lang="zh-CN" altLang="en-US" dirty="0"/>
              <a:t> </a:t>
            </a:r>
            <a:r>
              <a:rPr lang="en-US" altLang="zh-CN" dirty="0"/>
              <a:t>exist</a:t>
            </a:r>
            <a:r>
              <a:rPr lang="zh-CN" altLang="en-US" dirty="0"/>
              <a:t> </a:t>
            </a:r>
            <a:r>
              <a:rPr lang="en-US" altLang="zh-CN" dirty="0"/>
              <a:t>simultaneously,</a:t>
            </a:r>
            <a:r>
              <a:rPr lang="zh-CN" altLang="en-US" dirty="0"/>
              <a:t> </a:t>
            </a:r>
            <a:r>
              <a:rPr lang="en-US" altLang="zh-CN" dirty="0"/>
              <a:t>network</a:t>
            </a:r>
            <a:r>
              <a:rPr lang="zh-CN" altLang="en-US" dirty="0"/>
              <a:t> </a:t>
            </a:r>
            <a:r>
              <a:rPr lang="en-US" altLang="zh-CN" dirty="0"/>
              <a:t>partitions</a:t>
            </a:r>
            <a:r>
              <a:rPr lang="zh-CN" altLang="en-US" dirty="0"/>
              <a:t> </a:t>
            </a:r>
            <a:r>
              <a:rPr lang="en-US" altLang="zh-CN" dirty="0"/>
              <a:t>do</a:t>
            </a:r>
            <a:r>
              <a:rPr lang="zh-CN" altLang="en-US" dirty="0"/>
              <a:t> </a:t>
            </a:r>
            <a:r>
              <a:rPr lang="en-US" altLang="zh-CN" dirty="0"/>
              <a:t>not</a:t>
            </a:r>
            <a:r>
              <a:rPr lang="zh-CN" altLang="en-US" dirty="0"/>
              <a:t> </a:t>
            </a:r>
            <a:r>
              <a:rPr lang="en-US" altLang="zh-CN" dirty="0"/>
              <a:t>cause</a:t>
            </a:r>
            <a:r>
              <a:rPr lang="zh-CN" altLang="en-US" dirty="0"/>
              <a:t> </a:t>
            </a:r>
            <a:r>
              <a:rPr lang="en-US" altLang="zh-CN" dirty="0"/>
              <a:t>problems</a:t>
            </a:r>
            <a:r>
              <a:rPr lang="zh-CN" altLang="en-US" dirty="0"/>
              <a:t> </a:t>
            </a:r>
            <a:r>
              <a:rPr lang="en-US" altLang="zh-CN" dirty="0"/>
              <a:t>(remember</a:t>
            </a:r>
            <a:r>
              <a:rPr lang="zh-CN" altLang="en-US" dirty="0"/>
              <a:t> </a:t>
            </a:r>
            <a:r>
              <a:rPr lang="en-US" altLang="zh-CN" dirty="0"/>
              <a:t>3PC</a:t>
            </a:r>
            <a:r>
              <a:rPr lang="zh-CN" altLang="en-US" dirty="0"/>
              <a:t> </a:t>
            </a:r>
            <a:r>
              <a:rPr lang="en-US" altLang="zh-CN" dirty="0"/>
              <a:t>suffers</a:t>
            </a:r>
            <a:r>
              <a:rPr lang="zh-CN" altLang="en-US" dirty="0"/>
              <a:t> </a:t>
            </a:r>
            <a:r>
              <a:rPr lang="en-US" altLang="zh-CN" dirty="0"/>
              <a:t>from</a:t>
            </a:r>
            <a:r>
              <a:rPr lang="zh-CN" altLang="en-US" dirty="0"/>
              <a:t> </a:t>
            </a:r>
            <a:r>
              <a:rPr lang="en-US" altLang="zh-CN" dirty="0"/>
              <a:t>such</a:t>
            </a:r>
            <a:r>
              <a:rPr lang="zh-CN" altLang="en-US" dirty="0"/>
              <a:t> </a:t>
            </a:r>
            <a:r>
              <a:rPr lang="en-US" altLang="zh-CN" dirty="0"/>
              <a:t>a</a:t>
            </a:r>
            <a:r>
              <a:rPr lang="zh-CN" altLang="en-US" dirty="0"/>
              <a:t> </a:t>
            </a:r>
            <a:r>
              <a:rPr lang="en-US" altLang="zh-CN" dirty="0"/>
              <a:t>problem)</a:t>
            </a:r>
            <a:endParaRPr lang="en-US" dirty="0"/>
          </a:p>
        </p:txBody>
      </p:sp>
      <p:pic>
        <p:nvPicPr>
          <p:cNvPr id="4" name="Picture 3">
            <a:extLst>
              <a:ext uri="{FF2B5EF4-FFF2-40B4-BE49-F238E27FC236}">
                <a16:creationId xmlns:a16="http://schemas.microsoft.com/office/drawing/2014/main" id="{A66FED82-FEFD-C14B-AE29-08856F5F7704}"/>
              </a:ext>
            </a:extLst>
          </p:cNvPr>
          <p:cNvPicPr>
            <a:picLocks noChangeAspect="1"/>
          </p:cNvPicPr>
          <p:nvPr/>
        </p:nvPicPr>
        <p:blipFill>
          <a:blip r:embed="rId2"/>
          <a:stretch>
            <a:fillRect/>
          </a:stretch>
        </p:blipFill>
        <p:spPr>
          <a:xfrm>
            <a:off x="2219597" y="3831477"/>
            <a:ext cx="8244916" cy="2033746"/>
          </a:xfrm>
          <a:prstGeom prst="rect">
            <a:avLst/>
          </a:prstGeom>
        </p:spPr>
      </p:pic>
    </p:spTree>
    <p:extLst>
      <p:ext uri="{BB962C8B-B14F-4D97-AF65-F5344CB8AC3E}">
        <p14:creationId xmlns:p14="http://schemas.microsoft.com/office/powerpoint/2010/main" val="3764496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534C-B61A-D34C-B9E7-D23629513F66}"/>
              </a:ext>
            </a:extLst>
          </p:cNvPr>
          <p:cNvSpPr>
            <a:spLocks noGrp="1"/>
          </p:cNvSpPr>
          <p:nvPr>
            <p:ph type="title"/>
          </p:nvPr>
        </p:nvSpPr>
        <p:spPr/>
        <p:txBody>
          <a:bodyPr/>
          <a:lstStyle/>
          <a:p>
            <a:r>
              <a:rPr lang="en-US" altLang="zh-CN" dirty="0"/>
              <a:t>2PC</a:t>
            </a:r>
            <a:endParaRPr lang="en-US" dirty="0"/>
          </a:p>
        </p:txBody>
      </p:sp>
      <p:sp>
        <p:nvSpPr>
          <p:cNvPr id="3" name="Content Placeholder 2">
            <a:extLst>
              <a:ext uri="{FF2B5EF4-FFF2-40B4-BE49-F238E27FC236}">
                <a16:creationId xmlns:a16="http://schemas.microsoft.com/office/drawing/2014/main" id="{2AA051C0-979B-9D4B-AF39-213C75713634}"/>
              </a:ext>
            </a:extLst>
          </p:cNvPr>
          <p:cNvSpPr>
            <a:spLocks noGrp="1"/>
          </p:cNvSpPr>
          <p:nvPr>
            <p:ph idx="1"/>
          </p:nvPr>
        </p:nvSpPr>
        <p:spPr>
          <a:xfrm>
            <a:off x="5721530" y="1825625"/>
            <a:ext cx="5632269" cy="4351338"/>
          </a:xfrm>
        </p:spPr>
        <p:txBody>
          <a:bodyPr>
            <a:noAutofit/>
          </a:bodyPr>
          <a:lstStyle/>
          <a:p>
            <a:pPr marL="457200" indent="-457200">
              <a:buFont typeface="+mj-lt"/>
              <a:buAutoNum type="arabicPeriod"/>
            </a:pPr>
            <a:r>
              <a:rPr lang="en-US" altLang="zh-CN" sz="2200" dirty="0"/>
              <a:t>Client</a:t>
            </a:r>
            <a:r>
              <a:rPr lang="zh-CN" altLang="en-US" sz="2200" dirty="0"/>
              <a:t> </a:t>
            </a:r>
            <a:r>
              <a:rPr lang="en-US" altLang="zh-CN" sz="2200" dirty="0"/>
              <a:t>sends</a:t>
            </a:r>
            <a:r>
              <a:rPr lang="zh-CN" altLang="en-US" sz="2200" dirty="0"/>
              <a:t> </a:t>
            </a:r>
            <a:r>
              <a:rPr lang="en-US" altLang="zh-CN" sz="2200" dirty="0"/>
              <a:t>a</a:t>
            </a:r>
            <a:r>
              <a:rPr lang="zh-CN" altLang="en-US" sz="2200" dirty="0"/>
              <a:t> </a:t>
            </a:r>
            <a:r>
              <a:rPr lang="en-US" altLang="zh-CN" sz="2200" dirty="0"/>
              <a:t>request</a:t>
            </a:r>
            <a:r>
              <a:rPr lang="zh-CN" altLang="en-US" sz="2200" dirty="0"/>
              <a:t> </a:t>
            </a:r>
            <a:r>
              <a:rPr lang="en-US" altLang="zh-CN" sz="2200" dirty="0"/>
              <a:t>to</a:t>
            </a:r>
            <a:r>
              <a:rPr lang="zh-CN" altLang="en-US" sz="2200" dirty="0"/>
              <a:t> </a:t>
            </a:r>
            <a:r>
              <a:rPr lang="en-US" altLang="zh-CN" sz="2200" dirty="0"/>
              <a:t>the</a:t>
            </a:r>
            <a:r>
              <a:rPr lang="zh-CN" altLang="en-US" sz="2200" dirty="0"/>
              <a:t> </a:t>
            </a:r>
            <a:r>
              <a:rPr lang="en-US" altLang="zh-CN" sz="2200" dirty="0"/>
              <a:t>coordinator</a:t>
            </a:r>
            <a:endParaRPr lang="en-US" sz="2200" dirty="0"/>
          </a:p>
        </p:txBody>
      </p:sp>
      <p:pic>
        <p:nvPicPr>
          <p:cNvPr id="4" name="Picture 3">
            <a:extLst>
              <a:ext uri="{FF2B5EF4-FFF2-40B4-BE49-F238E27FC236}">
                <a16:creationId xmlns:a16="http://schemas.microsoft.com/office/drawing/2014/main" id="{78AEE0EB-9778-4747-AAC5-45EA61961AFB}"/>
              </a:ext>
            </a:extLst>
          </p:cNvPr>
          <p:cNvPicPr>
            <a:picLocks noChangeAspect="1"/>
          </p:cNvPicPr>
          <p:nvPr/>
        </p:nvPicPr>
        <p:blipFill>
          <a:blip r:embed="rId2"/>
          <a:stretch>
            <a:fillRect/>
          </a:stretch>
        </p:blipFill>
        <p:spPr>
          <a:xfrm>
            <a:off x="794249" y="2024743"/>
            <a:ext cx="4532131" cy="3776776"/>
          </a:xfrm>
          <a:prstGeom prst="rect">
            <a:avLst/>
          </a:prstGeom>
        </p:spPr>
      </p:pic>
      <p:sp>
        <p:nvSpPr>
          <p:cNvPr id="5" name="Rectangle 4">
            <a:extLst>
              <a:ext uri="{FF2B5EF4-FFF2-40B4-BE49-F238E27FC236}">
                <a16:creationId xmlns:a16="http://schemas.microsoft.com/office/drawing/2014/main" id="{E491EEBA-1C5C-9746-81BF-BF46D41BD292}"/>
              </a:ext>
            </a:extLst>
          </p:cNvPr>
          <p:cNvSpPr/>
          <p:nvPr/>
        </p:nvSpPr>
        <p:spPr>
          <a:xfrm>
            <a:off x="3277143" y="102598"/>
            <a:ext cx="2246812" cy="158809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zh-CN" sz="2000" dirty="0"/>
              <a:t>X</a:t>
            </a:r>
            <a:r>
              <a:rPr lang="zh-CN" altLang="en-US" sz="2000" dirty="0"/>
              <a:t> </a:t>
            </a:r>
            <a:r>
              <a:rPr lang="en-US" altLang="zh-CN" sz="2000" dirty="0"/>
              <a:t>=</a:t>
            </a:r>
            <a:r>
              <a:rPr lang="zh-CN" altLang="en-US" sz="2000" dirty="0"/>
              <a:t> </a:t>
            </a:r>
            <a:r>
              <a:rPr lang="en-US" altLang="zh-CN" sz="2000" dirty="0"/>
              <a:t>read(A)</a:t>
            </a:r>
          </a:p>
          <a:p>
            <a:r>
              <a:rPr lang="en-US" altLang="zh-CN" sz="2000" dirty="0"/>
              <a:t>Y</a:t>
            </a:r>
            <a:r>
              <a:rPr lang="zh-CN" altLang="en-US" sz="2000" dirty="0"/>
              <a:t> </a:t>
            </a:r>
            <a:r>
              <a:rPr lang="en-US" altLang="zh-CN" sz="2000" dirty="0"/>
              <a:t>=</a:t>
            </a:r>
            <a:r>
              <a:rPr lang="zh-CN" altLang="en-US" sz="2000" dirty="0"/>
              <a:t> </a:t>
            </a:r>
            <a:r>
              <a:rPr lang="en-US" altLang="zh-CN" sz="2000" dirty="0"/>
              <a:t>Read(B)</a:t>
            </a:r>
          </a:p>
          <a:p>
            <a:r>
              <a:rPr lang="en-US" altLang="zh-CN" sz="2000" dirty="0"/>
              <a:t>Write</a:t>
            </a:r>
            <a:r>
              <a:rPr lang="zh-CN" altLang="en-US" sz="2000" dirty="0"/>
              <a:t> </a:t>
            </a:r>
            <a:r>
              <a:rPr lang="en-US" altLang="zh-CN" sz="2000" dirty="0"/>
              <a:t>(A,</a:t>
            </a:r>
            <a:r>
              <a:rPr lang="zh-CN" altLang="en-US" sz="2000" dirty="0"/>
              <a:t> </a:t>
            </a:r>
            <a:r>
              <a:rPr lang="en-US" altLang="zh-CN" sz="2000" dirty="0"/>
              <a:t>x-100)</a:t>
            </a:r>
          </a:p>
          <a:p>
            <a:r>
              <a:rPr lang="en-US" altLang="zh-CN" sz="2000" dirty="0"/>
              <a:t>Write</a:t>
            </a:r>
            <a:r>
              <a:rPr lang="zh-CN" altLang="en-US" sz="2000" dirty="0"/>
              <a:t> </a:t>
            </a:r>
            <a:r>
              <a:rPr lang="en-US" altLang="zh-CN" sz="2000" dirty="0"/>
              <a:t>(B,</a:t>
            </a:r>
            <a:r>
              <a:rPr lang="zh-CN" altLang="en-US" sz="2000" dirty="0"/>
              <a:t> </a:t>
            </a:r>
            <a:r>
              <a:rPr lang="en-US" altLang="zh-CN" sz="2000" dirty="0"/>
              <a:t>y+100)</a:t>
            </a:r>
          </a:p>
          <a:p>
            <a:r>
              <a:rPr lang="en-US" altLang="zh-CN" sz="2000" dirty="0"/>
              <a:t>commit</a:t>
            </a:r>
            <a:endParaRPr lang="en-US" sz="2000" dirty="0"/>
          </a:p>
        </p:txBody>
      </p:sp>
    </p:spTree>
    <p:extLst>
      <p:ext uri="{BB962C8B-B14F-4D97-AF65-F5344CB8AC3E}">
        <p14:creationId xmlns:p14="http://schemas.microsoft.com/office/powerpoint/2010/main" val="4819281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A0685-ED6B-8E4E-8131-48D4F3E898A2}"/>
              </a:ext>
            </a:extLst>
          </p:cNvPr>
          <p:cNvSpPr>
            <a:spLocks noGrp="1"/>
          </p:cNvSpPr>
          <p:nvPr>
            <p:ph type="title"/>
          </p:nvPr>
        </p:nvSpPr>
        <p:spPr/>
        <p:txBody>
          <a:bodyPr/>
          <a:lstStyle/>
          <a:p>
            <a:r>
              <a:rPr lang="en-US" altLang="zh-CN" dirty="0" err="1"/>
              <a:t>Paxos</a:t>
            </a:r>
            <a:endParaRPr lang="en-US" dirty="0"/>
          </a:p>
        </p:txBody>
      </p:sp>
      <p:pic>
        <p:nvPicPr>
          <p:cNvPr id="5" name="Content Placeholder 4">
            <a:extLst>
              <a:ext uri="{FF2B5EF4-FFF2-40B4-BE49-F238E27FC236}">
                <a16:creationId xmlns:a16="http://schemas.microsoft.com/office/drawing/2014/main" id="{180A43E9-BA60-014E-BE06-A0090F80CF2C}"/>
              </a:ext>
            </a:extLst>
          </p:cNvPr>
          <p:cNvPicPr>
            <a:picLocks noGrp="1" noChangeAspect="1"/>
          </p:cNvPicPr>
          <p:nvPr>
            <p:ph idx="1"/>
          </p:nvPr>
        </p:nvPicPr>
        <p:blipFill>
          <a:blip r:embed="rId2"/>
          <a:stretch>
            <a:fillRect/>
          </a:stretch>
        </p:blipFill>
        <p:spPr>
          <a:xfrm>
            <a:off x="838200" y="2513622"/>
            <a:ext cx="10515600" cy="2975344"/>
          </a:xfrm>
        </p:spPr>
      </p:pic>
    </p:spTree>
    <p:extLst>
      <p:ext uri="{BB962C8B-B14F-4D97-AF65-F5344CB8AC3E}">
        <p14:creationId xmlns:p14="http://schemas.microsoft.com/office/powerpoint/2010/main" val="27709999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F82BA-5E46-2146-BB4F-DA5931215192}"/>
              </a:ext>
            </a:extLst>
          </p:cNvPr>
          <p:cNvSpPr>
            <a:spLocks noGrp="1"/>
          </p:cNvSpPr>
          <p:nvPr>
            <p:ph type="title"/>
          </p:nvPr>
        </p:nvSpPr>
        <p:spPr/>
        <p:txBody>
          <a:bodyPr/>
          <a:lstStyle/>
          <a:p>
            <a:r>
              <a:rPr lang="en-US" altLang="zh-CN" dirty="0" err="1"/>
              <a:t>Paxos</a:t>
            </a:r>
            <a:endParaRPr lang="en-US" dirty="0"/>
          </a:p>
        </p:txBody>
      </p:sp>
      <p:sp>
        <p:nvSpPr>
          <p:cNvPr id="3" name="Content Placeholder 2">
            <a:extLst>
              <a:ext uri="{FF2B5EF4-FFF2-40B4-BE49-F238E27FC236}">
                <a16:creationId xmlns:a16="http://schemas.microsoft.com/office/drawing/2014/main" id="{5A5AC995-0D88-3F45-BA8B-B23DF0C1CDA3}"/>
              </a:ext>
            </a:extLst>
          </p:cNvPr>
          <p:cNvSpPr>
            <a:spLocks noGrp="1"/>
          </p:cNvSpPr>
          <p:nvPr>
            <p:ph idx="1"/>
          </p:nvPr>
        </p:nvSpPr>
        <p:spPr/>
        <p:txBody>
          <a:bodyPr>
            <a:normAutofit fontScale="92500" lnSpcReduction="20000"/>
          </a:bodyPr>
          <a:lstStyle/>
          <a:p>
            <a:r>
              <a:rPr lang="en-US" dirty="0"/>
              <a:t>P2. If a proposal with value v is chosen, then every higher-numbered proposal that is chosen has value v. </a:t>
            </a:r>
          </a:p>
          <a:p>
            <a:endParaRPr lang="en-US" dirty="0"/>
          </a:p>
          <a:p>
            <a:r>
              <a:rPr lang="en-US" dirty="0"/>
              <a:t>P2a. If a proposal with value v is chosen, then every higher-numbered proposal accepted by any acceptor has value v. </a:t>
            </a:r>
          </a:p>
          <a:p>
            <a:r>
              <a:rPr lang="en-US" dirty="0"/>
              <a:t>P2b. If a proposal with value v is chosen, then every higher-numbered proposal issued by any proposer has value v. </a:t>
            </a:r>
          </a:p>
          <a:p>
            <a:r>
              <a:rPr lang="en-US" dirty="0"/>
              <a:t>P2c. For any v and n, if a proposal with value v and number n is issued, then there is a set S consisting of a majority of acceptors such that either (a) no acceptor in S has accepted any proposal numbered less than n, or (b) v is the value of the highest-numbered proposal among all proposals numbered less than n accepted by the acceptors in S. </a:t>
            </a:r>
          </a:p>
          <a:p>
            <a:endParaRPr lang="en-US" dirty="0"/>
          </a:p>
          <a:p>
            <a:endParaRPr lang="en-US" dirty="0"/>
          </a:p>
          <a:p>
            <a:endParaRPr lang="en-US" dirty="0"/>
          </a:p>
        </p:txBody>
      </p:sp>
    </p:spTree>
    <p:extLst>
      <p:ext uri="{BB962C8B-B14F-4D97-AF65-F5344CB8AC3E}">
        <p14:creationId xmlns:p14="http://schemas.microsoft.com/office/powerpoint/2010/main" val="27261139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AB14B-7452-DF4F-872C-8629EE236FC2}"/>
              </a:ext>
            </a:extLst>
          </p:cNvPr>
          <p:cNvSpPr>
            <a:spLocks noGrp="1"/>
          </p:cNvSpPr>
          <p:nvPr>
            <p:ph type="title"/>
          </p:nvPr>
        </p:nvSpPr>
        <p:spPr/>
        <p:txBody>
          <a:bodyPr/>
          <a:lstStyle/>
          <a:p>
            <a:r>
              <a:rPr lang="en-US" altLang="zh-CN" dirty="0" err="1"/>
              <a:t>Paxos</a:t>
            </a:r>
            <a:endParaRPr lang="en-US" dirty="0"/>
          </a:p>
        </p:txBody>
      </p:sp>
      <p:pic>
        <p:nvPicPr>
          <p:cNvPr id="5" name="Content Placeholder 4">
            <a:extLst>
              <a:ext uri="{FF2B5EF4-FFF2-40B4-BE49-F238E27FC236}">
                <a16:creationId xmlns:a16="http://schemas.microsoft.com/office/drawing/2014/main" id="{4AA86CCE-FDEC-0746-B449-25B35489A031}"/>
              </a:ext>
            </a:extLst>
          </p:cNvPr>
          <p:cNvPicPr>
            <a:picLocks noGrp="1" noChangeAspect="1"/>
          </p:cNvPicPr>
          <p:nvPr>
            <p:ph idx="1"/>
          </p:nvPr>
        </p:nvPicPr>
        <p:blipFill>
          <a:blip r:embed="rId2"/>
          <a:stretch>
            <a:fillRect/>
          </a:stretch>
        </p:blipFill>
        <p:spPr>
          <a:xfrm>
            <a:off x="1750424" y="1596659"/>
            <a:ext cx="8277374" cy="4580304"/>
          </a:xfrm>
        </p:spPr>
      </p:pic>
    </p:spTree>
    <p:extLst>
      <p:ext uri="{BB962C8B-B14F-4D97-AF65-F5344CB8AC3E}">
        <p14:creationId xmlns:p14="http://schemas.microsoft.com/office/powerpoint/2010/main" val="17194036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759C1-D533-374E-A7F2-4909B2A5138E}"/>
              </a:ext>
            </a:extLst>
          </p:cNvPr>
          <p:cNvSpPr>
            <a:spLocks noGrp="1"/>
          </p:cNvSpPr>
          <p:nvPr>
            <p:ph type="title"/>
          </p:nvPr>
        </p:nvSpPr>
        <p:spPr/>
        <p:txBody>
          <a:bodyPr/>
          <a:lstStyle/>
          <a:p>
            <a:r>
              <a:rPr lang="en-US" altLang="zh-CN" dirty="0" err="1"/>
              <a:t>Paxos</a:t>
            </a:r>
            <a:endParaRPr lang="en-US" dirty="0"/>
          </a:p>
        </p:txBody>
      </p:sp>
      <p:pic>
        <p:nvPicPr>
          <p:cNvPr id="5" name="Content Placeholder 4">
            <a:extLst>
              <a:ext uri="{FF2B5EF4-FFF2-40B4-BE49-F238E27FC236}">
                <a16:creationId xmlns:a16="http://schemas.microsoft.com/office/drawing/2014/main" id="{1CD33493-9F07-6849-BCF0-5F29E2BE9F2D}"/>
              </a:ext>
            </a:extLst>
          </p:cNvPr>
          <p:cNvPicPr>
            <a:picLocks noGrp="1" noChangeAspect="1"/>
          </p:cNvPicPr>
          <p:nvPr>
            <p:ph idx="1"/>
          </p:nvPr>
        </p:nvPicPr>
        <p:blipFill>
          <a:blip r:embed="rId2"/>
          <a:stretch>
            <a:fillRect/>
          </a:stretch>
        </p:blipFill>
        <p:spPr>
          <a:xfrm>
            <a:off x="668383" y="139932"/>
            <a:ext cx="10515600" cy="3101511"/>
          </a:xfrm>
        </p:spPr>
      </p:pic>
      <p:pic>
        <p:nvPicPr>
          <p:cNvPr id="7" name="Picture 6">
            <a:extLst>
              <a:ext uri="{FF2B5EF4-FFF2-40B4-BE49-F238E27FC236}">
                <a16:creationId xmlns:a16="http://schemas.microsoft.com/office/drawing/2014/main" id="{88CD7DA9-72D5-4845-8F07-C988AF2205AB}"/>
              </a:ext>
            </a:extLst>
          </p:cNvPr>
          <p:cNvPicPr>
            <a:picLocks noChangeAspect="1"/>
          </p:cNvPicPr>
          <p:nvPr/>
        </p:nvPicPr>
        <p:blipFill>
          <a:blip r:embed="rId3"/>
          <a:stretch>
            <a:fillRect/>
          </a:stretch>
        </p:blipFill>
        <p:spPr>
          <a:xfrm>
            <a:off x="668383" y="3241443"/>
            <a:ext cx="10515601" cy="3491745"/>
          </a:xfrm>
          <a:prstGeom prst="rect">
            <a:avLst/>
          </a:prstGeom>
        </p:spPr>
      </p:pic>
    </p:spTree>
    <p:extLst>
      <p:ext uri="{BB962C8B-B14F-4D97-AF65-F5344CB8AC3E}">
        <p14:creationId xmlns:p14="http://schemas.microsoft.com/office/powerpoint/2010/main" val="6686395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95922-4894-E440-9FA1-400CA5F88DBC}"/>
              </a:ext>
            </a:extLst>
          </p:cNvPr>
          <p:cNvSpPr>
            <a:spLocks noGrp="1"/>
          </p:cNvSpPr>
          <p:nvPr>
            <p:ph type="title"/>
          </p:nvPr>
        </p:nvSpPr>
        <p:spPr/>
        <p:txBody>
          <a:bodyPr/>
          <a:lstStyle/>
          <a:p>
            <a:r>
              <a:rPr lang="en-US" altLang="zh-CN" dirty="0"/>
              <a:t>Learners</a:t>
            </a:r>
            <a:endParaRPr lang="en-US" dirty="0"/>
          </a:p>
        </p:txBody>
      </p:sp>
      <p:sp>
        <p:nvSpPr>
          <p:cNvPr id="3" name="Content Placeholder 2">
            <a:extLst>
              <a:ext uri="{FF2B5EF4-FFF2-40B4-BE49-F238E27FC236}">
                <a16:creationId xmlns:a16="http://schemas.microsoft.com/office/drawing/2014/main" id="{609BED2C-F471-1F4D-9979-77414CEFEF90}"/>
              </a:ext>
            </a:extLst>
          </p:cNvPr>
          <p:cNvSpPr>
            <a:spLocks noGrp="1"/>
          </p:cNvSpPr>
          <p:nvPr>
            <p:ph idx="1"/>
          </p:nvPr>
        </p:nvSpPr>
        <p:spPr/>
        <p:txBody>
          <a:bodyPr/>
          <a:lstStyle/>
          <a:p>
            <a:r>
              <a:rPr lang="en-US" dirty="0"/>
              <a:t>The obvious algorithm is to have each acceptor, whenever it accepts a proposal, respond to all learners, sending them the proposal. </a:t>
            </a:r>
          </a:p>
          <a:p>
            <a:r>
              <a:rPr lang="en-US" altLang="zh-CN" dirty="0"/>
              <a:t>Only</a:t>
            </a:r>
            <a:r>
              <a:rPr lang="zh-CN" altLang="en-US" dirty="0"/>
              <a:t> </a:t>
            </a:r>
            <a:r>
              <a:rPr lang="en-US" altLang="zh-CN" dirty="0"/>
              <a:t>one</a:t>
            </a:r>
            <a:r>
              <a:rPr lang="zh-CN" altLang="en-US" dirty="0"/>
              <a:t> </a:t>
            </a:r>
            <a:r>
              <a:rPr lang="en-US" altLang="zh-CN" dirty="0"/>
              <a:t>distinguished</a:t>
            </a:r>
            <a:r>
              <a:rPr lang="zh-CN" altLang="en-US" dirty="0"/>
              <a:t> </a:t>
            </a:r>
            <a:r>
              <a:rPr lang="en-US" altLang="zh-CN" dirty="0"/>
              <a:t>learner</a:t>
            </a:r>
            <a:r>
              <a:rPr lang="zh-CN" altLang="en-US" dirty="0"/>
              <a:t> </a:t>
            </a:r>
            <a:r>
              <a:rPr lang="en-US" altLang="zh-CN" dirty="0"/>
              <a:t>learn</a:t>
            </a:r>
            <a:r>
              <a:rPr lang="zh-CN" altLang="en-US" dirty="0"/>
              <a:t> </a:t>
            </a:r>
            <a:r>
              <a:rPr lang="en-US" altLang="zh-CN" dirty="0"/>
              <a:t>the</a:t>
            </a:r>
            <a:r>
              <a:rPr lang="zh-CN" altLang="en-US" dirty="0"/>
              <a:t> </a:t>
            </a:r>
            <a:r>
              <a:rPr lang="en-US" altLang="zh-CN" dirty="0"/>
              <a:t>result,</a:t>
            </a:r>
            <a:r>
              <a:rPr lang="zh-CN" altLang="en-US" dirty="0"/>
              <a:t> </a:t>
            </a:r>
            <a:r>
              <a:rPr lang="en-US" altLang="zh-CN" dirty="0"/>
              <a:t>other</a:t>
            </a:r>
            <a:r>
              <a:rPr lang="zh-CN" altLang="en-US" dirty="0"/>
              <a:t> </a:t>
            </a:r>
            <a:r>
              <a:rPr lang="en-US" altLang="zh-CN" dirty="0"/>
              <a:t>learners</a:t>
            </a:r>
            <a:r>
              <a:rPr lang="zh-CN" altLang="en-US" dirty="0"/>
              <a:t> </a:t>
            </a:r>
            <a:r>
              <a:rPr lang="en-US" altLang="zh-CN" dirty="0"/>
              <a:t>follow</a:t>
            </a:r>
            <a:r>
              <a:rPr lang="zh-CN" altLang="en-US" dirty="0"/>
              <a:t> </a:t>
            </a:r>
            <a:r>
              <a:rPr lang="en-US" altLang="zh-CN" dirty="0"/>
              <a:t>it.</a:t>
            </a:r>
            <a:r>
              <a:rPr lang="zh-CN" altLang="en-US" dirty="0"/>
              <a:t> </a:t>
            </a:r>
            <a:endParaRPr lang="en-US" altLang="zh-CN" dirty="0"/>
          </a:p>
          <a:p>
            <a:r>
              <a:rPr lang="en-US" altLang="zh-CN" dirty="0"/>
              <a:t>Use</a:t>
            </a:r>
            <a:r>
              <a:rPr lang="zh-CN" altLang="en-US" dirty="0"/>
              <a:t> </a:t>
            </a:r>
            <a:r>
              <a:rPr lang="en-US" altLang="zh-CN" dirty="0"/>
              <a:t>a</a:t>
            </a:r>
            <a:r>
              <a:rPr lang="zh-CN" altLang="en-US" dirty="0"/>
              <a:t> </a:t>
            </a:r>
            <a:r>
              <a:rPr lang="en-US" altLang="zh-CN" dirty="0"/>
              <a:t>larger</a:t>
            </a:r>
            <a:r>
              <a:rPr lang="zh-CN" altLang="en-US" dirty="0"/>
              <a:t> </a:t>
            </a:r>
            <a:r>
              <a:rPr lang="en-US" altLang="zh-CN" dirty="0"/>
              <a:t>set</a:t>
            </a:r>
            <a:r>
              <a:rPr lang="zh-CN" altLang="en-US" dirty="0"/>
              <a:t> </a:t>
            </a:r>
            <a:r>
              <a:rPr lang="en-US" altLang="zh-CN" dirty="0"/>
              <a:t>of</a:t>
            </a:r>
            <a:r>
              <a:rPr lang="zh-CN" altLang="en-US" dirty="0"/>
              <a:t> </a:t>
            </a:r>
            <a:r>
              <a:rPr lang="en-US" altLang="zh-CN" dirty="0"/>
              <a:t>distinguished</a:t>
            </a:r>
            <a:r>
              <a:rPr lang="zh-CN" altLang="en-US" dirty="0"/>
              <a:t> </a:t>
            </a:r>
            <a:r>
              <a:rPr lang="en-US" altLang="zh-CN" dirty="0"/>
              <a:t>learners.</a:t>
            </a:r>
            <a:r>
              <a:rPr lang="zh-CN" altLang="en-US" dirty="0"/>
              <a:t> </a:t>
            </a:r>
            <a:r>
              <a:rPr lang="en-US" altLang="zh-CN" dirty="0"/>
              <a:t>Other</a:t>
            </a:r>
            <a:r>
              <a:rPr lang="zh-CN" altLang="en-US" dirty="0"/>
              <a:t> </a:t>
            </a:r>
            <a:r>
              <a:rPr lang="en-US" altLang="zh-CN" dirty="0"/>
              <a:t>learners</a:t>
            </a:r>
            <a:r>
              <a:rPr lang="zh-CN" altLang="en-US" dirty="0"/>
              <a:t> </a:t>
            </a:r>
            <a:r>
              <a:rPr lang="en-US" altLang="zh-CN" dirty="0"/>
              <a:t>learn</a:t>
            </a:r>
            <a:r>
              <a:rPr lang="zh-CN" altLang="en-US" dirty="0"/>
              <a:t> </a:t>
            </a:r>
            <a:r>
              <a:rPr lang="en-US" altLang="zh-CN" dirty="0"/>
              <a:t>from</a:t>
            </a:r>
            <a:r>
              <a:rPr lang="zh-CN" altLang="en-US" dirty="0"/>
              <a:t> </a:t>
            </a:r>
            <a:r>
              <a:rPr lang="en-US" altLang="zh-CN" dirty="0"/>
              <a:t>them.</a:t>
            </a:r>
            <a:endParaRPr lang="en-US" dirty="0"/>
          </a:p>
        </p:txBody>
      </p:sp>
    </p:spTree>
    <p:extLst>
      <p:ext uri="{BB962C8B-B14F-4D97-AF65-F5344CB8AC3E}">
        <p14:creationId xmlns:p14="http://schemas.microsoft.com/office/powerpoint/2010/main" val="25853642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D50B-5414-CF4F-A90F-570E247A70C1}"/>
              </a:ext>
            </a:extLst>
          </p:cNvPr>
          <p:cNvSpPr>
            <a:spLocks noGrp="1"/>
          </p:cNvSpPr>
          <p:nvPr>
            <p:ph type="title"/>
          </p:nvPr>
        </p:nvSpPr>
        <p:spPr/>
        <p:txBody>
          <a:bodyPr/>
          <a:lstStyle/>
          <a:p>
            <a:r>
              <a:rPr lang="en-US" altLang="zh-CN" dirty="0" err="1"/>
              <a:t>Paxos</a:t>
            </a:r>
            <a:endParaRPr lang="en-US" dirty="0"/>
          </a:p>
        </p:txBody>
      </p:sp>
      <p:sp>
        <p:nvSpPr>
          <p:cNvPr id="3" name="Content Placeholder 2">
            <a:extLst>
              <a:ext uri="{FF2B5EF4-FFF2-40B4-BE49-F238E27FC236}">
                <a16:creationId xmlns:a16="http://schemas.microsoft.com/office/drawing/2014/main" id="{D36FC194-367F-3B48-BDDF-2DD055CC3CC5}"/>
              </a:ext>
            </a:extLst>
          </p:cNvPr>
          <p:cNvSpPr>
            <a:spLocks noGrp="1"/>
          </p:cNvSpPr>
          <p:nvPr>
            <p:ph idx="1"/>
          </p:nvPr>
        </p:nvSpPr>
        <p:spPr/>
        <p:txBody>
          <a:bodyPr/>
          <a:lstStyle/>
          <a:p>
            <a:r>
              <a:rPr lang="en-US" altLang="zh-CN" dirty="0"/>
              <a:t>Phase</a:t>
            </a:r>
            <a:r>
              <a:rPr lang="zh-CN" altLang="en-US" dirty="0"/>
              <a:t> </a:t>
            </a:r>
            <a:r>
              <a:rPr lang="en-US" altLang="zh-CN" dirty="0"/>
              <a:t>1:</a:t>
            </a:r>
            <a:r>
              <a:rPr lang="zh-CN" altLang="en-US" dirty="0"/>
              <a:t> </a:t>
            </a:r>
            <a:r>
              <a:rPr lang="en-US" altLang="zh-CN" dirty="0"/>
              <a:t>Prepare</a:t>
            </a:r>
            <a:r>
              <a:rPr lang="zh-CN" altLang="en-US" dirty="0"/>
              <a:t> </a:t>
            </a:r>
            <a:r>
              <a:rPr lang="en-US" altLang="zh-CN" dirty="0"/>
              <a:t>(propose)</a:t>
            </a:r>
          </a:p>
          <a:p>
            <a:pPr lvl="1"/>
            <a:r>
              <a:rPr lang="en-US" altLang="zh-CN" dirty="0"/>
              <a:t>Leader</a:t>
            </a:r>
            <a:r>
              <a:rPr lang="zh-CN" altLang="en-US" dirty="0"/>
              <a:t> </a:t>
            </a:r>
            <a:r>
              <a:rPr lang="en-US" altLang="zh-CN" dirty="0"/>
              <a:t>chooses</a:t>
            </a:r>
            <a:r>
              <a:rPr lang="zh-CN" altLang="en-US" dirty="0"/>
              <a:t> </a:t>
            </a:r>
            <a:r>
              <a:rPr lang="en-US" altLang="zh-CN" dirty="0"/>
              <a:t>one</a:t>
            </a:r>
            <a:r>
              <a:rPr lang="zh-CN" altLang="en-US" dirty="0"/>
              <a:t> </a:t>
            </a:r>
            <a:r>
              <a:rPr lang="en-US" altLang="zh-CN" dirty="0"/>
              <a:t>request</a:t>
            </a:r>
            <a:r>
              <a:rPr lang="zh-CN" altLang="en-US" dirty="0"/>
              <a:t> </a:t>
            </a:r>
            <a:r>
              <a:rPr lang="en-US" altLang="zh-CN" dirty="0"/>
              <a:t>m</a:t>
            </a:r>
            <a:r>
              <a:rPr lang="zh-CN" altLang="en-US" dirty="0"/>
              <a:t> </a:t>
            </a:r>
            <a:r>
              <a:rPr lang="en-US" altLang="zh-CN" dirty="0"/>
              <a:t>and</a:t>
            </a:r>
            <a:r>
              <a:rPr lang="zh-CN" altLang="en-US" dirty="0"/>
              <a:t> </a:t>
            </a:r>
            <a:r>
              <a:rPr lang="en-US" altLang="zh-CN" dirty="0"/>
              <a:t>assigns</a:t>
            </a:r>
            <a:r>
              <a:rPr lang="zh-CN" altLang="en-US" dirty="0"/>
              <a:t> </a:t>
            </a:r>
            <a:r>
              <a:rPr lang="en-US" altLang="zh-CN" dirty="0"/>
              <a:t>a</a:t>
            </a:r>
            <a:r>
              <a:rPr lang="zh-CN" altLang="en-US" dirty="0"/>
              <a:t> </a:t>
            </a:r>
            <a:r>
              <a:rPr lang="en-US" altLang="zh-CN" dirty="0"/>
              <a:t>sequence</a:t>
            </a:r>
            <a:r>
              <a:rPr lang="zh-CN" altLang="en-US" dirty="0"/>
              <a:t> </a:t>
            </a:r>
            <a:r>
              <a:rPr lang="en-US" altLang="zh-CN" dirty="0"/>
              <a:t>number</a:t>
            </a:r>
            <a:r>
              <a:rPr lang="zh-CN" altLang="en-US" dirty="0"/>
              <a:t> </a:t>
            </a:r>
            <a:r>
              <a:rPr lang="en-US" altLang="zh-CN" dirty="0"/>
              <a:t>s</a:t>
            </a:r>
          </a:p>
          <a:p>
            <a:pPr lvl="1"/>
            <a:r>
              <a:rPr lang="en-US" altLang="zh-CN" dirty="0"/>
              <a:t>Leader</a:t>
            </a:r>
            <a:r>
              <a:rPr lang="zh-CN" altLang="en-US" dirty="0"/>
              <a:t> </a:t>
            </a:r>
            <a:r>
              <a:rPr lang="en-US" altLang="zh-CN" dirty="0"/>
              <a:t>sends</a:t>
            </a:r>
            <a:r>
              <a:rPr lang="zh-CN" altLang="en-US" dirty="0"/>
              <a:t> </a:t>
            </a:r>
            <a:r>
              <a:rPr lang="en-US" altLang="zh-CN" dirty="0"/>
              <a:t>a</a:t>
            </a:r>
            <a:r>
              <a:rPr lang="zh-CN" altLang="en-US" dirty="0"/>
              <a:t> </a:t>
            </a:r>
            <a:r>
              <a:rPr lang="en-US" altLang="zh-CN" dirty="0"/>
              <a:t>PREPARE</a:t>
            </a:r>
            <a:r>
              <a:rPr lang="zh-CN" altLang="en-US" dirty="0"/>
              <a:t> </a:t>
            </a:r>
            <a:r>
              <a:rPr lang="en-US" altLang="zh-CN" dirty="0"/>
              <a:t>message</a:t>
            </a:r>
            <a:r>
              <a:rPr lang="zh-CN" altLang="en-US" dirty="0"/>
              <a:t> </a:t>
            </a:r>
            <a:r>
              <a:rPr lang="en-US" altLang="zh-CN" dirty="0"/>
              <a:t>to</a:t>
            </a:r>
            <a:r>
              <a:rPr lang="zh-CN" altLang="en-US" dirty="0"/>
              <a:t> </a:t>
            </a:r>
            <a:r>
              <a:rPr lang="en-US" altLang="zh-CN" dirty="0"/>
              <a:t>all</a:t>
            </a:r>
            <a:r>
              <a:rPr lang="zh-CN" altLang="en-US" dirty="0"/>
              <a:t> </a:t>
            </a:r>
            <a:r>
              <a:rPr lang="en-US" altLang="zh-CN" dirty="0"/>
              <a:t>the</a:t>
            </a:r>
            <a:r>
              <a:rPr lang="zh-CN" altLang="en-US" dirty="0"/>
              <a:t> </a:t>
            </a:r>
            <a:r>
              <a:rPr lang="en-US" altLang="zh-CN" dirty="0"/>
              <a:t>replicas</a:t>
            </a:r>
          </a:p>
          <a:p>
            <a:pPr lvl="1"/>
            <a:endParaRPr lang="en-US" dirty="0"/>
          </a:p>
          <a:p>
            <a:pPr lvl="1"/>
            <a:r>
              <a:rPr lang="en-US" altLang="zh-CN" dirty="0"/>
              <a:t>Upon</a:t>
            </a:r>
            <a:r>
              <a:rPr lang="zh-CN" altLang="en-US" dirty="0"/>
              <a:t> </a:t>
            </a:r>
            <a:r>
              <a:rPr lang="en-US" altLang="zh-CN" dirty="0"/>
              <a:t>receiving</a:t>
            </a:r>
            <a:r>
              <a:rPr lang="zh-CN" altLang="en-US" dirty="0"/>
              <a:t> </a:t>
            </a:r>
            <a:r>
              <a:rPr lang="en-US" altLang="zh-CN" dirty="0"/>
              <a:t>a</a:t>
            </a:r>
            <a:r>
              <a:rPr lang="zh-CN" altLang="en-US" dirty="0"/>
              <a:t> </a:t>
            </a:r>
            <a:r>
              <a:rPr lang="en-US" altLang="zh-CN" dirty="0"/>
              <a:t>PREPARE</a:t>
            </a:r>
            <a:r>
              <a:rPr lang="zh-CN" altLang="en-US" dirty="0"/>
              <a:t> </a:t>
            </a:r>
            <a:r>
              <a:rPr lang="en-US" altLang="zh-CN" dirty="0"/>
              <a:t>message,</a:t>
            </a:r>
            <a:r>
              <a:rPr lang="zh-CN" altLang="en-US" dirty="0"/>
              <a:t> </a:t>
            </a:r>
            <a:r>
              <a:rPr lang="en-US" altLang="zh-CN" dirty="0"/>
              <a:t>if</a:t>
            </a:r>
            <a:r>
              <a:rPr lang="zh-CN" altLang="en-US" dirty="0"/>
              <a:t> </a:t>
            </a:r>
            <a:r>
              <a:rPr lang="en-US" altLang="zh-CN" dirty="0"/>
              <a:t>s&gt;s’,</a:t>
            </a:r>
            <a:r>
              <a:rPr lang="zh-CN" altLang="en-US" dirty="0"/>
              <a:t> </a:t>
            </a:r>
            <a:r>
              <a:rPr lang="en-US" altLang="zh-CN" dirty="0"/>
              <a:t>replies</a:t>
            </a:r>
            <a:r>
              <a:rPr lang="zh-CN" altLang="en-US" dirty="0"/>
              <a:t> </a:t>
            </a:r>
            <a:r>
              <a:rPr lang="en-US" altLang="zh-CN" dirty="0"/>
              <a:t>PROMISE</a:t>
            </a:r>
            <a:r>
              <a:rPr lang="zh-CN" altLang="en-US" dirty="0"/>
              <a:t> </a:t>
            </a:r>
            <a:r>
              <a:rPr lang="en-US" altLang="zh-CN" dirty="0"/>
              <a:t>(yes)</a:t>
            </a:r>
          </a:p>
          <a:p>
            <a:pPr lvl="1"/>
            <a:r>
              <a:rPr lang="en-US" altLang="zh-CN" dirty="0"/>
              <a:t>Also</a:t>
            </a:r>
            <a:r>
              <a:rPr lang="zh-CN" altLang="en-US" dirty="0"/>
              <a:t> </a:t>
            </a:r>
            <a:r>
              <a:rPr lang="en-US" altLang="zh-CN" dirty="0"/>
              <a:t>send</a:t>
            </a:r>
            <a:r>
              <a:rPr lang="zh-CN" altLang="en-US" dirty="0"/>
              <a:t> </a:t>
            </a:r>
            <a:r>
              <a:rPr lang="en-US" altLang="zh-CN" dirty="0"/>
              <a:t>the</a:t>
            </a:r>
            <a:r>
              <a:rPr lang="zh-CN" altLang="en-US" dirty="0"/>
              <a:t> </a:t>
            </a:r>
            <a:r>
              <a:rPr lang="en-US" altLang="zh-CN" dirty="0"/>
              <a:t>message</a:t>
            </a:r>
            <a:r>
              <a:rPr lang="zh-CN" altLang="en-US" dirty="0"/>
              <a:t> </a:t>
            </a:r>
            <a:r>
              <a:rPr lang="en-US" altLang="zh-CN" dirty="0"/>
              <a:t>to</a:t>
            </a:r>
            <a:r>
              <a:rPr lang="zh-CN" altLang="en-US" dirty="0"/>
              <a:t> </a:t>
            </a:r>
            <a:r>
              <a:rPr lang="en-US" altLang="zh-CN" dirty="0"/>
              <a:t>other</a:t>
            </a:r>
            <a:r>
              <a:rPr lang="zh-CN" altLang="en-US" dirty="0"/>
              <a:t> </a:t>
            </a:r>
            <a:r>
              <a:rPr lang="en-US" altLang="zh-CN" dirty="0"/>
              <a:t>replicas</a:t>
            </a:r>
            <a:r>
              <a:rPr lang="zh-CN" altLang="en-US" dirty="0"/>
              <a:t> </a:t>
            </a:r>
            <a:r>
              <a:rPr lang="en-US" altLang="zh-CN" dirty="0"/>
              <a:t>(in</a:t>
            </a:r>
            <a:r>
              <a:rPr lang="zh-CN" altLang="en-US" dirty="0"/>
              <a:t> </a:t>
            </a:r>
            <a:r>
              <a:rPr lang="en-US" altLang="zh-CN" dirty="0"/>
              <a:t>original</a:t>
            </a:r>
            <a:r>
              <a:rPr lang="zh-CN" altLang="en-US" dirty="0"/>
              <a:t> </a:t>
            </a:r>
            <a:r>
              <a:rPr lang="en-US" altLang="zh-CN" dirty="0" err="1"/>
              <a:t>Paxos</a:t>
            </a:r>
            <a:r>
              <a:rPr lang="en-US" altLang="zh-CN" dirty="0"/>
              <a:t>,</a:t>
            </a:r>
            <a:r>
              <a:rPr lang="zh-CN" altLang="en-US" dirty="0"/>
              <a:t> </a:t>
            </a:r>
            <a:r>
              <a:rPr lang="en-US" altLang="zh-CN" dirty="0"/>
              <a:t>they</a:t>
            </a:r>
            <a:r>
              <a:rPr lang="zh-CN" altLang="en-US" dirty="0"/>
              <a:t> </a:t>
            </a:r>
            <a:r>
              <a:rPr lang="en-US" altLang="zh-CN" dirty="0"/>
              <a:t>broadcast</a:t>
            </a:r>
            <a:r>
              <a:rPr lang="zh-CN" altLang="en-US" dirty="0"/>
              <a:t> </a:t>
            </a:r>
            <a:r>
              <a:rPr lang="en-US" altLang="zh-CN" dirty="0"/>
              <a:t>to</a:t>
            </a:r>
            <a:r>
              <a:rPr lang="zh-CN" altLang="en-US" dirty="0"/>
              <a:t> </a:t>
            </a:r>
            <a:r>
              <a:rPr lang="en-US" altLang="zh-CN" dirty="0"/>
              <a:t>learners…)</a:t>
            </a:r>
            <a:endParaRPr lang="en-US" dirty="0"/>
          </a:p>
        </p:txBody>
      </p:sp>
      <p:pic>
        <p:nvPicPr>
          <p:cNvPr id="7" name="Picture 6">
            <a:extLst>
              <a:ext uri="{FF2B5EF4-FFF2-40B4-BE49-F238E27FC236}">
                <a16:creationId xmlns:a16="http://schemas.microsoft.com/office/drawing/2014/main" id="{6E82DCBC-85FA-7943-8088-F7C8A24505CF}"/>
              </a:ext>
            </a:extLst>
          </p:cNvPr>
          <p:cNvPicPr>
            <a:picLocks noChangeAspect="1"/>
          </p:cNvPicPr>
          <p:nvPr/>
        </p:nvPicPr>
        <p:blipFill>
          <a:blip r:embed="rId2"/>
          <a:stretch>
            <a:fillRect/>
          </a:stretch>
        </p:blipFill>
        <p:spPr>
          <a:xfrm>
            <a:off x="3023340" y="4428309"/>
            <a:ext cx="7577009" cy="2142309"/>
          </a:xfrm>
          <a:prstGeom prst="rect">
            <a:avLst/>
          </a:prstGeom>
        </p:spPr>
      </p:pic>
    </p:spTree>
    <p:extLst>
      <p:ext uri="{BB962C8B-B14F-4D97-AF65-F5344CB8AC3E}">
        <p14:creationId xmlns:p14="http://schemas.microsoft.com/office/powerpoint/2010/main" val="35048949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D50B-5414-CF4F-A90F-570E247A70C1}"/>
              </a:ext>
            </a:extLst>
          </p:cNvPr>
          <p:cNvSpPr>
            <a:spLocks noGrp="1"/>
          </p:cNvSpPr>
          <p:nvPr>
            <p:ph type="title"/>
          </p:nvPr>
        </p:nvSpPr>
        <p:spPr/>
        <p:txBody>
          <a:bodyPr/>
          <a:lstStyle/>
          <a:p>
            <a:r>
              <a:rPr lang="en-US" altLang="zh-CN" dirty="0" err="1"/>
              <a:t>Paxos</a:t>
            </a:r>
            <a:endParaRPr lang="en-US" dirty="0"/>
          </a:p>
        </p:txBody>
      </p:sp>
      <p:sp>
        <p:nvSpPr>
          <p:cNvPr id="3" name="Content Placeholder 2">
            <a:extLst>
              <a:ext uri="{FF2B5EF4-FFF2-40B4-BE49-F238E27FC236}">
                <a16:creationId xmlns:a16="http://schemas.microsoft.com/office/drawing/2014/main" id="{D36FC194-367F-3B48-BDDF-2DD055CC3CC5}"/>
              </a:ext>
            </a:extLst>
          </p:cNvPr>
          <p:cNvSpPr>
            <a:spLocks noGrp="1"/>
          </p:cNvSpPr>
          <p:nvPr>
            <p:ph idx="1"/>
          </p:nvPr>
        </p:nvSpPr>
        <p:spPr/>
        <p:txBody>
          <a:bodyPr/>
          <a:lstStyle/>
          <a:p>
            <a:r>
              <a:rPr lang="en-US" altLang="zh-CN" dirty="0"/>
              <a:t>Phase</a:t>
            </a:r>
            <a:r>
              <a:rPr lang="zh-CN" altLang="en-US" dirty="0"/>
              <a:t> </a:t>
            </a:r>
            <a:r>
              <a:rPr lang="en-US" altLang="zh-CN" dirty="0"/>
              <a:t>2:</a:t>
            </a:r>
            <a:r>
              <a:rPr lang="zh-CN" altLang="en-US" dirty="0"/>
              <a:t> </a:t>
            </a:r>
            <a:r>
              <a:rPr lang="en-US" altLang="zh-CN" dirty="0"/>
              <a:t>Accept</a:t>
            </a:r>
            <a:r>
              <a:rPr lang="zh-CN" altLang="en-US" dirty="0"/>
              <a:t> </a:t>
            </a:r>
            <a:r>
              <a:rPr lang="en-US" altLang="zh-CN" dirty="0"/>
              <a:t>(propose)</a:t>
            </a:r>
          </a:p>
          <a:p>
            <a:pPr lvl="1"/>
            <a:r>
              <a:rPr lang="en-US" altLang="zh-CN" dirty="0"/>
              <a:t>If</a:t>
            </a:r>
            <a:r>
              <a:rPr lang="zh-CN" altLang="en-US" dirty="0"/>
              <a:t> </a:t>
            </a:r>
            <a:r>
              <a:rPr lang="en-US" altLang="zh-CN" dirty="0"/>
              <a:t>the</a:t>
            </a:r>
            <a:r>
              <a:rPr lang="zh-CN" altLang="en-US" dirty="0"/>
              <a:t> </a:t>
            </a:r>
            <a:r>
              <a:rPr lang="en-US" altLang="zh-CN" dirty="0"/>
              <a:t>leader</a:t>
            </a:r>
            <a:r>
              <a:rPr lang="zh-CN" altLang="en-US" dirty="0"/>
              <a:t> </a:t>
            </a:r>
            <a:r>
              <a:rPr lang="en-US" altLang="zh-CN" dirty="0"/>
              <a:t>gets</a:t>
            </a:r>
            <a:r>
              <a:rPr lang="zh-CN" altLang="en-US" dirty="0"/>
              <a:t> </a:t>
            </a:r>
            <a:r>
              <a:rPr lang="en-US" altLang="zh-CN" dirty="0"/>
              <a:t>PROMISE</a:t>
            </a:r>
            <a:r>
              <a:rPr lang="zh-CN" altLang="en-US" dirty="0"/>
              <a:t> </a:t>
            </a:r>
            <a:r>
              <a:rPr lang="en-US" altLang="zh-CN" dirty="0"/>
              <a:t>from</a:t>
            </a:r>
            <a:r>
              <a:rPr lang="zh-CN" altLang="en-US" dirty="0"/>
              <a:t> </a:t>
            </a:r>
            <a:r>
              <a:rPr lang="en-US" altLang="zh-CN" dirty="0"/>
              <a:t>a</a:t>
            </a:r>
            <a:r>
              <a:rPr lang="zh-CN" altLang="en-US" dirty="0"/>
              <a:t> </a:t>
            </a:r>
            <a:r>
              <a:rPr lang="en-US" altLang="zh-CN" dirty="0"/>
              <a:t>majority</a:t>
            </a:r>
          </a:p>
          <a:p>
            <a:pPr lvl="2"/>
            <a:r>
              <a:rPr lang="en-US" altLang="zh-CN" dirty="0"/>
              <a:t>m</a:t>
            </a:r>
            <a:r>
              <a:rPr lang="zh-CN" altLang="en-US" dirty="0"/>
              <a:t> </a:t>
            </a:r>
            <a:r>
              <a:rPr lang="en-US" altLang="zh-CN" dirty="0"/>
              <a:t>is</a:t>
            </a:r>
            <a:r>
              <a:rPr lang="zh-CN" altLang="en-US" dirty="0"/>
              <a:t> </a:t>
            </a:r>
            <a:r>
              <a:rPr lang="en-US" altLang="zh-CN" dirty="0"/>
              <a:t>agreed</a:t>
            </a:r>
          </a:p>
          <a:p>
            <a:pPr lvl="2"/>
            <a:r>
              <a:rPr lang="en-US" altLang="zh-CN" dirty="0"/>
              <a:t>Send</a:t>
            </a:r>
            <a:r>
              <a:rPr lang="zh-CN" altLang="en-US" dirty="0"/>
              <a:t> </a:t>
            </a:r>
            <a:r>
              <a:rPr lang="en-US" altLang="zh-CN" dirty="0"/>
              <a:t>ACCEPT</a:t>
            </a:r>
            <a:r>
              <a:rPr lang="zh-CN" altLang="en-US" dirty="0"/>
              <a:t> </a:t>
            </a:r>
            <a:r>
              <a:rPr lang="en-US" altLang="zh-CN" dirty="0"/>
              <a:t>to</a:t>
            </a:r>
            <a:r>
              <a:rPr lang="zh-CN" altLang="en-US" dirty="0"/>
              <a:t> </a:t>
            </a:r>
            <a:r>
              <a:rPr lang="en-US" altLang="zh-CN" dirty="0"/>
              <a:t>all</a:t>
            </a:r>
            <a:r>
              <a:rPr lang="zh-CN" altLang="en-US" dirty="0"/>
              <a:t> </a:t>
            </a:r>
            <a:r>
              <a:rPr lang="en-US" altLang="zh-CN" dirty="0"/>
              <a:t>the</a:t>
            </a:r>
            <a:r>
              <a:rPr lang="zh-CN" altLang="en-US" dirty="0"/>
              <a:t> </a:t>
            </a:r>
            <a:r>
              <a:rPr lang="en-US" altLang="zh-CN" dirty="0"/>
              <a:t>replicas</a:t>
            </a:r>
            <a:r>
              <a:rPr lang="zh-CN" altLang="en-US" dirty="0"/>
              <a:t> </a:t>
            </a:r>
            <a:r>
              <a:rPr lang="en-US" altLang="zh-CN" dirty="0"/>
              <a:t>and</a:t>
            </a:r>
            <a:r>
              <a:rPr lang="zh-CN" altLang="en-US" dirty="0"/>
              <a:t> </a:t>
            </a:r>
            <a:r>
              <a:rPr lang="en-US" altLang="zh-CN" dirty="0"/>
              <a:t>reply</a:t>
            </a:r>
            <a:r>
              <a:rPr lang="zh-CN" altLang="en-US" dirty="0"/>
              <a:t> </a:t>
            </a:r>
            <a:r>
              <a:rPr lang="en-US" altLang="zh-CN" dirty="0"/>
              <a:t>to</a:t>
            </a:r>
            <a:r>
              <a:rPr lang="zh-CN" altLang="en-US" dirty="0"/>
              <a:t> </a:t>
            </a:r>
            <a:r>
              <a:rPr lang="en-US" altLang="zh-CN" dirty="0"/>
              <a:t>the</a:t>
            </a:r>
            <a:r>
              <a:rPr lang="zh-CN" altLang="en-US" dirty="0"/>
              <a:t> </a:t>
            </a:r>
            <a:r>
              <a:rPr lang="en-US" altLang="zh-CN" dirty="0"/>
              <a:t>client</a:t>
            </a:r>
          </a:p>
          <a:p>
            <a:pPr lvl="1"/>
            <a:r>
              <a:rPr lang="en-US" altLang="zh-CN" dirty="0"/>
              <a:t>Otherwise,</a:t>
            </a:r>
            <a:r>
              <a:rPr lang="zh-CN" altLang="en-US" dirty="0"/>
              <a:t> </a:t>
            </a:r>
            <a:r>
              <a:rPr lang="en-US" altLang="zh-CN" dirty="0"/>
              <a:t>restart</a:t>
            </a:r>
            <a:r>
              <a:rPr lang="zh-CN" altLang="en-US" dirty="0"/>
              <a:t> </a:t>
            </a:r>
            <a:r>
              <a:rPr lang="en-US" altLang="zh-CN" dirty="0" err="1"/>
              <a:t>Paxos</a:t>
            </a:r>
            <a:endParaRPr lang="en-US" dirty="0"/>
          </a:p>
          <a:p>
            <a:pPr lvl="1"/>
            <a:r>
              <a:rPr lang="en-US" altLang="zh-CN" dirty="0"/>
              <a:t>(Replica)</a:t>
            </a:r>
            <a:r>
              <a:rPr lang="zh-CN" altLang="en-US" dirty="0"/>
              <a:t> </a:t>
            </a:r>
            <a:r>
              <a:rPr lang="en-US" altLang="zh-CN" dirty="0"/>
              <a:t>Upon</a:t>
            </a:r>
            <a:r>
              <a:rPr lang="zh-CN" altLang="en-US" dirty="0"/>
              <a:t> </a:t>
            </a:r>
            <a:r>
              <a:rPr lang="en-US" altLang="zh-CN" dirty="0"/>
              <a:t>receiving</a:t>
            </a:r>
            <a:r>
              <a:rPr lang="zh-CN" altLang="en-US" dirty="0"/>
              <a:t> </a:t>
            </a:r>
            <a:r>
              <a:rPr lang="en-US" altLang="zh-CN" dirty="0"/>
              <a:t>a</a:t>
            </a:r>
            <a:r>
              <a:rPr lang="zh-CN" altLang="en-US" dirty="0"/>
              <a:t> </a:t>
            </a:r>
            <a:r>
              <a:rPr lang="en-US" altLang="zh-CN" dirty="0"/>
              <a:t>ACCEPT</a:t>
            </a:r>
            <a:r>
              <a:rPr lang="zh-CN" altLang="en-US" dirty="0"/>
              <a:t> </a:t>
            </a:r>
            <a:r>
              <a:rPr lang="en-US" altLang="zh-CN" dirty="0"/>
              <a:t>message,</a:t>
            </a:r>
            <a:r>
              <a:rPr lang="zh-CN" altLang="en-US" dirty="0"/>
              <a:t> </a:t>
            </a:r>
            <a:r>
              <a:rPr lang="en-US" altLang="zh-CN" dirty="0"/>
              <a:t>if</a:t>
            </a:r>
            <a:r>
              <a:rPr lang="zh-CN" altLang="en-US" dirty="0"/>
              <a:t> </a:t>
            </a:r>
            <a:r>
              <a:rPr lang="en-US" altLang="zh-CN" dirty="0"/>
              <a:t>s=</a:t>
            </a:r>
            <a:r>
              <a:rPr lang="en-US" altLang="zh-CN" dirty="0" err="1"/>
              <a:t>cs</a:t>
            </a:r>
            <a:r>
              <a:rPr lang="en-US" altLang="zh-CN" dirty="0"/>
              <a:t>,</a:t>
            </a:r>
            <a:r>
              <a:rPr lang="zh-CN" altLang="en-US" dirty="0"/>
              <a:t> </a:t>
            </a:r>
            <a:r>
              <a:rPr lang="en-US" altLang="zh-CN" dirty="0"/>
              <a:t>it</a:t>
            </a:r>
            <a:r>
              <a:rPr lang="zh-CN" altLang="en-US" dirty="0"/>
              <a:t> </a:t>
            </a:r>
            <a:r>
              <a:rPr lang="en-US" altLang="zh-CN" dirty="0"/>
              <a:t>knows</a:t>
            </a:r>
            <a:r>
              <a:rPr lang="zh-CN" altLang="en-US" dirty="0"/>
              <a:t> </a:t>
            </a:r>
            <a:r>
              <a:rPr lang="en-US" altLang="zh-CN" dirty="0"/>
              <a:t>m</a:t>
            </a:r>
            <a:r>
              <a:rPr lang="zh-CN" altLang="en-US" dirty="0"/>
              <a:t> </a:t>
            </a:r>
            <a:r>
              <a:rPr lang="en-US" altLang="zh-CN" dirty="0"/>
              <a:t>is</a:t>
            </a:r>
            <a:r>
              <a:rPr lang="zh-CN" altLang="en-US" dirty="0"/>
              <a:t> </a:t>
            </a:r>
            <a:r>
              <a:rPr lang="en-US" altLang="zh-CN" dirty="0"/>
              <a:t>agreed</a:t>
            </a:r>
            <a:endParaRPr lang="en-US" dirty="0"/>
          </a:p>
        </p:txBody>
      </p:sp>
      <p:pic>
        <p:nvPicPr>
          <p:cNvPr id="5" name="Picture 4">
            <a:extLst>
              <a:ext uri="{FF2B5EF4-FFF2-40B4-BE49-F238E27FC236}">
                <a16:creationId xmlns:a16="http://schemas.microsoft.com/office/drawing/2014/main" id="{24B33FCA-83CF-B044-A2AA-0B842227BA1E}"/>
              </a:ext>
            </a:extLst>
          </p:cNvPr>
          <p:cNvPicPr>
            <a:picLocks noChangeAspect="1"/>
          </p:cNvPicPr>
          <p:nvPr/>
        </p:nvPicPr>
        <p:blipFill>
          <a:blip r:embed="rId2"/>
          <a:stretch>
            <a:fillRect/>
          </a:stretch>
        </p:blipFill>
        <p:spPr>
          <a:xfrm>
            <a:off x="2146663" y="4419418"/>
            <a:ext cx="7377446" cy="2085885"/>
          </a:xfrm>
          <a:prstGeom prst="rect">
            <a:avLst/>
          </a:prstGeom>
        </p:spPr>
      </p:pic>
      <p:sp>
        <p:nvSpPr>
          <p:cNvPr id="4" name="Rectangle 3">
            <a:extLst>
              <a:ext uri="{FF2B5EF4-FFF2-40B4-BE49-F238E27FC236}">
                <a16:creationId xmlns:a16="http://schemas.microsoft.com/office/drawing/2014/main" id="{4EE9CEB8-4DB5-8F42-B2A8-02B3A8F3E244}"/>
              </a:ext>
            </a:extLst>
          </p:cNvPr>
          <p:cNvSpPr/>
          <p:nvPr/>
        </p:nvSpPr>
        <p:spPr>
          <a:xfrm>
            <a:off x="5835386" y="58340"/>
            <a:ext cx="6096000" cy="2308324"/>
          </a:xfrm>
          <a:prstGeom prst="rect">
            <a:avLst/>
          </a:prstGeom>
        </p:spPr>
        <p:txBody>
          <a:bodyPr>
            <a:spAutoFit/>
          </a:bodyPr>
          <a:lstStyle/>
          <a:p>
            <a:r>
              <a:rPr lang="en-US" altLang="zh-CN" dirty="0"/>
              <a:t>What</a:t>
            </a:r>
            <a:r>
              <a:rPr lang="zh-CN" altLang="en-US" dirty="0"/>
              <a:t> </a:t>
            </a:r>
            <a:r>
              <a:rPr lang="en-US" altLang="zh-CN" dirty="0"/>
              <a:t>if</a:t>
            </a:r>
            <a:r>
              <a:rPr lang="zh-CN" altLang="en-US" dirty="0"/>
              <a:t> </a:t>
            </a:r>
            <a:r>
              <a:rPr lang="en-US" altLang="zh-CN" dirty="0"/>
              <a:t>multiple</a:t>
            </a:r>
            <a:r>
              <a:rPr lang="zh-CN" altLang="en-US" dirty="0"/>
              <a:t> </a:t>
            </a:r>
            <a:r>
              <a:rPr lang="en-US" altLang="zh-CN" dirty="0"/>
              <a:t>nodes</a:t>
            </a:r>
            <a:r>
              <a:rPr lang="zh-CN" altLang="en-US" dirty="0"/>
              <a:t> </a:t>
            </a:r>
            <a:r>
              <a:rPr lang="en-US" altLang="zh-CN" dirty="0"/>
              <a:t>become</a:t>
            </a:r>
            <a:r>
              <a:rPr lang="zh-CN" altLang="en-US" dirty="0"/>
              <a:t> </a:t>
            </a:r>
            <a:r>
              <a:rPr lang="en-US" altLang="zh-CN" dirty="0"/>
              <a:t>proposers</a:t>
            </a:r>
            <a:r>
              <a:rPr lang="zh-CN" altLang="en-US" dirty="0"/>
              <a:t> </a:t>
            </a:r>
            <a:r>
              <a:rPr lang="en-US" altLang="zh-CN" dirty="0"/>
              <a:t>simultaneously?</a:t>
            </a:r>
          </a:p>
          <a:p>
            <a:r>
              <a:rPr lang="en-US" altLang="zh-CN" dirty="0"/>
              <a:t>What</a:t>
            </a:r>
            <a:r>
              <a:rPr lang="zh-CN" altLang="en-US" dirty="0"/>
              <a:t> </a:t>
            </a:r>
            <a:r>
              <a:rPr lang="en-US" altLang="zh-CN" dirty="0"/>
              <a:t>if</a:t>
            </a:r>
            <a:r>
              <a:rPr lang="zh-CN" altLang="en-US" dirty="0"/>
              <a:t> </a:t>
            </a:r>
            <a:r>
              <a:rPr lang="en-US" altLang="zh-CN" dirty="0"/>
              <a:t>the</a:t>
            </a:r>
            <a:r>
              <a:rPr lang="zh-CN" altLang="en-US" dirty="0"/>
              <a:t> </a:t>
            </a:r>
            <a:r>
              <a:rPr lang="en-US" altLang="zh-CN" dirty="0"/>
              <a:t>new</a:t>
            </a:r>
            <a:r>
              <a:rPr lang="zh-CN" altLang="en-US" dirty="0"/>
              <a:t> </a:t>
            </a:r>
            <a:r>
              <a:rPr lang="en-US" altLang="zh-CN" dirty="0"/>
              <a:t>proposer</a:t>
            </a:r>
            <a:r>
              <a:rPr lang="zh-CN" altLang="en-US" dirty="0"/>
              <a:t> </a:t>
            </a:r>
            <a:r>
              <a:rPr lang="en-US" altLang="zh-CN" dirty="0"/>
              <a:t>proposes</a:t>
            </a:r>
            <a:r>
              <a:rPr lang="zh-CN" altLang="en-US" dirty="0"/>
              <a:t> </a:t>
            </a:r>
            <a:r>
              <a:rPr lang="en-US" altLang="zh-CN" dirty="0"/>
              <a:t>different</a:t>
            </a:r>
            <a:r>
              <a:rPr lang="zh-CN" altLang="en-US" dirty="0"/>
              <a:t> </a:t>
            </a:r>
            <a:r>
              <a:rPr lang="en-US" altLang="zh-CN" dirty="0"/>
              <a:t>values</a:t>
            </a:r>
            <a:r>
              <a:rPr lang="zh-CN" altLang="en-US" dirty="0"/>
              <a:t> </a:t>
            </a:r>
            <a:r>
              <a:rPr lang="en-US" altLang="zh-CN" dirty="0"/>
              <a:t>than</a:t>
            </a:r>
            <a:r>
              <a:rPr lang="zh-CN" altLang="en-US" dirty="0"/>
              <a:t> </a:t>
            </a:r>
            <a:r>
              <a:rPr lang="en-US" altLang="zh-CN" dirty="0"/>
              <a:t>an</a:t>
            </a:r>
            <a:r>
              <a:rPr lang="zh-CN" altLang="en-US" dirty="0"/>
              <a:t> </a:t>
            </a:r>
            <a:r>
              <a:rPr lang="en-US" altLang="zh-CN" dirty="0"/>
              <a:t>already</a:t>
            </a:r>
            <a:r>
              <a:rPr lang="zh-CN" altLang="en-US" dirty="0"/>
              <a:t> </a:t>
            </a:r>
            <a:r>
              <a:rPr lang="en-US" altLang="zh-CN" dirty="0"/>
              <a:t>decided</a:t>
            </a:r>
            <a:r>
              <a:rPr lang="zh-CN" altLang="en-US" dirty="0"/>
              <a:t> </a:t>
            </a:r>
            <a:r>
              <a:rPr lang="en-US" altLang="zh-CN" dirty="0"/>
              <a:t>value?</a:t>
            </a:r>
          </a:p>
          <a:p>
            <a:r>
              <a:rPr lang="en-US" altLang="zh-CN" dirty="0"/>
              <a:t>What</a:t>
            </a:r>
            <a:r>
              <a:rPr lang="zh-CN" altLang="en-US" dirty="0"/>
              <a:t> </a:t>
            </a:r>
            <a:r>
              <a:rPr lang="en-US" altLang="zh-CN" dirty="0"/>
              <a:t>if</a:t>
            </a:r>
            <a:r>
              <a:rPr lang="zh-CN" altLang="en-US" dirty="0"/>
              <a:t> </a:t>
            </a:r>
            <a:r>
              <a:rPr lang="en-US" altLang="zh-CN" dirty="0"/>
              <a:t>there</a:t>
            </a:r>
            <a:r>
              <a:rPr lang="zh-CN" altLang="en-US" dirty="0"/>
              <a:t> </a:t>
            </a:r>
            <a:r>
              <a:rPr lang="en-US" altLang="zh-CN" dirty="0"/>
              <a:t>is</a:t>
            </a:r>
            <a:r>
              <a:rPr lang="zh-CN" altLang="en-US" dirty="0"/>
              <a:t> </a:t>
            </a:r>
            <a:r>
              <a:rPr lang="en-US" altLang="zh-CN" dirty="0"/>
              <a:t>a</a:t>
            </a:r>
            <a:r>
              <a:rPr lang="zh-CN" altLang="en-US" dirty="0"/>
              <a:t> </a:t>
            </a:r>
            <a:r>
              <a:rPr lang="en-US" altLang="zh-CN" dirty="0"/>
              <a:t>network</a:t>
            </a:r>
            <a:r>
              <a:rPr lang="zh-CN" altLang="en-US" dirty="0"/>
              <a:t> </a:t>
            </a:r>
            <a:r>
              <a:rPr lang="en-US" altLang="zh-CN" dirty="0"/>
              <a:t>partition?</a:t>
            </a:r>
          </a:p>
          <a:p>
            <a:r>
              <a:rPr lang="en-US" altLang="zh-CN" dirty="0"/>
              <a:t>What</a:t>
            </a:r>
            <a:r>
              <a:rPr lang="zh-CN" altLang="en-US" dirty="0"/>
              <a:t> </a:t>
            </a:r>
            <a:r>
              <a:rPr lang="en-US" altLang="zh-CN" dirty="0"/>
              <a:t>if</a:t>
            </a:r>
            <a:r>
              <a:rPr lang="zh-CN" altLang="en-US" dirty="0"/>
              <a:t> </a:t>
            </a:r>
            <a:r>
              <a:rPr lang="en-US" altLang="zh-CN" dirty="0"/>
              <a:t>a</a:t>
            </a:r>
            <a:r>
              <a:rPr lang="zh-CN" altLang="en-US" dirty="0"/>
              <a:t> </a:t>
            </a:r>
            <a:r>
              <a:rPr lang="en-US" altLang="zh-CN" dirty="0"/>
              <a:t>proposer</a:t>
            </a:r>
            <a:r>
              <a:rPr lang="zh-CN" altLang="en-US" dirty="0"/>
              <a:t> </a:t>
            </a:r>
            <a:r>
              <a:rPr lang="en-US" altLang="zh-CN" dirty="0"/>
              <a:t>crashes</a:t>
            </a:r>
            <a:r>
              <a:rPr lang="zh-CN" altLang="en-US" dirty="0"/>
              <a:t> </a:t>
            </a:r>
            <a:r>
              <a:rPr lang="en-US" altLang="zh-CN" dirty="0"/>
              <a:t>in</a:t>
            </a:r>
            <a:r>
              <a:rPr lang="zh-CN" altLang="en-US" dirty="0"/>
              <a:t> </a:t>
            </a:r>
            <a:r>
              <a:rPr lang="en-US" altLang="zh-CN" dirty="0"/>
              <a:t>the</a:t>
            </a:r>
            <a:r>
              <a:rPr lang="zh-CN" altLang="en-US" dirty="0"/>
              <a:t> </a:t>
            </a:r>
            <a:r>
              <a:rPr lang="en-US" altLang="zh-CN" dirty="0"/>
              <a:t>middle</a:t>
            </a:r>
            <a:r>
              <a:rPr lang="zh-CN" altLang="en-US" dirty="0"/>
              <a:t> </a:t>
            </a:r>
            <a:r>
              <a:rPr lang="en-US" altLang="zh-CN" dirty="0"/>
              <a:t>of</a:t>
            </a:r>
            <a:r>
              <a:rPr lang="zh-CN" altLang="en-US" dirty="0"/>
              <a:t> </a:t>
            </a:r>
            <a:r>
              <a:rPr lang="en-US" altLang="zh-CN" dirty="0"/>
              <a:t>solicitation?</a:t>
            </a:r>
          </a:p>
          <a:p>
            <a:r>
              <a:rPr lang="en-US" altLang="zh-CN" dirty="0"/>
              <a:t>What</a:t>
            </a:r>
            <a:r>
              <a:rPr lang="zh-CN" altLang="en-US" dirty="0"/>
              <a:t> </a:t>
            </a:r>
            <a:r>
              <a:rPr lang="en-US" altLang="zh-CN" dirty="0"/>
              <a:t>if</a:t>
            </a:r>
            <a:r>
              <a:rPr lang="zh-CN" altLang="en-US" dirty="0"/>
              <a:t> </a:t>
            </a:r>
            <a:r>
              <a:rPr lang="en-US" altLang="zh-CN" dirty="0"/>
              <a:t>a</a:t>
            </a:r>
            <a:r>
              <a:rPr lang="zh-CN" altLang="en-US" dirty="0"/>
              <a:t> </a:t>
            </a:r>
            <a:r>
              <a:rPr lang="en-US" altLang="zh-CN" dirty="0"/>
              <a:t>proposer</a:t>
            </a:r>
            <a:r>
              <a:rPr lang="zh-CN" altLang="en-US" dirty="0"/>
              <a:t> </a:t>
            </a:r>
            <a:r>
              <a:rPr lang="en-US" altLang="zh-CN" dirty="0"/>
              <a:t>crashes</a:t>
            </a:r>
            <a:r>
              <a:rPr lang="zh-CN" altLang="en-US" dirty="0"/>
              <a:t> </a:t>
            </a:r>
            <a:r>
              <a:rPr lang="en-US" altLang="zh-CN" dirty="0"/>
              <a:t>after</a:t>
            </a:r>
            <a:r>
              <a:rPr lang="zh-CN" altLang="en-US" dirty="0"/>
              <a:t> </a:t>
            </a:r>
            <a:r>
              <a:rPr lang="en-US" altLang="zh-CN" dirty="0"/>
              <a:t>deciding</a:t>
            </a:r>
            <a:r>
              <a:rPr lang="zh-CN" altLang="en-US" dirty="0"/>
              <a:t> </a:t>
            </a:r>
            <a:r>
              <a:rPr lang="en-US" altLang="zh-CN" dirty="0"/>
              <a:t>but</a:t>
            </a:r>
            <a:r>
              <a:rPr lang="zh-CN" altLang="en-US" dirty="0"/>
              <a:t> </a:t>
            </a:r>
            <a:r>
              <a:rPr lang="en-US" altLang="zh-CN" dirty="0"/>
              <a:t>before</a:t>
            </a:r>
            <a:r>
              <a:rPr lang="zh-CN" altLang="en-US" dirty="0"/>
              <a:t> </a:t>
            </a:r>
            <a:r>
              <a:rPr lang="en-US" altLang="zh-CN" dirty="0"/>
              <a:t>announcing</a:t>
            </a:r>
            <a:r>
              <a:rPr lang="zh-CN" altLang="en-US" dirty="0"/>
              <a:t> </a:t>
            </a:r>
            <a:r>
              <a:rPr lang="en-US" altLang="zh-CN" dirty="0"/>
              <a:t>the</a:t>
            </a:r>
            <a:r>
              <a:rPr lang="zh-CN" altLang="en-US" dirty="0"/>
              <a:t> </a:t>
            </a:r>
            <a:r>
              <a:rPr lang="en-US" altLang="zh-CN" dirty="0"/>
              <a:t>results?</a:t>
            </a:r>
          </a:p>
          <a:p>
            <a:r>
              <a:rPr lang="en-US" altLang="zh-CN" dirty="0"/>
              <a:t>…</a:t>
            </a:r>
          </a:p>
        </p:txBody>
      </p:sp>
    </p:spTree>
    <p:extLst>
      <p:ext uri="{BB962C8B-B14F-4D97-AF65-F5344CB8AC3E}">
        <p14:creationId xmlns:p14="http://schemas.microsoft.com/office/powerpoint/2010/main" val="38187958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ACA6D-902D-D94B-B4FD-70AA72D01574}"/>
              </a:ext>
            </a:extLst>
          </p:cNvPr>
          <p:cNvSpPr>
            <a:spLocks noGrp="1"/>
          </p:cNvSpPr>
          <p:nvPr>
            <p:ph type="title"/>
          </p:nvPr>
        </p:nvSpPr>
        <p:spPr/>
        <p:txBody>
          <a:bodyPr/>
          <a:lstStyle/>
          <a:p>
            <a:r>
              <a:rPr lang="en-US" altLang="zh-CN" dirty="0" err="1"/>
              <a:t>Paxos</a:t>
            </a:r>
            <a:endParaRPr lang="en-US" dirty="0"/>
          </a:p>
        </p:txBody>
      </p:sp>
      <p:sp>
        <p:nvSpPr>
          <p:cNvPr id="3" name="Content Placeholder 2">
            <a:extLst>
              <a:ext uri="{FF2B5EF4-FFF2-40B4-BE49-F238E27FC236}">
                <a16:creationId xmlns:a16="http://schemas.microsoft.com/office/drawing/2014/main" id="{388571E4-3FCD-A442-A8EF-0EF4C170E5E3}"/>
              </a:ext>
            </a:extLst>
          </p:cNvPr>
          <p:cNvSpPr>
            <a:spLocks noGrp="1"/>
          </p:cNvSpPr>
          <p:nvPr>
            <p:ph idx="1"/>
          </p:nvPr>
        </p:nvSpPr>
        <p:spPr/>
        <p:txBody>
          <a:bodyPr/>
          <a:lstStyle/>
          <a:p>
            <a:r>
              <a:rPr lang="en-US" altLang="zh-CN" dirty="0"/>
              <a:t>A</a:t>
            </a:r>
            <a:r>
              <a:rPr lang="zh-CN" altLang="en-US" dirty="0"/>
              <a:t> </a:t>
            </a:r>
            <a:r>
              <a:rPr lang="en-US" altLang="zh-CN" dirty="0"/>
              <a:t>diagram</a:t>
            </a:r>
            <a:r>
              <a:rPr lang="zh-CN" altLang="en-US" dirty="0"/>
              <a:t> </a:t>
            </a:r>
            <a:r>
              <a:rPr lang="en-US" altLang="zh-CN" dirty="0"/>
              <a:t>closer</a:t>
            </a:r>
            <a:r>
              <a:rPr lang="zh-CN" altLang="en-US" dirty="0"/>
              <a:t> </a:t>
            </a:r>
            <a:r>
              <a:rPr lang="en-US" altLang="zh-CN" dirty="0"/>
              <a:t>to</a:t>
            </a:r>
            <a:r>
              <a:rPr lang="zh-CN" altLang="en-US" dirty="0"/>
              <a:t> </a:t>
            </a:r>
            <a:r>
              <a:rPr lang="en-US" altLang="zh-CN" dirty="0"/>
              <a:t>the</a:t>
            </a:r>
            <a:r>
              <a:rPr lang="zh-CN" altLang="en-US" dirty="0"/>
              <a:t> </a:t>
            </a:r>
            <a:r>
              <a:rPr lang="en-US" altLang="zh-CN" dirty="0"/>
              <a:t>original</a:t>
            </a:r>
            <a:r>
              <a:rPr lang="zh-CN" altLang="en-US" dirty="0"/>
              <a:t> </a:t>
            </a:r>
            <a:r>
              <a:rPr lang="en-US" altLang="zh-CN" dirty="0" err="1"/>
              <a:t>Paxos</a:t>
            </a:r>
            <a:r>
              <a:rPr lang="zh-CN" altLang="en-US" dirty="0"/>
              <a:t> </a:t>
            </a:r>
            <a:r>
              <a:rPr lang="en-US" altLang="zh-CN" dirty="0"/>
              <a:t>algorithm</a:t>
            </a:r>
            <a:r>
              <a:rPr lang="zh-CN" altLang="en-US" dirty="0"/>
              <a:t> </a:t>
            </a:r>
            <a:endParaRPr lang="en-US" dirty="0"/>
          </a:p>
        </p:txBody>
      </p:sp>
      <p:pic>
        <p:nvPicPr>
          <p:cNvPr id="5" name="Picture 4">
            <a:extLst>
              <a:ext uri="{FF2B5EF4-FFF2-40B4-BE49-F238E27FC236}">
                <a16:creationId xmlns:a16="http://schemas.microsoft.com/office/drawing/2014/main" id="{888A867B-6253-ED42-9896-68D2267A4715}"/>
              </a:ext>
            </a:extLst>
          </p:cNvPr>
          <p:cNvPicPr>
            <a:picLocks noChangeAspect="1"/>
          </p:cNvPicPr>
          <p:nvPr/>
        </p:nvPicPr>
        <p:blipFill>
          <a:blip r:embed="rId2"/>
          <a:stretch>
            <a:fillRect/>
          </a:stretch>
        </p:blipFill>
        <p:spPr>
          <a:xfrm>
            <a:off x="1505272" y="2530747"/>
            <a:ext cx="9181455" cy="3425916"/>
          </a:xfrm>
          <a:prstGeom prst="rect">
            <a:avLst/>
          </a:prstGeom>
        </p:spPr>
      </p:pic>
    </p:spTree>
    <p:extLst>
      <p:ext uri="{BB962C8B-B14F-4D97-AF65-F5344CB8AC3E}">
        <p14:creationId xmlns:p14="http://schemas.microsoft.com/office/powerpoint/2010/main" val="32791469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FA437-B013-B44F-8283-F27EFBB60740}"/>
              </a:ext>
            </a:extLst>
          </p:cNvPr>
          <p:cNvSpPr>
            <a:spLocks noGrp="1"/>
          </p:cNvSpPr>
          <p:nvPr>
            <p:ph type="title"/>
          </p:nvPr>
        </p:nvSpPr>
        <p:spPr/>
        <p:txBody>
          <a:bodyPr/>
          <a:lstStyle/>
          <a:p>
            <a:r>
              <a:rPr lang="en-US" altLang="zh-CN" dirty="0" err="1"/>
              <a:t>Paxos</a:t>
            </a:r>
            <a:r>
              <a:rPr lang="zh-CN" altLang="en-US" dirty="0"/>
              <a:t> </a:t>
            </a:r>
            <a:r>
              <a:rPr lang="en-US" altLang="zh-CN" dirty="0"/>
              <a:t>without</a:t>
            </a:r>
            <a:r>
              <a:rPr lang="zh-CN" altLang="en-US" dirty="0"/>
              <a:t> </a:t>
            </a:r>
            <a:r>
              <a:rPr lang="en-US" altLang="zh-CN" dirty="0"/>
              <a:t>considering</a:t>
            </a:r>
            <a:r>
              <a:rPr lang="zh-CN" altLang="en-US" dirty="0"/>
              <a:t> </a:t>
            </a:r>
            <a:r>
              <a:rPr lang="en-US" altLang="zh-CN" dirty="0"/>
              <a:t>learners</a:t>
            </a:r>
            <a:endParaRPr lang="en-US" dirty="0"/>
          </a:p>
        </p:txBody>
      </p:sp>
      <p:sp>
        <p:nvSpPr>
          <p:cNvPr id="3" name="Content Placeholder 2">
            <a:extLst>
              <a:ext uri="{FF2B5EF4-FFF2-40B4-BE49-F238E27FC236}">
                <a16:creationId xmlns:a16="http://schemas.microsoft.com/office/drawing/2014/main" id="{B1894F6F-88F6-7F49-ACA5-95A8CECA9BE5}"/>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3B5B936-62B0-174C-AD38-A9DA2A2E01CB}"/>
              </a:ext>
            </a:extLst>
          </p:cNvPr>
          <p:cNvPicPr>
            <a:picLocks noChangeAspect="1"/>
          </p:cNvPicPr>
          <p:nvPr/>
        </p:nvPicPr>
        <p:blipFill>
          <a:blip r:embed="rId2"/>
          <a:stretch>
            <a:fillRect/>
          </a:stretch>
        </p:blipFill>
        <p:spPr>
          <a:xfrm>
            <a:off x="1552120" y="2786561"/>
            <a:ext cx="8875592" cy="2516959"/>
          </a:xfrm>
          <a:prstGeom prst="rect">
            <a:avLst/>
          </a:prstGeom>
        </p:spPr>
      </p:pic>
    </p:spTree>
    <p:extLst>
      <p:ext uri="{BB962C8B-B14F-4D97-AF65-F5344CB8AC3E}">
        <p14:creationId xmlns:p14="http://schemas.microsoft.com/office/powerpoint/2010/main" val="23823352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69164-DFA2-CB40-82F3-682131E049B0}"/>
              </a:ext>
            </a:extLst>
          </p:cNvPr>
          <p:cNvSpPr>
            <a:spLocks noGrp="1"/>
          </p:cNvSpPr>
          <p:nvPr>
            <p:ph type="title"/>
          </p:nvPr>
        </p:nvSpPr>
        <p:spPr/>
        <p:txBody>
          <a:bodyPr/>
          <a:lstStyle/>
          <a:p>
            <a:r>
              <a:rPr lang="en-US" altLang="zh-CN" dirty="0" err="1"/>
              <a:t>Paxos</a:t>
            </a:r>
            <a:endParaRPr lang="en-US" dirty="0"/>
          </a:p>
        </p:txBody>
      </p:sp>
      <p:sp>
        <p:nvSpPr>
          <p:cNvPr id="3" name="Content Placeholder 2">
            <a:extLst>
              <a:ext uri="{FF2B5EF4-FFF2-40B4-BE49-F238E27FC236}">
                <a16:creationId xmlns:a16="http://schemas.microsoft.com/office/drawing/2014/main" id="{DF72C00B-DD77-564E-8E2C-D29FAEFB2998}"/>
              </a:ext>
            </a:extLst>
          </p:cNvPr>
          <p:cNvSpPr>
            <a:spLocks noGrp="1"/>
          </p:cNvSpPr>
          <p:nvPr>
            <p:ph idx="1"/>
          </p:nvPr>
        </p:nvSpPr>
        <p:spPr/>
        <p:txBody>
          <a:bodyPr/>
          <a:lstStyle/>
          <a:p>
            <a:r>
              <a:rPr lang="en-US" altLang="zh-CN" dirty="0"/>
              <a:t>Doesn’t</a:t>
            </a:r>
            <a:r>
              <a:rPr lang="zh-CN" altLang="en-US" dirty="0"/>
              <a:t> </a:t>
            </a:r>
            <a:r>
              <a:rPr lang="en-US" altLang="zh-CN" dirty="0"/>
              <a:t>look</a:t>
            </a:r>
            <a:r>
              <a:rPr lang="zh-CN" altLang="en-US" dirty="0"/>
              <a:t> </a:t>
            </a:r>
            <a:r>
              <a:rPr lang="en-US" altLang="zh-CN" dirty="0"/>
              <a:t>too</a:t>
            </a:r>
            <a:r>
              <a:rPr lang="zh-CN" altLang="en-US" dirty="0"/>
              <a:t> </a:t>
            </a:r>
            <a:r>
              <a:rPr lang="en-US" altLang="zh-CN" dirty="0"/>
              <a:t>different</a:t>
            </a:r>
            <a:r>
              <a:rPr lang="zh-CN" altLang="en-US" dirty="0"/>
              <a:t> </a:t>
            </a:r>
            <a:r>
              <a:rPr lang="en-US" altLang="zh-CN" dirty="0"/>
              <a:t>from</a:t>
            </a:r>
            <a:r>
              <a:rPr lang="zh-CN" altLang="en-US" dirty="0"/>
              <a:t> </a:t>
            </a:r>
            <a:r>
              <a:rPr lang="en-US" altLang="zh-CN" dirty="0"/>
              <a:t>3PC</a:t>
            </a:r>
            <a:r>
              <a:rPr lang="zh-CN" altLang="en-US" dirty="0"/>
              <a:t> </a:t>
            </a:r>
            <a:endParaRPr lang="en-US" altLang="zh-CN" dirty="0"/>
          </a:p>
          <a:p>
            <a:r>
              <a:rPr lang="en-US" altLang="zh-CN" dirty="0"/>
              <a:t>Main</a:t>
            </a:r>
            <a:r>
              <a:rPr lang="zh-CN" altLang="en-US" dirty="0"/>
              <a:t> </a:t>
            </a:r>
            <a:r>
              <a:rPr lang="en-US" altLang="zh-CN" dirty="0"/>
              <a:t>differences</a:t>
            </a:r>
          </a:p>
          <a:p>
            <a:pPr lvl="1"/>
            <a:r>
              <a:rPr lang="en-US" altLang="zh-CN" dirty="0"/>
              <a:t>We</a:t>
            </a:r>
            <a:r>
              <a:rPr lang="zh-CN" altLang="en-US" dirty="0"/>
              <a:t> </a:t>
            </a:r>
            <a:r>
              <a:rPr lang="en-US" altLang="zh-CN" dirty="0"/>
              <a:t>collect</a:t>
            </a:r>
            <a:r>
              <a:rPr lang="zh-CN" altLang="en-US" dirty="0"/>
              <a:t> </a:t>
            </a:r>
            <a:r>
              <a:rPr lang="en-US" altLang="zh-CN" dirty="0"/>
              <a:t>votes</a:t>
            </a:r>
            <a:r>
              <a:rPr lang="zh-CN" altLang="en-US" dirty="0"/>
              <a:t> </a:t>
            </a:r>
            <a:r>
              <a:rPr lang="en-US" altLang="zh-CN" dirty="0"/>
              <a:t>from</a:t>
            </a:r>
            <a:r>
              <a:rPr lang="zh-CN" altLang="en-US" dirty="0"/>
              <a:t> </a:t>
            </a:r>
            <a:r>
              <a:rPr lang="en-US" altLang="zh-CN" dirty="0"/>
              <a:t>majority</a:t>
            </a:r>
            <a:r>
              <a:rPr lang="zh-CN" altLang="en-US" dirty="0"/>
              <a:t> </a:t>
            </a:r>
            <a:r>
              <a:rPr lang="en-US" altLang="zh-CN" dirty="0"/>
              <a:t>instead</a:t>
            </a:r>
            <a:r>
              <a:rPr lang="zh-CN" altLang="en-US" dirty="0"/>
              <a:t> </a:t>
            </a:r>
            <a:r>
              <a:rPr lang="en-US" altLang="zh-CN" dirty="0"/>
              <a:t>of</a:t>
            </a:r>
            <a:r>
              <a:rPr lang="zh-CN" altLang="en-US" dirty="0"/>
              <a:t> </a:t>
            </a:r>
            <a:r>
              <a:rPr lang="en-US" altLang="zh-CN" dirty="0"/>
              <a:t>from</a:t>
            </a:r>
            <a:r>
              <a:rPr lang="zh-CN" altLang="en-US" dirty="0"/>
              <a:t> </a:t>
            </a:r>
            <a:r>
              <a:rPr lang="en-US" altLang="zh-CN" dirty="0"/>
              <a:t>everyone</a:t>
            </a:r>
          </a:p>
          <a:p>
            <a:pPr lvl="1"/>
            <a:r>
              <a:rPr lang="en-US" altLang="zh-CN" dirty="0"/>
              <a:t>We</a:t>
            </a:r>
            <a:r>
              <a:rPr lang="zh-CN" altLang="en-US" dirty="0"/>
              <a:t> </a:t>
            </a:r>
            <a:r>
              <a:rPr lang="en-US" altLang="zh-CN" dirty="0"/>
              <a:t>use</a:t>
            </a:r>
            <a:r>
              <a:rPr lang="zh-CN" altLang="en-US" dirty="0"/>
              <a:t> </a:t>
            </a:r>
            <a:r>
              <a:rPr lang="en-US" altLang="zh-CN" dirty="0"/>
              <a:t>sequence</a:t>
            </a:r>
            <a:r>
              <a:rPr lang="zh-CN" altLang="en-US" dirty="0"/>
              <a:t> </a:t>
            </a:r>
            <a:r>
              <a:rPr lang="en-US" altLang="zh-CN" dirty="0"/>
              <a:t>numbers</a:t>
            </a:r>
            <a:r>
              <a:rPr lang="zh-CN" altLang="en-US" dirty="0"/>
              <a:t> </a:t>
            </a:r>
            <a:r>
              <a:rPr lang="en-US" altLang="zh-CN" dirty="0"/>
              <a:t>(order)</a:t>
            </a:r>
            <a:r>
              <a:rPr lang="zh-CN" altLang="en-US" dirty="0"/>
              <a:t> </a:t>
            </a:r>
            <a:r>
              <a:rPr lang="en-US" altLang="zh-CN" dirty="0"/>
              <a:t>so</a:t>
            </a:r>
            <a:r>
              <a:rPr lang="zh-CN" altLang="en-US" dirty="0"/>
              <a:t> </a:t>
            </a:r>
            <a:r>
              <a:rPr lang="en-US" altLang="zh-CN" dirty="0"/>
              <a:t>that</a:t>
            </a:r>
            <a:r>
              <a:rPr lang="zh-CN" altLang="en-US" dirty="0"/>
              <a:t> </a:t>
            </a:r>
            <a:r>
              <a:rPr lang="en-US" altLang="zh-CN" dirty="0"/>
              <a:t>multiple</a:t>
            </a:r>
            <a:r>
              <a:rPr lang="zh-CN" altLang="en-US" dirty="0"/>
              <a:t> </a:t>
            </a:r>
            <a:r>
              <a:rPr lang="en-US" altLang="zh-CN" dirty="0"/>
              <a:t>proposals</a:t>
            </a:r>
            <a:r>
              <a:rPr lang="zh-CN" altLang="en-US" dirty="0"/>
              <a:t> </a:t>
            </a:r>
            <a:r>
              <a:rPr lang="en-US" altLang="zh-CN" dirty="0"/>
              <a:t>can</a:t>
            </a:r>
            <a:r>
              <a:rPr lang="zh-CN" altLang="en-US" dirty="0"/>
              <a:t> </a:t>
            </a:r>
            <a:r>
              <a:rPr lang="en-US" altLang="zh-CN" dirty="0"/>
              <a:t>be</a:t>
            </a:r>
            <a:r>
              <a:rPr lang="zh-CN" altLang="en-US" dirty="0"/>
              <a:t> </a:t>
            </a:r>
            <a:r>
              <a:rPr lang="en-US" altLang="zh-CN" dirty="0"/>
              <a:t>processed</a:t>
            </a:r>
          </a:p>
          <a:p>
            <a:pPr lvl="1"/>
            <a:r>
              <a:rPr lang="en-US" altLang="zh-CN" dirty="0"/>
              <a:t>We</a:t>
            </a:r>
            <a:r>
              <a:rPr lang="zh-CN" altLang="en-US" dirty="0"/>
              <a:t> </a:t>
            </a:r>
            <a:r>
              <a:rPr lang="en-US" altLang="zh-CN" dirty="0"/>
              <a:t>can</a:t>
            </a:r>
            <a:r>
              <a:rPr lang="zh-CN" altLang="en-US" dirty="0"/>
              <a:t> </a:t>
            </a:r>
            <a:r>
              <a:rPr lang="en-US" altLang="zh-CN" dirty="0"/>
              <a:t>elect</a:t>
            </a:r>
            <a:r>
              <a:rPr lang="zh-CN" altLang="en-US" dirty="0"/>
              <a:t> </a:t>
            </a:r>
            <a:r>
              <a:rPr lang="en-US" altLang="zh-CN" dirty="0"/>
              <a:t>a</a:t>
            </a:r>
            <a:r>
              <a:rPr lang="zh-CN" altLang="en-US" dirty="0"/>
              <a:t> </a:t>
            </a:r>
            <a:r>
              <a:rPr lang="en-US" altLang="zh-CN" dirty="0"/>
              <a:t>new</a:t>
            </a:r>
            <a:r>
              <a:rPr lang="zh-CN" altLang="en-US" dirty="0"/>
              <a:t> </a:t>
            </a:r>
            <a:r>
              <a:rPr lang="en-US" altLang="zh-CN" dirty="0"/>
              <a:t>proposer</a:t>
            </a:r>
            <a:r>
              <a:rPr lang="zh-CN" altLang="en-US" dirty="0"/>
              <a:t> </a:t>
            </a:r>
            <a:r>
              <a:rPr lang="en-US" altLang="zh-CN" dirty="0"/>
              <a:t>if</a:t>
            </a:r>
            <a:r>
              <a:rPr lang="zh-CN" altLang="en-US" dirty="0"/>
              <a:t> </a:t>
            </a:r>
            <a:r>
              <a:rPr lang="en-US" altLang="zh-CN" dirty="0"/>
              <a:t>the</a:t>
            </a:r>
            <a:r>
              <a:rPr lang="zh-CN" altLang="en-US" dirty="0"/>
              <a:t> </a:t>
            </a:r>
            <a:r>
              <a:rPr lang="en-US" altLang="zh-CN" dirty="0"/>
              <a:t>current</a:t>
            </a:r>
            <a:r>
              <a:rPr lang="zh-CN" altLang="en-US" dirty="0"/>
              <a:t> </a:t>
            </a:r>
            <a:r>
              <a:rPr lang="en-US" altLang="zh-CN" dirty="0"/>
              <a:t>one</a:t>
            </a:r>
            <a:r>
              <a:rPr lang="zh-CN" altLang="en-US" dirty="0"/>
              <a:t> </a:t>
            </a:r>
            <a:r>
              <a:rPr lang="en-US" altLang="zh-CN" dirty="0"/>
              <a:t>fails</a:t>
            </a:r>
            <a:endParaRPr lang="en-US" dirty="0"/>
          </a:p>
        </p:txBody>
      </p:sp>
      <p:pic>
        <p:nvPicPr>
          <p:cNvPr id="4" name="Picture 3">
            <a:extLst>
              <a:ext uri="{FF2B5EF4-FFF2-40B4-BE49-F238E27FC236}">
                <a16:creationId xmlns:a16="http://schemas.microsoft.com/office/drawing/2014/main" id="{83005611-646B-B243-99CA-65201395A925}"/>
              </a:ext>
            </a:extLst>
          </p:cNvPr>
          <p:cNvPicPr>
            <a:picLocks noChangeAspect="1"/>
          </p:cNvPicPr>
          <p:nvPr/>
        </p:nvPicPr>
        <p:blipFill>
          <a:blip r:embed="rId2"/>
          <a:stretch>
            <a:fillRect/>
          </a:stretch>
        </p:blipFill>
        <p:spPr>
          <a:xfrm>
            <a:off x="2388143" y="4550047"/>
            <a:ext cx="6851025" cy="1942828"/>
          </a:xfrm>
          <a:prstGeom prst="rect">
            <a:avLst/>
          </a:prstGeom>
        </p:spPr>
      </p:pic>
    </p:spTree>
    <p:extLst>
      <p:ext uri="{BB962C8B-B14F-4D97-AF65-F5344CB8AC3E}">
        <p14:creationId xmlns:p14="http://schemas.microsoft.com/office/powerpoint/2010/main" val="392515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534C-B61A-D34C-B9E7-D23629513F66}"/>
              </a:ext>
            </a:extLst>
          </p:cNvPr>
          <p:cNvSpPr>
            <a:spLocks noGrp="1"/>
          </p:cNvSpPr>
          <p:nvPr>
            <p:ph type="title"/>
          </p:nvPr>
        </p:nvSpPr>
        <p:spPr/>
        <p:txBody>
          <a:bodyPr/>
          <a:lstStyle/>
          <a:p>
            <a:r>
              <a:rPr lang="en-US" altLang="zh-CN" dirty="0"/>
              <a:t>2PC</a:t>
            </a:r>
            <a:endParaRPr lang="en-US" dirty="0"/>
          </a:p>
        </p:txBody>
      </p:sp>
      <p:sp>
        <p:nvSpPr>
          <p:cNvPr id="3" name="Content Placeholder 2">
            <a:extLst>
              <a:ext uri="{FF2B5EF4-FFF2-40B4-BE49-F238E27FC236}">
                <a16:creationId xmlns:a16="http://schemas.microsoft.com/office/drawing/2014/main" id="{2AA051C0-979B-9D4B-AF39-213C75713634}"/>
              </a:ext>
            </a:extLst>
          </p:cNvPr>
          <p:cNvSpPr>
            <a:spLocks noGrp="1"/>
          </p:cNvSpPr>
          <p:nvPr>
            <p:ph idx="1"/>
          </p:nvPr>
        </p:nvSpPr>
        <p:spPr>
          <a:xfrm>
            <a:off x="5721530" y="1825625"/>
            <a:ext cx="5632269" cy="4351338"/>
          </a:xfrm>
        </p:spPr>
        <p:txBody>
          <a:bodyPr>
            <a:noAutofit/>
          </a:bodyPr>
          <a:lstStyle/>
          <a:p>
            <a:pPr marL="457200" indent="-457200">
              <a:buFont typeface="+mj-lt"/>
              <a:buAutoNum type="arabicPeriod"/>
            </a:pPr>
            <a:r>
              <a:rPr lang="en-US" altLang="zh-CN" sz="2200" dirty="0"/>
              <a:t>Client</a:t>
            </a:r>
            <a:r>
              <a:rPr lang="zh-CN" altLang="en-US" sz="2200" dirty="0"/>
              <a:t> </a:t>
            </a:r>
            <a:r>
              <a:rPr lang="en-US" altLang="zh-CN" sz="2200" dirty="0"/>
              <a:t>sends</a:t>
            </a:r>
            <a:r>
              <a:rPr lang="zh-CN" altLang="en-US" sz="2200" dirty="0"/>
              <a:t> </a:t>
            </a:r>
            <a:r>
              <a:rPr lang="en-US" altLang="zh-CN" sz="2200" dirty="0"/>
              <a:t>a</a:t>
            </a:r>
            <a:r>
              <a:rPr lang="zh-CN" altLang="en-US" sz="2200" dirty="0"/>
              <a:t> </a:t>
            </a:r>
            <a:r>
              <a:rPr lang="en-US" altLang="zh-CN" sz="2200" dirty="0"/>
              <a:t>request</a:t>
            </a:r>
            <a:r>
              <a:rPr lang="zh-CN" altLang="en-US" sz="2200" dirty="0"/>
              <a:t> </a:t>
            </a:r>
            <a:r>
              <a:rPr lang="en-US" altLang="zh-CN" sz="2200" dirty="0"/>
              <a:t>to</a:t>
            </a:r>
            <a:r>
              <a:rPr lang="zh-CN" altLang="en-US" sz="2200" dirty="0"/>
              <a:t> </a:t>
            </a:r>
            <a:r>
              <a:rPr lang="en-US" altLang="zh-CN" sz="2200" dirty="0"/>
              <a:t>the</a:t>
            </a:r>
            <a:r>
              <a:rPr lang="zh-CN" altLang="en-US" sz="2200" dirty="0"/>
              <a:t> </a:t>
            </a:r>
            <a:r>
              <a:rPr lang="en-US" altLang="zh-CN" sz="2200" dirty="0"/>
              <a:t>coordinator</a:t>
            </a:r>
          </a:p>
          <a:p>
            <a:pPr marL="457200" indent="-457200">
              <a:buFont typeface="+mj-lt"/>
              <a:buAutoNum type="arabicPeriod"/>
            </a:pPr>
            <a:r>
              <a:rPr lang="en-US" altLang="zh-CN" sz="2200" dirty="0"/>
              <a:t>Coordinator</a:t>
            </a:r>
            <a:r>
              <a:rPr lang="zh-CN" altLang="en-US" sz="2200" dirty="0"/>
              <a:t> </a:t>
            </a:r>
            <a:r>
              <a:rPr lang="en-US" altLang="zh-CN" sz="2200" dirty="0"/>
              <a:t>sends</a:t>
            </a:r>
            <a:r>
              <a:rPr lang="zh-CN" altLang="en-US" sz="2200" dirty="0"/>
              <a:t> </a:t>
            </a:r>
            <a:r>
              <a:rPr lang="en-US" altLang="zh-CN" sz="2200" dirty="0"/>
              <a:t>a</a:t>
            </a:r>
            <a:r>
              <a:rPr lang="zh-CN" altLang="en-US" sz="2200" dirty="0"/>
              <a:t> </a:t>
            </a:r>
            <a:r>
              <a:rPr lang="en-US" altLang="zh-CN" sz="2200" dirty="0"/>
              <a:t>PREPARE</a:t>
            </a:r>
            <a:r>
              <a:rPr lang="zh-CN" altLang="en-US" sz="2200" dirty="0"/>
              <a:t> </a:t>
            </a:r>
            <a:r>
              <a:rPr lang="en-US" altLang="zh-CN" sz="2200" dirty="0"/>
              <a:t>message</a:t>
            </a:r>
            <a:endParaRPr lang="en-US" sz="2200" dirty="0"/>
          </a:p>
        </p:txBody>
      </p:sp>
      <p:sp>
        <p:nvSpPr>
          <p:cNvPr id="5" name="Rectangle 4">
            <a:extLst>
              <a:ext uri="{FF2B5EF4-FFF2-40B4-BE49-F238E27FC236}">
                <a16:creationId xmlns:a16="http://schemas.microsoft.com/office/drawing/2014/main" id="{E491EEBA-1C5C-9746-81BF-BF46D41BD292}"/>
              </a:ext>
            </a:extLst>
          </p:cNvPr>
          <p:cNvSpPr/>
          <p:nvPr/>
        </p:nvSpPr>
        <p:spPr>
          <a:xfrm>
            <a:off x="3277143" y="102598"/>
            <a:ext cx="2246812" cy="158809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zh-CN" sz="2000" dirty="0"/>
              <a:t>X</a:t>
            </a:r>
            <a:r>
              <a:rPr lang="zh-CN" altLang="en-US" sz="2000" dirty="0"/>
              <a:t> </a:t>
            </a:r>
            <a:r>
              <a:rPr lang="en-US" altLang="zh-CN" sz="2000" dirty="0"/>
              <a:t>=</a:t>
            </a:r>
            <a:r>
              <a:rPr lang="zh-CN" altLang="en-US" sz="2000" dirty="0"/>
              <a:t> </a:t>
            </a:r>
            <a:r>
              <a:rPr lang="en-US" altLang="zh-CN" sz="2000" dirty="0"/>
              <a:t>read(A)</a:t>
            </a:r>
          </a:p>
          <a:p>
            <a:r>
              <a:rPr lang="en-US" altLang="zh-CN" sz="2000" dirty="0"/>
              <a:t>Y</a:t>
            </a:r>
            <a:r>
              <a:rPr lang="zh-CN" altLang="en-US" sz="2000" dirty="0"/>
              <a:t> </a:t>
            </a:r>
            <a:r>
              <a:rPr lang="en-US" altLang="zh-CN" sz="2000" dirty="0"/>
              <a:t>=</a:t>
            </a:r>
            <a:r>
              <a:rPr lang="zh-CN" altLang="en-US" sz="2000" dirty="0"/>
              <a:t> </a:t>
            </a:r>
            <a:r>
              <a:rPr lang="en-US" altLang="zh-CN" sz="2000" dirty="0"/>
              <a:t>Read(B)</a:t>
            </a:r>
          </a:p>
          <a:p>
            <a:r>
              <a:rPr lang="en-US" altLang="zh-CN" sz="2000" dirty="0"/>
              <a:t>Write</a:t>
            </a:r>
            <a:r>
              <a:rPr lang="zh-CN" altLang="en-US" sz="2000" dirty="0"/>
              <a:t> </a:t>
            </a:r>
            <a:r>
              <a:rPr lang="en-US" altLang="zh-CN" sz="2000" dirty="0"/>
              <a:t>(A,</a:t>
            </a:r>
            <a:r>
              <a:rPr lang="zh-CN" altLang="en-US" sz="2000" dirty="0"/>
              <a:t> </a:t>
            </a:r>
            <a:r>
              <a:rPr lang="en-US" altLang="zh-CN" sz="2000" dirty="0"/>
              <a:t>x-100)</a:t>
            </a:r>
          </a:p>
          <a:p>
            <a:r>
              <a:rPr lang="en-US" altLang="zh-CN" sz="2000" dirty="0"/>
              <a:t>Write</a:t>
            </a:r>
            <a:r>
              <a:rPr lang="zh-CN" altLang="en-US" sz="2000" dirty="0"/>
              <a:t> </a:t>
            </a:r>
            <a:r>
              <a:rPr lang="en-US" altLang="zh-CN" sz="2000" dirty="0"/>
              <a:t>(B,</a:t>
            </a:r>
            <a:r>
              <a:rPr lang="zh-CN" altLang="en-US" sz="2000" dirty="0"/>
              <a:t> </a:t>
            </a:r>
            <a:r>
              <a:rPr lang="en-US" altLang="zh-CN" sz="2000" dirty="0"/>
              <a:t>y+100)</a:t>
            </a:r>
          </a:p>
          <a:p>
            <a:r>
              <a:rPr lang="en-US" altLang="zh-CN" sz="2000" dirty="0"/>
              <a:t>commit</a:t>
            </a:r>
            <a:endParaRPr lang="en-US" sz="2000" dirty="0"/>
          </a:p>
        </p:txBody>
      </p:sp>
      <p:pic>
        <p:nvPicPr>
          <p:cNvPr id="6" name="Picture 5">
            <a:extLst>
              <a:ext uri="{FF2B5EF4-FFF2-40B4-BE49-F238E27FC236}">
                <a16:creationId xmlns:a16="http://schemas.microsoft.com/office/drawing/2014/main" id="{59D91ACD-1F58-2540-BA9A-479D16B581C6}"/>
              </a:ext>
            </a:extLst>
          </p:cNvPr>
          <p:cNvPicPr>
            <a:picLocks noChangeAspect="1"/>
          </p:cNvPicPr>
          <p:nvPr/>
        </p:nvPicPr>
        <p:blipFill>
          <a:blip r:embed="rId2"/>
          <a:stretch>
            <a:fillRect/>
          </a:stretch>
        </p:blipFill>
        <p:spPr>
          <a:xfrm>
            <a:off x="838200" y="2149157"/>
            <a:ext cx="4501256" cy="3663813"/>
          </a:xfrm>
          <a:prstGeom prst="rect">
            <a:avLst/>
          </a:prstGeom>
        </p:spPr>
      </p:pic>
    </p:spTree>
    <p:extLst>
      <p:ext uri="{BB962C8B-B14F-4D97-AF65-F5344CB8AC3E}">
        <p14:creationId xmlns:p14="http://schemas.microsoft.com/office/powerpoint/2010/main" val="31718920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EC694-81C8-D74A-850E-F045C767B8B0}"/>
              </a:ext>
            </a:extLst>
          </p:cNvPr>
          <p:cNvSpPr>
            <a:spLocks noGrp="1"/>
          </p:cNvSpPr>
          <p:nvPr>
            <p:ph type="title"/>
          </p:nvPr>
        </p:nvSpPr>
        <p:spPr/>
        <p:txBody>
          <a:bodyPr/>
          <a:lstStyle/>
          <a:p>
            <a:r>
              <a:rPr lang="en-US" altLang="zh-CN" dirty="0" err="1"/>
              <a:t>Paxos</a:t>
            </a:r>
            <a:endParaRPr lang="en-US" dirty="0"/>
          </a:p>
        </p:txBody>
      </p:sp>
      <p:sp>
        <p:nvSpPr>
          <p:cNvPr id="3" name="Content Placeholder 2">
            <a:extLst>
              <a:ext uri="{FF2B5EF4-FFF2-40B4-BE49-F238E27FC236}">
                <a16:creationId xmlns:a16="http://schemas.microsoft.com/office/drawing/2014/main" id="{A8E0690F-79A2-1B4D-95AF-1E67C72E9308}"/>
              </a:ext>
            </a:extLst>
          </p:cNvPr>
          <p:cNvSpPr>
            <a:spLocks noGrp="1"/>
          </p:cNvSpPr>
          <p:nvPr>
            <p:ph idx="1"/>
          </p:nvPr>
        </p:nvSpPr>
        <p:spPr/>
        <p:txBody>
          <a:bodyPr/>
          <a:lstStyle/>
          <a:p>
            <a:r>
              <a:rPr lang="en-US" altLang="zh-CN" dirty="0"/>
              <a:t>Discussion</a:t>
            </a:r>
          </a:p>
          <a:p>
            <a:pPr lvl="1"/>
            <a:r>
              <a:rPr lang="en-US" altLang="zh-CN" dirty="0"/>
              <a:t>Assume</a:t>
            </a:r>
            <a:r>
              <a:rPr lang="zh-CN" altLang="en-US" dirty="0"/>
              <a:t> </a:t>
            </a:r>
            <a:r>
              <a:rPr lang="en-US" altLang="zh-CN" dirty="0"/>
              <a:t>there</a:t>
            </a:r>
            <a:r>
              <a:rPr lang="zh-CN" altLang="en-US" dirty="0"/>
              <a:t> </a:t>
            </a:r>
            <a:r>
              <a:rPr lang="en-US" altLang="zh-CN" dirty="0"/>
              <a:t>are</a:t>
            </a:r>
            <a:r>
              <a:rPr lang="zh-CN" altLang="en-US" dirty="0"/>
              <a:t> </a:t>
            </a:r>
            <a:r>
              <a:rPr lang="en-US" altLang="zh-CN" dirty="0"/>
              <a:t>2f+1</a:t>
            </a:r>
            <a:r>
              <a:rPr lang="zh-CN" altLang="en-US" dirty="0"/>
              <a:t> </a:t>
            </a:r>
            <a:r>
              <a:rPr lang="en-US" altLang="zh-CN" dirty="0"/>
              <a:t>replicas</a:t>
            </a:r>
            <a:r>
              <a:rPr lang="zh-CN" altLang="en-US" dirty="0"/>
              <a:t> </a:t>
            </a:r>
            <a:r>
              <a:rPr lang="en-US" altLang="zh-CN" dirty="0"/>
              <a:t>and</a:t>
            </a:r>
            <a:r>
              <a:rPr lang="zh-CN" altLang="en-US" dirty="0"/>
              <a:t> </a:t>
            </a:r>
            <a:r>
              <a:rPr lang="en-US" altLang="zh-CN" dirty="0"/>
              <a:t>f</a:t>
            </a:r>
            <a:r>
              <a:rPr lang="zh-CN" altLang="en-US" dirty="0"/>
              <a:t> </a:t>
            </a:r>
            <a:r>
              <a:rPr lang="en-US" altLang="zh-CN" dirty="0"/>
              <a:t>of</a:t>
            </a:r>
            <a:r>
              <a:rPr lang="zh-CN" altLang="en-US" dirty="0"/>
              <a:t> </a:t>
            </a:r>
            <a:r>
              <a:rPr lang="en-US" altLang="zh-CN" dirty="0"/>
              <a:t>them</a:t>
            </a:r>
            <a:r>
              <a:rPr lang="zh-CN" altLang="en-US" dirty="0"/>
              <a:t> </a:t>
            </a:r>
            <a:r>
              <a:rPr lang="en-US" altLang="zh-CN" dirty="0"/>
              <a:t>are</a:t>
            </a:r>
            <a:r>
              <a:rPr lang="zh-CN" altLang="en-US" dirty="0"/>
              <a:t> </a:t>
            </a:r>
            <a:r>
              <a:rPr lang="en-US" altLang="zh-CN" dirty="0"/>
              <a:t>faulty</a:t>
            </a:r>
          </a:p>
          <a:p>
            <a:pPr lvl="1"/>
            <a:r>
              <a:rPr lang="en-US" altLang="zh-CN" dirty="0"/>
              <a:t>If</a:t>
            </a:r>
            <a:r>
              <a:rPr lang="zh-CN" altLang="en-US" dirty="0"/>
              <a:t> </a:t>
            </a:r>
            <a:r>
              <a:rPr lang="en-US" altLang="zh-CN" dirty="0"/>
              <a:t>all</a:t>
            </a:r>
            <a:r>
              <a:rPr lang="zh-CN" altLang="en-US" dirty="0"/>
              <a:t> </a:t>
            </a:r>
            <a:r>
              <a:rPr lang="en-US" altLang="zh-CN" dirty="0"/>
              <a:t>the</a:t>
            </a:r>
            <a:r>
              <a:rPr lang="zh-CN" altLang="en-US" dirty="0"/>
              <a:t> </a:t>
            </a:r>
            <a:r>
              <a:rPr lang="en-US" altLang="zh-CN" dirty="0"/>
              <a:t>f</a:t>
            </a:r>
            <a:r>
              <a:rPr lang="zh-CN" altLang="en-US" dirty="0"/>
              <a:t> </a:t>
            </a:r>
            <a:r>
              <a:rPr lang="en-US" altLang="zh-CN" dirty="0"/>
              <a:t>failures</a:t>
            </a:r>
            <a:r>
              <a:rPr lang="zh-CN" altLang="en-US" dirty="0"/>
              <a:t> </a:t>
            </a:r>
            <a:r>
              <a:rPr lang="en-US" altLang="zh-CN" dirty="0"/>
              <a:t>are</a:t>
            </a:r>
            <a:r>
              <a:rPr lang="zh-CN" altLang="en-US" dirty="0"/>
              <a:t> </a:t>
            </a:r>
            <a:r>
              <a:rPr lang="en-US" altLang="zh-CN" dirty="0"/>
              <a:t>acceptors,</a:t>
            </a:r>
            <a:r>
              <a:rPr lang="zh-CN" altLang="en-US" dirty="0"/>
              <a:t> </a:t>
            </a:r>
            <a:r>
              <a:rPr lang="en-US" altLang="zh-CN" dirty="0"/>
              <a:t>what</a:t>
            </a:r>
            <a:r>
              <a:rPr lang="zh-CN" altLang="en-US" dirty="0"/>
              <a:t> </a:t>
            </a:r>
            <a:r>
              <a:rPr lang="en-US" altLang="zh-CN" dirty="0"/>
              <a:t>will</a:t>
            </a:r>
            <a:r>
              <a:rPr lang="zh-CN" altLang="en-US" dirty="0"/>
              <a:t> </a:t>
            </a:r>
            <a:r>
              <a:rPr lang="en-US" altLang="zh-CN" dirty="0"/>
              <a:t>happen?</a:t>
            </a:r>
          </a:p>
          <a:p>
            <a:pPr lvl="1"/>
            <a:r>
              <a:rPr lang="en-US" altLang="zh-CN" dirty="0"/>
              <a:t>If</a:t>
            </a:r>
            <a:r>
              <a:rPr lang="zh-CN" altLang="en-US" dirty="0"/>
              <a:t> </a:t>
            </a:r>
            <a:r>
              <a:rPr lang="en-US" altLang="zh-CN" dirty="0"/>
              <a:t>the</a:t>
            </a:r>
            <a:r>
              <a:rPr lang="zh-CN" altLang="en-US" dirty="0"/>
              <a:t> </a:t>
            </a:r>
            <a:r>
              <a:rPr lang="en-US" altLang="zh-CN" dirty="0"/>
              <a:t>proposer</a:t>
            </a:r>
            <a:r>
              <a:rPr lang="zh-CN" altLang="en-US" dirty="0"/>
              <a:t> </a:t>
            </a:r>
            <a:r>
              <a:rPr lang="en-US" altLang="zh-CN" dirty="0"/>
              <a:t>fails,</a:t>
            </a:r>
            <a:r>
              <a:rPr lang="zh-CN" altLang="en-US" dirty="0"/>
              <a:t> </a:t>
            </a:r>
            <a:r>
              <a:rPr lang="en-US" altLang="zh-CN" dirty="0"/>
              <a:t>what</a:t>
            </a:r>
            <a:r>
              <a:rPr lang="zh-CN" altLang="en-US" dirty="0"/>
              <a:t> </a:t>
            </a:r>
            <a:r>
              <a:rPr lang="en-US" altLang="zh-CN" dirty="0"/>
              <a:t>will</a:t>
            </a:r>
            <a:r>
              <a:rPr lang="zh-CN" altLang="en-US" dirty="0"/>
              <a:t> </a:t>
            </a:r>
            <a:r>
              <a:rPr lang="en-US" altLang="zh-CN" dirty="0"/>
              <a:t>happen?</a:t>
            </a:r>
            <a:endParaRPr lang="en-US" dirty="0"/>
          </a:p>
        </p:txBody>
      </p:sp>
      <p:pic>
        <p:nvPicPr>
          <p:cNvPr id="6" name="Picture 5">
            <a:extLst>
              <a:ext uri="{FF2B5EF4-FFF2-40B4-BE49-F238E27FC236}">
                <a16:creationId xmlns:a16="http://schemas.microsoft.com/office/drawing/2014/main" id="{E60894A7-2285-1F45-B78C-4A7D38DDAF4D}"/>
              </a:ext>
            </a:extLst>
          </p:cNvPr>
          <p:cNvPicPr>
            <a:picLocks noChangeAspect="1"/>
          </p:cNvPicPr>
          <p:nvPr/>
        </p:nvPicPr>
        <p:blipFill>
          <a:blip r:embed="rId2"/>
          <a:stretch>
            <a:fillRect/>
          </a:stretch>
        </p:blipFill>
        <p:spPr>
          <a:xfrm>
            <a:off x="2466520" y="4001294"/>
            <a:ext cx="6851025" cy="1942828"/>
          </a:xfrm>
          <a:prstGeom prst="rect">
            <a:avLst/>
          </a:prstGeom>
        </p:spPr>
      </p:pic>
    </p:spTree>
    <p:extLst>
      <p:ext uri="{BB962C8B-B14F-4D97-AF65-F5344CB8AC3E}">
        <p14:creationId xmlns:p14="http://schemas.microsoft.com/office/powerpoint/2010/main" val="9947688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AAF29-FCA2-A84C-B9C9-AE1C7896DD76}"/>
              </a:ext>
            </a:extLst>
          </p:cNvPr>
          <p:cNvSpPr>
            <a:spLocks noGrp="1"/>
          </p:cNvSpPr>
          <p:nvPr>
            <p:ph type="title"/>
          </p:nvPr>
        </p:nvSpPr>
        <p:spPr/>
        <p:txBody>
          <a:bodyPr/>
          <a:lstStyle/>
          <a:p>
            <a:r>
              <a:rPr lang="en-US" altLang="zh-CN" dirty="0" err="1"/>
              <a:t>Paxos</a:t>
            </a:r>
            <a:endParaRPr lang="en-US" dirty="0"/>
          </a:p>
        </p:txBody>
      </p:sp>
      <p:sp>
        <p:nvSpPr>
          <p:cNvPr id="3" name="Content Placeholder 2">
            <a:extLst>
              <a:ext uri="{FF2B5EF4-FFF2-40B4-BE49-F238E27FC236}">
                <a16:creationId xmlns:a16="http://schemas.microsoft.com/office/drawing/2014/main" id="{BF0C26B7-1CB2-6942-946A-444FA982900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A17D4BC-A85C-6A49-AA55-79C83C454A2B}"/>
              </a:ext>
            </a:extLst>
          </p:cNvPr>
          <p:cNvPicPr>
            <a:picLocks noChangeAspect="1"/>
          </p:cNvPicPr>
          <p:nvPr/>
        </p:nvPicPr>
        <p:blipFill>
          <a:blip r:embed="rId2"/>
          <a:stretch>
            <a:fillRect/>
          </a:stretch>
        </p:blipFill>
        <p:spPr>
          <a:xfrm>
            <a:off x="1984322" y="2531092"/>
            <a:ext cx="5076331" cy="2483776"/>
          </a:xfrm>
          <a:prstGeom prst="rect">
            <a:avLst/>
          </a:prstGeom>
        </p:spPr>
      </p:pic>
      <p:pic>
        <p:nvPicPr>
          <p:cNvPr id="5" name="Picture 4">
            <a:extLst>
              <a:ext uri="{FF2B5EF4-FFF2-40B4-BE49-F238E27FC236}">
                <a16:creationId xmlns:a16="http://schemas.microsoft.com/office/drawing/2014/main" id="{88CC97A4-AC7E-7E43-A604-5160B5457F51}"/>
              </a:ext>
            </a:extLst>
          </p:cNvPr>
          <p:cNvPicPr>
            <a:picLocks noChangeAspect="1"/>
          </p:cNvPicPr>
          <p:nvPr/>
        </p:nvPicPr>
        <p:blipFill>
          <a:blip r:embed="rId3"/>
          <a:stretch>
            <a:fillRect/>
          </a:stretch>
        </p:blipFill>
        <p:spPr>
          <a:xfrm>
            <a:off x="3261746" y="2964551"/>
            <a:ext cx="3689812" cy="1648241"/>
          </a:xfrm>
          <a:prstGeom prst="rect">
            <a:avLst/>
          </a:prstGeom>
        </p:spPr>
      </p:pic>
      <p:pic>
        <p:nvPicPr>
          <p:cNvPr id="6" name="Picture 5">
            <a:extLst>
              <a:ext uri="{FF2B5EF4-FFF2-40B4-BE49-F238E27FC236}">
                <a16:creationId xmlns:a16="http://schemas.microsoft.com/office/drawing/2014/main" id="{E3B12FEA-9007-254E-A381-C4F0571FBA86}"/>
              </a:ext>
            </a:extLst>
          </p:cNvPr>
          <p:cNvPicPr>
            <a:picLocks noChangeAspect="1"/>
          </p:cNvPicPr>
          <p:nvPr/>
        </p:nvPicPr>
        <p:blipFill>
          <a:blip r:embed="rId4"/>
          <a:stretch>
            <a:fillRect/>
          </a:stretch>
        </p:blipFill>
        <p:spPr>
          <a:xfrm>
            <a:off x="4996755" y="3162314"/>
            <a:ext cx="463776" cy="463776"/>
          </a:xfrm>
          <a:prstGeom prst="rect">
            <a:avLst/>
          </a:prstGeom>
        </p:spPr>
      </p:pic>
      <p:pic>
        <p:nvPicPr>
          <p:cNvPr id="7" name="Picture 6">
            <a:extLst>
              <a:ext uri="{FF2B5EF4-FFF2-40B4-BE49-F238E27FC236}">
                <a16:creationId xmlns:a16="http://schemas.microsoft.com/office/drawing/2014/main" id="{34E0489E-0008-F84C-B980-D701215C19F5}"/>
              </a:ext>
            </a:extLst>
          </p:cNvPr>
          <p:cNvPicPr>
            <a:picLocks noChangeAspect="1"/>
          </p:cNvPicPr>
          <p:nvPr/>
        </p:nvPicPr>
        <p:blipFill>
          <a:blip r:embed="rId5"/>
          <a:stretch>
            <a:fillRect/>
          </a:stretch>
        </p:blipFill>
        <p:spPr>
          <a:xfrm>
            <a:off x="5523284" y="3248152"/>
            <a:ext cx="381000" cy="292100"/>
          </a:xfrm>
          <a:prstGeom prst="rect">
            <a:avLst/>
          </a:prstGeom>
        </p:spPr>
      </p:pic>
      <p:pic>
        <p:nvPicPr>
          <p:cNvPr id="8" name="Picture 7">
            <a:extLst>
              <a:ext uri="{FF2B5EF4-FFF2-40B4-BE49-F238E27FC236}">
                <a16:creationId xmlns:a16="http://schemas.microsoft.com/office/drawing/2014/main" id="{39960848-7B4B-1547-BB3A-D1A435FA0831}"/>
              </a:ext>
            </a:extLst>
          </p:cNvPr>
          <p:cNvPicPr>
            <a:picLocks noChangeAspect="1"/>
          </p:cNvPicPr>
          <p:nvPr/>
        </p:nvPicPr>
        <p:blipFill>
          <a:blip r:embed="rId6"/>
          <a:stretch>
            <a:fillRect/>
          </a:stretch>
        </p:blipFill>
        <p:spPr>
          <a:xfrm>
            <a:off x="4357245" y="3589435"/>
            <a:ext cx="1969860" cy="1012545"/>
          </a:xfrm>
          <a:prstGeom prst="rect">
            <a:avLst/>
          </a:prstGeom>
        </p:spPr>
      </p:pic>
      <p:pic>
        <p:nvPicPr>
          <p:cNvPr id="9" name="Picture 8">
            <a:extLst>
              <a:ext uri="{FF2B5EF4-FFF2-40B4-BE49-F238E27FC236}">
                <a16:creationId xmlns:a16="http://schemas.microsoft.com/office/drawing/2014/main" id="{E257745C-1FD8-D04C-BD31-9C19F894724A}"/>
              </a:ext>
            </a:extLst>
          </p:cNvPr>
          <p:cNvPicPr>
            <a:picLocks noChangeAspect="1"/>
          </p:cNvPicPr>
          <p:nvPr/>
        </p:nvPicPr>
        <p:blipFill>
          <a:blip r:embed="rId7"/>
          <a:stretch>
            <a:fillRect/>
          </a:stretch>
        </p:blipFill>
        <p:spPr>
          <a:xfrm>
            <a:off x="4583167" y="3544465"/>
            <a:ext cx="1947951" cy="973976"/>
          </a:xfrm>
          <a:prstGeom prst="rect">
            <a:avLst/>
          </a:prstGeom>
        </p:spPr>
      </p:pic>
      <p:pic>
        <p:nvPicPr>
          <p:cNvPr id="10" name="Picture 9">
            <a:extLst>
              <a:ext uri="{FF2B5EF4-FFF2-40B4-BE49-F238E27FC236}">
                <a16:creationId xmlns:a16="http://schemas.microsoft.com/office/drawing/2014/main" id="{A8AF5CBF-BF42-FB46-8659-B7890F4DFF02}"/>
              </a:ext>
            </a:extLst>
          </p:cNvPr>
          <p:cNvPicPr>
            <a:picLocks noChangeAspect="1"/>
          </p:cNvPicPr>
          <p:nvPr/>
        </p:nvPicPr>
        <p:blipFill>
          <a:blip r:embed="rId8"/>
          <a:stretch>
            <a:fillRect/>
          </a:stretch>
        </p:blipFill>
        <p:spPr>
          <a:xfrm>
            <a:off x="4356291" y="3585190"/>
            <a:ext cx="1744705" cy="1031815"/>
          </a:xfrm>
          <a:prstGeom prst="rect">
            <a:avLst/>
          </a:prstGeom>
        </p:spPr>
      </p:pic>
      <p:pic>
        <p:nvPicPr>
          <p:cNvPr id="11" name="Picture 10">
            <a:extLst>
              <a:ext uri="{FF2B5EF4-FFF2-40B4-BE49-F238E27FC236}">
                <a16:creationId xmlns:a16="http://schemas.microsoft.com/office/drawing/2014/main" id="{89B3AB71-0EDD-B942-81EA-5217E938A85B}"/>
              </a:ext>
            </a:extLst>
          </p:cNvPr>
          <p:cNvPicPr>
            <a:picLocks noChangeAspect="1"/>
          </p:cNvPicPr>
          <p:nvPr/>
        </p:nvPicPr>
        <p:blipFill>
          <a:blip r:embed="rId9"/>
          <a:stretch>
            <a:fillRect/>
          </a:stretch>
        </p:blipFill>
        <p:spPr>
          <a:xfrm>
            <a:off x="2820066" y="3099039"/>
            <a:ext cx="1392703" cy="1501225"/>
          </a:xfrm>
          <a:prstGeom prst="rect">
            <a:avLst/>
          </a:prstGeom>
        </p:spPr>
      </p:pic>
      <p:pic>
        <p:nvPicPr>
          <p:cNvPr id="12" name="Picture 11">
            <a:extLst>
              <a:ext uri="{FF2B5EF4-FFF2-40B4-BE49-F238E27FC236}">
                <a16:creationId xmlns:a16="http://schemas.microsoft.com/office/drawing/2014/main" id="{3B33A9E3-2660-F648-BA5C-10226ECB10C6}"/>
              </a:ext>
            </a:extLst>
          </p:cNvPr>
          <p:cNvPicPr>
            <a:picLocks noChangeAspect="1"/>
          </p:cNvPicPr>
          <p:nvPr/>
        </p:nvPicPr>
        <p:blipFill>
          <a:blip r:embed="rId10"/>
          <a:stretch>
            <a:fillRect/>
          </a:stretch>
        </p:blipFill>
        <p:spPr>
          <a:xfrm>
            <a:off x="4463224" y="3508710"/>
            <a:ext cx="1446584" cy="1669135"/>
          </a:xfrm>
          <a:prstGeom prst="rect">
            <a:avLst/>
          </a:prstGeom>
        </p:spPr>
      </p:pic>
      <p:pic>
        <p:nvPicPr>
          <p:cNvPr id="13" name="Picture 12">
            <a:extLst>
              <a:ext uri="{FF2B5EF4-FFF2-40B4-BE49-F238E27FC236}">
                <a16:creationId xmlns:a16="http://schemas.microsoft.com/office/drawing/2014/main" id="{3BB934D0-9309-514F-85B4-1EB32B338911}"/>
              </a:ext>
            </a:extLst>
          </p:cNvPr>
          <p:cNvPicPr>
            <a:picLocks noChangeAspect="1"/>
          </p:cNvPicPr>
          <p:nvPr/>
        </p:nvPicPr>
        <p:blipFill>
          <a:blip r:embed="rId11"/>
          <a:stretch>
            <a:fillRect/>
          </a:stretch>
        </p:blipFill>
        <p:spPr>
          <a:xfrm>
            <a:off x="4937979" y="4290502"/>
            <a:ext cx="727227" cy="432874"/>
          </a:xfrm>
          <a:prstGeom prst="rect">
            <a:avLst/>
          </a:prstGeom>
        </p:spPr>
      </p:pic>
      <p:pic>
        <p:nvPicPr>
          <p:cNvPr id="14" name="Picture 13">
            <a:extLst>
              <a:ext uri="{FF2B5EF4-FFF2-40B4-BE49-F238E27FC236}">
                <a16:creationId xmlns:a16="http://schemas.microsoft.com/office/drawing/2014/main" id="{DFD5A8C5-136D-364F-803B-A92D6E78F19D}"/>
              </a:ext>
            </a:extLst>
          </p:cNvPr>
          <p:cNvPicPr>
            <a:picLocks noChangeAspect="1"/>
          </p:cNvPicPr>
          <p:nvPr/>
        </p:nvPicPr>
        <p:blipFill>
          <a:blip r:embed="rId12"/>
          <a:stretch>
            <a:fillRect/>
          </a:stretch>
        </p:blipFill>
        <p:spPr>
          <a:xfrm>
            <a:off x="2125590" y="2975329"/>
            <a:ext cx="4044289" cy="2633491"/>
          </a:xfrm>
          <a:prstGeom prst="rect">
            <a:avLst/>
          </a:prstGeom>
        </p:spPr>
      </p:pic>
    </p:spTree>
    <p:extLst>
      <p:ext uri="{BB962C8B-B14F-4D97-AF65-F5344CB8AC3E}">
        <p14:creationId xmlns:p14="http://schemas.microsoft.com/office/powerpoint/2010/main" val="398742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9"/>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8"/>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5"/>
                                        </p:tgtEl>
                                        <p:attrNameLst>
                                          <p:attrName>style.visibility</p:attrName>
                                        </p:attrNameLst>
                                      </p:cBhvr>
                                      <p:to>
                                        <p:strVal val="hidden"/>
                                      </p:to>
                                    </p:set>
                                  </p:childTnLst>
                                </p:cTn>
                              </p:par>
                              <p:par>
                                <p:cTn id="26" presetID="3" presetClass="entr" presetSubtype="1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childTnLst>
                          </p:cTn>
                        </p:par>
                        <p:par>
                          <p:cTn id="29" fill="hold">
                            <p:stCondLst>
                              <p:cond delay="500"/>
                            </p:stCondLst>
                            <p:childTnLst>
                              <p:par>
                                <p:cTn id="30" presetID="3" presetClass="entr" presetSubtype="1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par>
                                <p:cTn id="33" presetID="0" presetClass="path" presetSubtype="0" accel="50000" decel="50000" fill="hold" nodeType="withEffect">
                                  <p:stCondLst>
                                    <p:cond delay="0"/>
                                  </p:stCondLst>
                                  <p:childTnLst>
                                    <p:animMotion origin="layout" path="M -0.00105 0.0081 L -0.12188 0.19606 " pathEditMode="relative" ptsTypes="AA">
                                      <p:cBhvr>
                                        <p:cTn id="34" dur="2000" fill="hold"/>
                                        <p:tgtEl>
                                          <p:spTgt spid="7"/>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linds(horizontal)">
                                      <p:cBhvr>
                                        <p:cTn id="39" dur="500"/>
                                        <p:tgtEl>
                                          <p:spTgt spid="11"/>
                                        </p:tgtEl>
                                      </p:cBhvr>
                                    </p:animEffect>
                                  </p:childTnLst>
                                </p:cTn>
                              </p:par>
                              <p:par>
                                <p:cTn id="40" presetID="1" presetClass="exit" presetSubtype="0" fill="hold" nodeType="withEffect">
                                  <p:stCondLst>
                                    <p:cond delay="0"/>
                                  </p:stCondLst>
                                  <p:childTnLst>
                                    <p:set>
                                      <p:cBhvr>
                                        <p:cTn id="41" dur="1" fill="hold">
                                          <p:stCondLst>
                                            <p:cond delay="0"/>
                                          </p:stCondLst>
                                        </p:cTn>
                                        <p:tgtEl>
                                          <p:spTgt spid="1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linds(horizontal)">
                                      <p:cBhvr>
                                        <p:cTn id="46" dur="500"/>
                                        <p:tgtEl>
                                          <p:spTgt spid="12"/>
                                        </p:tgtEl>
                                      </p:cBhvr>
                                    </p:animEffect>
                                  </p:childTnLst>
                                </p:cTn>
                              </p:par>
                              <p:par>
                                <p:cTn id="47" presetID="1" presetClass="exit" presetSubtype="0" fill="hold" nodeType="withEffect">
                                  <p:stCondLst>
                                    <p:cond delay="0"/>
                                  </p:stCondLst>
                                  <p:childTnLst>
                                    <p:set>
                                      <p:cBhvr>
                                        <p:cTn id="48" dur="1" fill="hold">
                                          <p:stCondLst>
                                            <p:cond delay="0"/>
                                          </p:stCondLst>
                                        </p:cTn>
                                        <p:tgtEl>
                                          <p:spTgt spid="7"/>
                                        </p:tgtEl>
                                        <p:attrNameLst>
                                          <p:attrName>style.visibility</p:attrName>
                                        </p:attrNameLst>
                                      </p:cBhvr>
                                      <p:to>
                                        <p:strVal val="hidden"/>
                                      </p:to>
                                    </p:set>
                                  </p:childTnLst>
                                </p:cTn>
                              </p:par>
                            </p:childTnLst>
                          </p:cTn>
                        </p:par>
                        <p:par>
                          <p:cTn id="49" fill="hold">
                            <p:stCondLst>
                              <p:cond delay="500"/>
                            </p:stCondLst>
                            <p:childTnLst>
                              <p:par>
                                <p:cTn id="50" presetID="3" presetClass="entr" presetSubtype="10"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par>
                          <p:cTn id="53" fill="hold">
                            <p:stCondLst>
                              <p:cond delay="1000"/>
                            </p:stCondLst>
                            <p:childTnLst>
                              <p:par>
                                <p:cTn id="54" presetID="3" presetClass="entr" presetSubtype="10"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linds(horizontal)">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E6AEA-793E-4A4E-BD2A-1AFB8A0EC109}"/>
              </a:ext>
            </a:extLst>
          </p:cNvPr>
          <p:cNvSpPr>
            <a:spLocks noGrp="1"/>
          </p:cNvSpPr>
          <p:nvPr>
            <p:ph type="title"/>
          </p:nvPr>
        </p:nvSpPr>
        <p:spPr/>
        <p:txBody>
          <a:bodyPr/>
          <a:lstStyle/>
          <a:p>
            <a:r>
              <a:rPr lang="en-US" altLang="zh-CN" dirty="0"/>
              <a:t>Chubby</a:t>
            </a:r>
            <a:endParaRPr lang="en-US" dirty="0"/>
          </a:p>
        </p:txBody>
      </p:sp>
      <p:sp>
        <p:nvSpPr>
          <p:cNvPr id="3" name="Content Placeholder 2">
            <a:extLst>
              <a:ext uri="{FF2B5EF4-FFF2-40B4-BE49-F238E27FC236}">
                <a16:creationId xmlns:a16="http://schemas.microsoft.com/office/drawing/2014/main" id="{3887A84F-727F-6B4E-A296-E956FB974752}"/>
              </a:ext>
            </a:extLst>
          </p:cNvPr>
          <p:cNvSpPr>
            <a:spLocks noGrp="1"/>
          </p:cNvSpPr>
          <p:nvPr>
            <p:ph idx="1"/>
          </p:nvPr>
        </p:nvSpPr>
        <p:spPr/>
        <p:txBody>
          <a:bodyPr/>
          <a:lstStyle/>
          <a:p>
            <a:r>
              <a:rPr lang="en-US" altLang="zh-CN" dirty="0"/>
              <a:t>Google’s</a:t>
            </a:r>
            <a:r>
              <a:rPr lang="zh-CN" altLang="en-US" dirty="0"/>
              <a:t> </a:t>
            </a:r>
            <a:r>
              <a:rPr lang="en-US" altLang="zh-CN" dirty="0"/>
              <a:t>distributed</a:t>
            </a:r>
            <a:r>
              <a:rPr lang="zh-CN" altLang="en-US" dirty="0"/>
              <a:t> </a:t>
            </a:r>
            <a:r>
              <a:rPr lang="en-US" altLang="zh-CN" dirty="0"/>
              <a:t>lock</a:t>
            </a:r>
            <a:r>
              <a:rPr lang="zh-CN" altLang="en-US" dirty="0"/>
              <a:t> </a:t>
            </a:r>
            <a:r>
              <a:rPr lang="en-US" altLang="zh-CN" dirty="0"/>
              <a:t>service</a:t>
            </a:r>
          </a:p>
          <a:p>
            <a:endParaRPr lang="en-US" dirty="0"/>
          </a:p>
          <a:p>
            <a:r>
              <a:rPr lang="en-US" altLang="zh-CN" dirty="0"/>
              <a:t>What</a:t>
            </a:r>
            <a:r>
              <a:rPr lang="zh-CN" altLang="en-US" dirty="0"/>
              <a:t> </a:t>
            </a:r>
            <a:r>
              <a:rPr lang="en-US" altLang="zh-CN" dirty="0"/>
              <a:t>is</a:t>
            </a:r>
            <a:r>
              <a:rPr lang="zh-CN" altLang="en-US" dirty="0"/>
              <a:t> </a:t>
            </a:r>
            <a:r>
              <a:rPr lang="en-US" altLang="zh-CN" dirty="0"/>
              <a:t>it?</a:t>
            </a:r>
          </a:p>
          <a:p>
            <a:pPr lvl="1"/>
            <a:r>
              <a:rPr lang="en-US" altLang="zh-CN" dirty="0"/>
              <a:t>Lock</a:t>
            </a:r>
            <a:r>
              <a:rPr lang="zh-CN" altLang="en-US" dirty="0"/>
              <a:t> </a:t>
            </a:r>
            <a:r>
              <a:rPr lang="en-US" altLang="zh-CN" dirty="0"/>
              <a:t>service</a:t>
            </a:r>
            <a:r>
              <a:rPr lang="zh-CN" altLang="en-US" dirty="0"/>
              <a:t> </a:t>
            </a:r>
            <a:r>
              <a:rPr lang="en-US" altLang="zh-CN" dirty="0"/>
              <a:t>in</a:t>
            </a:r>
            <a:r>
              <a:rPr lang="zh-CN" altLang="en-US" dirty="0"/>
              <a:t> </a:t>
            </a:r>
            <a:r>
              <a:rPr lang="en-US" altLang="zh-CN" dirty="0"/>
              <a:t>a</a:t>
            </a:r>
            <a:r>
              <a:rPr lang="zh-CN" altLang="en-US" dirty="0"/>
              <a:t> </a:t>
            </a:r>
            <a:r>
              <a:rPr lang="en-US" altLang="zh-CN" dirty="0"/>
              <a:t>loosely-coupled</a:t>
            </a:r>
            <a:r>
              <a:rPr lang="zh-CN" altLang="en-US" dirty="0"/>
              <a:t> </a:t>
            </a:r>
            <a:r>
              <a:rPr lang="en-US" altLang="zh-CN" dirty="0"/>
              <a:t>distributed</a:t>
            </a:r>
            <a:r>
              <a:rPr lang="zh-CN" altLang="en-US" dirty="0"/>
              <a:t> </a:t>
            </a:r>
            <a:r>
              <a:rPr lang="en-US" altLang="zh-CN" dirty="0"/>
              <a:t>system</a:t>
            </a:r>
          </a:p>
          <a:p>
            <a:pPr lvl="1"/>
            <a:r>
              <a:rPr lang="en-US" altLang="zh-CN" dirty="0"/>
              <a:t>Client</a:t>
            </a:r>
            <a:r>
              <a:rPr lang="zh-CN" altLang="en-US" dirty="0"/>
              <a:t> </a:t>
            </a:r>
            <a:r>
              <a:rPr lang="en-US" altLang="zh-CN" dirty="0"/>
              <a:t>interface</a:t>
            </a:r>
            <a:r>
              <a:rPr lang="zh-CN" altLang="en-US" dirty="0"/>
              <a:t> </a:t>
            </a:r>
            <a:r>
              <a:rPr lang="en-US" altLang="zh-CN" dirty="0"/>
              <a:t>similar</a:t>
            </a:r>
            <a:r>
              <a:rPr lang="zh-CN" altLang="en-US" dirty="0"/>
              <a:t> </a:t>
            </a:r>
            <a:r>
              <a:rPr lang="en-US" altLang="zh-CN" dirty="0"/>
              <a:t>to</a:t>
            </a:r>
            <a:r>
              <a:rPr lang="zh-CN" altLang="en-US" dirty="0"/>
              <a:t> </a:t>
            </a:r>
            <a:endParaRPr lang="en-US" altLang="zh-CN" dirty="0"/>
          </a:p>
          <a:p>
            <a:pPr lvl="2"/>
            <a:r>
              <a:rPr lang="en-US" altLang="zh-CN" dirty="0"/>
              <a:t>While-file</a:t>
            </a:r>
            <a:r>
              <a:rPr lang="zh-CN" altLang="en-US" dirty="0"/>
              <a:t> </a:t>
            </a:r>
            <a:r>
              <a:rPr lang="en-US" altLang="zh-CN" dirty="0"/>
              <a:t>advisory</a:t>
            </a:r>
            <a:r>
              <a:rPr lang="zh-CN" altLang="en-US" dirty="0"/>
              <a:t> </a:t>
            </a:r>
            <a:r>
              <a:rPr lang="en-US" altLang="zh-CN" dirty="0"/>
              <a:t>locks</a:t>
            </a:r>
            <a:r>
              <a:rPr lang="zh-CN" altLang="en-US" dirty="0"/>
              <a:t> </a:t>
            </a:r>
            <a:endParaRPr lang="en-US" altLang="zh-CN" dirty="0"/>
          </a:p>
          <a:p>
            <a:pPr lvl="2"/>
            <a:r>
              <a:rPr lang="en-US" altLang="zh-CN" dirty="0"/>
              <a:t>Notification</a:t>
            </a:r>
            <a:r>
              <a:rPr lang="zh-CN" altLang="en-US" dirty="0"/>
              <a:t> </a:t>
            </a:r>
            <a:r>
              <a:rPr lang="en-US" altLang="zh-CN" dirty="0"/>
              <a:t>of</a:t>
            </a:r>
            <a:r>
              <a:rPr lang="zh-CN" altLang="en-US" dirty="0"/>
              <a:t> </a:t>
            </a:r>
            <a:r>
              <a:rPr lang="en-US" altLang="zh-CN" dirty="0"/>
              <a:t>various</a:t>
            </a:r>
            <a:r>
              <a:rPr lang="zh-CN" altLang="en-US" dirty="0"/>
              <a:t> </a:t>
            </a:r>
            <a:r>
              <a:rPr lang="en-US" altLang="zh-CN" dirty="0"/>
              <a:t>events</a:t>
            </a:r>
          </a:p>
          <a:p>
            <a:pPr lvl="1"/>
            <a:r>
              <a:rPr lang="en-US" altLang="zh-CN" dirty="0"/>
              <a:t>Primary</a:t>
            </a:r>
            <a:r>
              <a:rPr lang="zh-CN" altLang="en-US" dirty="0"/>
              <a:t> </a:t>
            </a:r>
            <a:r>
              <a:rPr lang="en-US" altLang="zh-CN" dirty="0"/>
              <a:t>goals:</a:t>
            </a:r>
            <a:r>
              <a:rPr lang="zh-CN" altLang="en-US" dirty="0"/>
              <a:t> </a:t>
            </a:r>
            <a:r>
              <a:rPr lang="en-US" altLang="zh-CN" dirty="0"/>
              <a:t>reliability,</a:t>
            </a:r>
            <a:r>
              <a:rPr lang="zh-CN" altLang="en-US" dirty="0"/>
              <a:t> </a:t>
            </a:r>
            <a:r>
              <a:rPr lang="en-US" altLang="zh-CN" dirty="0"/>
              <a:t>availability,</a:t>
            </a:r>
            <a:r>
              <a:rPr lang="zh-CN" altLang="en-US" dirty="0"/>
              <a:t> </a:t>
            </a:r>
            <a:r>
              <a:rPr lang="en-US" altLang="zh-CN" dirty="0"/>
              <a:t>easy-to-understand</a:t>
            </a:r>
            <a:r>
              <a:rPr lang="zh-CN" altLang="en-US" dirty="0"/>
              <a:t> </a:t>
            </a:r>
            <a:r>
              <a:rPr lang="en-US" altLang="zh-CN" dirty="0"/>
              <a:t>semantics</a:t>
            </a:r>
          </a:p>
          <a:p>
            <a:pPr lvl="1"/>
            <a:endParaRPr lang="en-US" altLang="zh-CN" dirty="0"/>
          </a:p>
        </p:txBody>
      </p:sp>
    </p:spTree>
    <p:extLst>
      <p:ext uri="{BB962C8B-B14F-4D97-AF65-F5344CB8AC3E}">
        <p14:creationId xmlns:p14="http://schemas.microsoft.com/office/powerpoint/2010/main" val="5416460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E3697-982C-1842-861C-602B103B4E1C}"/>
              </a:ext>
            </a:extLst>
          </p:cNvPr>
          <p:cNvSpPr>
            <a:spLocks noGrp="1"/>
          </p:cNvSpPr>
          <p:nvPr>
            <p:ph type="title"/>
          </p:nvPr>
        </p:nvSpPr>
        <p:spPr/>
        <p:txBody>
          <a:bodyPr/>
          <a:lstStyle/>
          <a:p>
            <a:r>
              <a:rPr lang="en-US" altLang="zh-CN" dirty="0" err="1"/>
              <a:t>Paxos</a:t>
            </a:r>
            <a:r>
              <a:rPr lang="zh-CN" altLang="en-US" dirty="0"/>
              <a:t> </a:t>
            </a:r>
            <a:r>
              <a:rPr lang="en-US" altLang="zh-CN" dirty="0"/>
              <a:t>in</a:t>
            </a:r>
            <a:r>
              <a:rPr lang="zh-CN" altLang="en-US" dirty="0"/>
              <a:t> </a:t>
            </a:r>
            <a:r>
              <a:rPr lang="en-US" altLang="zh-CN" dirty="0"/>
              <a:t>Chubby</a:t>
            </a:r>
            <a:endParaRPr lang="en-US" dirty="0"/>
          </a:p>
        </p:txBody>
      </p:sp>
      <p:pic>
        <p:nvPicPr>
          <p:cNvPr id="5" name="Content Placeholder 4">
            <a:extLst>
              <a:ext uri="{FF2B5EF4-FFF2-40B4-BE49-F238E27FC236}">
                <a16:creationId xmlns:a16="http://schemas.microsoft.com/office/drawing/2014/main" id="{B0DFC8D2-C1A5-CF4F-8ECC-DC75569135F0}"/>
              </a:ext>
            </a:extLst>
          </p:cNvPr>
          <p:cNvPicPr>
            <a:picLocks noGrp="1" noChangeAspect="1"/>
          </p:cNvPicPr>
          <p:nvPr>
            <p:ph idx="1"/>
          </p:nvPr>
        </p:nvPicPr>
        <p:blipFill>
          <a:blip r:embed="rId2"/>
          <a:stretch>
            <a:fillRect/>
          </a:stretch>
        </p:blipFill>
        <p:spPr>
          <a:xfrm>
            <a:off x="3386424" y="1825625"/>
            <a:ext cx="5419151" cy="4351338"/>
          </a:xfrm>
        </p:spPr>
      </p:pic>
    </p:spTree>
    <p:extLst>
      <p:ext uri="{BB962C8B-B14F-4D97-AF65-F5344CB8AC3E}">
        <p14:creationId xmlns:p14="http://schemas.microsoft.com/office/powerpoint/2010/main" val="10048301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CDB3-EC85-8842-9461-80F4C4E617FA}"/>
              </a:ext>
            </a:extLst>
          </p:cNvPr>
          <p:cNvSpPr>
            <a:spLocks noGrp="1"/>
          </p:cNvSpPr>
          <p:nvPr>
            <p:ph type="title"/>
          </p:nvPr>
        </p:nvSpPr>
        <p:spPr/>
        <p:txBody>
          <a:bodyPr/>
          <a:lstStyle/>
          <a:p>
            <a:r>
              <a:rPr lang="en-US" altLang="zh-CN" dirty="0" err="1"/>
              <a:t>Paxos</a:t>
            </a:r>
            <a:r>
              <a:rPr lang="zh-CN" altLang="en-US" dirty="0"/>
              <a:t> </a:t>
            </a:r>
            <a:r>
              <a:rPr lang="en-US" altLang="zh-CN" dirty="0"/>
              <a:t>in</a:t>
            </a:r>
            <a:r>
              <a:rPr lang="zh-CN" altLang="en-US" dirty="0"/>
              <a:t> </a:t>
            </a:r>
            <a:r>
              <a:rPr lang="en-US" altLang="zh-CN" dirty="0"/>
              <a:t>Chubby</a:t>
            </a:r>
            <a:endParaRPr lang="en-US" dirty="0"/>
          </a:p>
        </p:txBody>
      </p:sp>
      <p:pic>
        <p:nvPicPr>
          <p:cNvPr id="5" name="Content Placeholder 4">
            <a:extLst>
              <a:ext uri="{FF2B5EF4-FFF2-40B4-BE49-F238E27FC236}">
                <a16:creationId xmlns:a16="http://schemas.microsoft.com/office/drawing/2014/main" id="{A0AB2681-3E64-D241-8D62-521CA5F8C43F}"/>
              </a:ext>
            </a:extLst>
          </p:cNvPr>
          <p:cNvPicPr>
            <a:picLocks noGrp="1" noChangeAspect="1"/>
          </p:cNvPicPr>
          <p:nvPr>
            <p:ph idx="1"/>
          </p:nvPr>
        </p:nvPicPr>
        <p:blipFill>
          <a:blip r:embed="rId2"/>
          <a:stretch>
            <a:fillRect/>
          </a:stretch>
        </p:blipFill>
        <p:spPr>
          <a:xfrm>
            <a:off x="2289566" y="1825625"/>
            <a:ext cx="7612867" cy="4351338"/>
          </a:xfrm>
        </p:spPr>
      </p:pic>
    </p:spTree>
    <p:extLst>
      <p:ext uri="{BB962C8B-B14F-4D97-AF65-F5344CB8AC3E}">
        <p14:creationId xmlns:p14="http://schemas.microsoft.com/office/powerpoint/2010/main" val="42583083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178BA-B82C-9A4C-8FBC-858847930C0A}"/>
              </a:ext>
            </a:extLst>
          </p:cNvPr>
          <p:cNvSpPr>
            <a:spLocks noGrp="1"/>
          </p:cNvSpPr>
          <p:nvPr>
            <p:ph type="title"/>
          </p:nvPr>
        </p:nvSpPr>
        <p:spPr/>
        <p:txBody>
          <a:bodyPr/>
          <a:lstStyle/>
          <a:p>
            <a:r>
              <a:rPr lang="en-US" altLang="zh-CN" dirty="0" err="1"/>
              <a:t>Paxos</a:t>
            </a:r>
            <a:r>
              <a:rPr lang="zh-CN" altLang="en-US" dirty="0"/>
              <a:t> </a:t>
            </a:r>
            <a:r>
              <a:rPr lang="en-US" altLang="zh-CN" dirty="0"/>
              <a:t>Challenges</a:t>
            </a:r>
            <a:r>
              <a:rPr lang="zh-CN" altLang="en-US" dirty="0"/>
              <a:t> </a:t>
            </a:r>
            <a:r>
              <a:rPr lang="en-US" altLang="zh-CN" dirty="0"/>
              <a:t>in</a:t>
            </a:r>
            <a:r>
              <a:rPr lang="zh-CN" altLang="en-US" dirty="0"/>
              <a:t> </a:t>
            </a:r>
            <a:r>
              <a:rPr lang="en-US" altLang="zh-CN" dirty="0"/>
              <a:t>Chubby</a:t>
            </a:r>
            <a:endParaRPr lang="en-US" dirty="0"/>
          </a:p>
        </p:txBody>
      </p:sp>
      <p:sp>
        <p:nvSpPr>
          <p:cNvPr id="3" name="Content Placeholder 2">
            <a:extLst>
              <a:ext uri="{FF2B5EF4-FFF2-40B4-BE49-F238E27FC236}">
                <a16:creationId xmlns:a16="http://schemas.microsoft.com/office/drawing/2014/main" id="{E6CF5462-5616-5148-BC7C-B6364E6D6EFE}"/>
              </a:ext>
            </a:extLst>
          </p:cNvPr>
          <p:cNvSpPr>
            <a:spLocks noGrp="1"/>
          </p:cNvSpPr>
          <p:nvPr>
            <p:ph idx="1"/>
          </p:nvPr>
        </p:nvSpPr>
        <p:spPr/>
        <p:txBody>
          <a:bodyPr/>
          <a:lstStyle/>
          <a:p>
            <a:r>
              <a:rPr lang="en-US" altLang="zh-CN" dirty="0"/>
              <a:t>Disk</a:t>
            </a:r>
            <a:r>
              <a:rPr lang="zh-CN" altLang="en-US" dirty="0"/>
              <a:t> </a:t>
            </a:r>
            <a:r>
              <a:rPr lang="en-US" altLang="zh-CN" dirty="0"/>
              <a:t>corruption</a:t>
            </a:r>
          </a:p>
          <a:p>
            <a:r>
              <a:rPr lang="en-US" dirty="0"/>
              <a:t>file(s) contents may change </a:t>
            </a:r>
          </a:p>
          <a:p>
            <a:pPr lvl="1"/>
            <a:r>
              <a:rPr lang="en-US" dirty="0"/>
              <a:t>the checksum of the contents of each file</a:t>
            </a:r>
            <a:r>
              <a:rPr lang="zh-CN" altLang="en-US" dirty="0"/>
              <a:t> </a:t>
            </a:r>
            <a:r>
              <a:rPr lang="en-US" altLang="zh-CN" dirty="0"/>
              <a:t>is</a:t>
            </a:r>
            <a:r>
              <a:rPr lang="zh-CN" altLang="en-US" dirty="0"/>
              <a:t> </a:t>
            </a:r>
            <a:r>
              <a:rPr lang="en-US" altLang="zh-CN" dirty="0"/>
              <a:t>stored</a:t>
            </a:r>
            <a:r>
              <a:rPr lang="en-US" dirty="0"/>
              <a:t> in the file </a:t>
            </a:r>
          </a:p>
          <a:p>
            <a:r>
              <a:rPr lang="en-US" dirty="0"/>
              <a:t>file(s) may become inaccessible </a:t>
            </a:r>
          </a:p>
          <a:p>
            <a:pPr lvl="1"/>
            <a:r>
              <a:rPr lang="en-US" dirty="0"/>
              <a:t>indistinguishable from a new replica with an empty disk </a:t>
            </a:r>
          </a:p>
          <a:p>
            <a:pPr lvl="1"/>
            <a:r>
              <a:rPr lang="en-US" altLang="zh-CN" dirty="0"/>
              <a:t>Have</a:t>
            </a:r>
            <a:r>
              <a:rPr lang="zh-CN" altLang="en-US" dirty="0"/>
              <a:t> </a:t>
            </a:r>
            <a:r>
              <a:rPr lang="en-US" dirty="0"/>
              <a:t>a new replica leave a marker in GFS after start-up </a:t>
            </a:r>
          </a:p>
          <a:p>
            <a:pPr lvl="1"/>
            <a:r>
              <a:rPr lang="en-US" dirty="0"/>
              <a:t>If this replica ever starts again with an empty disk, it will discover the GFS marker and indicate that it has a corrupted disk </a:t>
            </a:r>
          </a:p>
          <a:p>
            <a:pPr lvl="1"/>
            <a:endParaRPr lang="en-US" dirty="0"/>
          </a:p>
          <a:p>
            <a:endParaRPr lang="en-US" dirty="0"/>
          </a:p>
        </p:txBody>
      </p:sp>
    </p:spTree>
    <p:extLst>
      <p:ext uri="{BB962C8B-B14F-4D97-AF65-F5344CB8AC3E}">
        <p14:creationId xmlns:p14="http://schemas.microsoft.com/office/powerpoint/2010/main" val="2435695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7992A-6863-FE40-81FA-0541974191E7}"/>
              </a:ext>
            </a:extLst>
          </p:cNvPr>
          <p:cNvSpPr>
            <a:spLocks noGrp="1"/>
          </p:cNvSpPr>
          <p:nvPr>
            <p:ph type="title"/>
          </p:nvPr>
        </p:nvSpPr>
        <p:spPr/>
        <p:txBody>
          <a:bodyPr/>
          <a:lstStyle/>
          <a:p>
            <a:r>
              <a:rPr lang="en-US" altLang="zh-CN" dirty="0" err="1"/>
              <a:t>Paxos</a:t>
            </a:r>
            <a:r>
              <a:rPr lang="zh-CN" altLang="en-US" dirty="0"/>
              <a:t> </a:t>
            </a:r>
            <a:r>
              <a:rPr lang="en-US" altLang="zh-CN" dirty="0"/>
              <a:t>Challenges</a:t>
            </a:r>
            <a:r>
              <a:rPr lang="zh-CN" altLang="en-US" dirty="0"/>
              <a:t> </a:t>
            </a:r>
            <a:r>
              <a:rPr lang="en-US" altLang="zh-CN" dirty="0"/>
              <a:t>in</a:t>
            </a:r>
            <a:r>
              <a:rPr lang="zh-CN" altLang="en-US" dirty="0"/>
              <a:t> </a:t>
            </a:r>
            <a:r>
              <a:rPr lang="en-US" altLang="zh-CN" dirty="0"/>
              <a:t>Chubby</a:t>
            </a:r>
            <a:endParaRPr lang="en-US" dirty="0"/>
          </a:p>
        </p:txBody>
      </p:sp>
      <p:sp>
        <p:nvSpPr>
          <p:cNvPr id="3" name="Content Placeholder 2">
            <a:extLst>
              <a:ext uri="{FF2B5EF4-FFF2-40B4-BE49-F238E27FC236}">
                <a16:creationId xmlns:a16="http://schemas.microsoft.com/office/drawing/2014/main" id="{F8DA1A49-CE91-8C47-B299-A8D638C0FBCE}"/>
              </a:ext>
            </a:extLst>
          </p:cNvPr>
          <p:cNvSpPr>
            <a:spLocks noGrp="1"/>
          </p:cNvSpPr>
          <p:nvPr>
            <p:ph idx="1"/>
          </p:nvPr>
        </p:nvSpPr>
        <p:spPr/>
        <p:txBody>
          <a:bodyPr/>
          <a:lstStyle/>
          <a:p>
            <a:r>
              <a:rPr lang="en-US" altLang="zh-CN" dirty="0"/>
              <a:t>Leader</a:t>
            </a:r>
            <a:r>
              <a:rPr lang="zh-CN" altLang="en-US" dirty="0"/>
              <a:t> </a:t>
            </a:r>
            <a:r>
              <a:rPr lang="en-US" altLang="zh-CN" dirty="0"/>
              <a:t>change</a:t>
            </a:r>
            <a:endParaRPr lang="en-US" dirty="0"/>
          </a:p>
        </p:txBody>
      </p:sp>
      <p:pic>
        <p:nvPicPr>
          <p:cNvPr id="4" name="Content Placeholder 4">
            <a:extLst>
              <a:ext uri="{FF2B5EF4-FFF2-40B4-BE49-F238E27FC236}">
                <a16:creationId xmlns:a16="http://schemas.microsoft.com/office/drawing/2014/main" id="{DEDB6F7D-6DFD-9C47-AA5B-B6DC42EBA3CC}"/>
              </a:ext>
            </a:extLst>
          </p:cNvPr>
          <p:cNvPicPr>
            <a:picLocks noChangeAspect="1"/>
          </p:cNvPicPr>
          <p:nvPr/>
        </p:nvPicPr>
        <p:blipFill>
          <a:blip r:embed="rId2"/>
          <a:stretch>
            <a:fillRect/>
          </a:stretch>
        </p:blipFill>
        <p:spPr>
          <a:xfrm>
            <a:off x="253693" y="2668139"/>
            <a:ext cx="11938307" cy="3508824"/>
          </a:xfrm>
          <a:prstGeom prst="rect">
            <a:avLst/>
          </a:prstGeom>
        </p:spPr>
      </p:pic>
    </p:spTree>
    <p:extLst>
      <p:ext uri="{BB962C8B-B14F-4D97-AF65-F5344CB8AC3E}">
        <p14:creationId xmlns:p14="http://schemas.microsoft.com/office/powerpoint/2010/main" val="15880794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E0BED-D94D-3F45-BC29-92DE040E34DC}"/>
              </a:ext>
            </a:extLst>
          </p:cNvPr>
          <p:cNvSpPr>
            <a:spLocks noGrp="1"/>
          </p:cNvSpPr>
          <p:nvPr>
            <p:ph type="title"/>
          </p:nvPr>
        </p:nvSpPr>
        <p:spPr/>
        <p:txBody>
          <a:bodyPr/>
          <a:lstStyle/>
          <a:p>
            <a:r>
              <a:rPr lang="en-US" altLang="zh-CN" dirty="0" err="1"/>
              <a:t>Paxos</a:t>
            </a:r>
            <a:r>
              <a:rPr lang="zh-CN" altLang="en-US" dirty="0"/>
              <a:t> </a:t>
            </a:r>
            <a:r>
              <a:rPr lang="en-US" altLang="zh-CN" dirty="0"/>
              <a:t>Challenges</a:t>
            </a:r>
            <a:r>
              <a:rPr lang="zh-CN" altLang="en-US" dirty="0"/>
              <a:t> </a:t>
            </a:r>
            <a:r>
              <a:rPr lang="en-US" altLang="zh-CN" dirty="0"/>
              <a:t>in</a:t>
            </a:r>
            <a:r>
              <a:rPr lang="zh-CN" altLang="en-US" dirty="0"/>
              <a:t> </a:t>
            </a:r>
            <a:r>
              <a:rPr lang="en-US" altLang="zh-CN" dirty="0"/>
              <a:t>Chubby</a:t>
            </a:r>
            <a:endParaRPr lang="en-US" dirty="0"/>
          </a:p>
        </p:txBody>
      </p:sp>
      <p:sp>
        <p:nvSpPr>
          <p:cNvPr id="3" name="Content Placeholder 2">
            <a:extLst>
              <a:ext uri="{FF2B5EF4-FFF2-40B4-BE49-F238E27FC236}">
                <a16:creationId xmlns:a16="http://schemas.microsoft.com/office/drawing/2014/main" id="{8DFF8AB9-7601-6245-AA2F-6AFF55B0F7DF}"/>
              </a:ext>
            </a:extLst>
          </p:cNvPr>
          <p:cNvSpPr>
            <a:spLocks noGrp="1"/>
          </p:cNvSpPr>
          <p:nvPr>
            <p:ph idx="1"/>
          </p:nvPr>
        </p:nvSpPr>
        <p:spPr/>
        <p:txBody>
          <a:bodyPr/>
          <a:lstStyle/>
          <a:p>
            <a:r>
              <a:rPr lang="en-US" dirty="0"/>
              <a:t>Snapshots </a:t>
            </a:r>
            <a:r>
              <a:rPr lang="en-US" altLang="zh-CN" dirty="0"/>
              <a:t>(Checkpoints)</a:t>
            </a:r>
          </a:p>
          <a:p>
            <a:pPr lvl="1"/>
            <a:r>
              <a:rPr lang="en-US" dirty="0"/>
              <a:t>The snapshot and log need to be mutually consistent. Each snapshot needs to have information about its contents relative to the fault-tolerant log. </a:t>
            </a:r>
          </a:p>
          <a:p>
            <a:pPr lvl="1"/>
            <a:r>
              <a:rPr lang="en-US" dirty="0"/>
              <a:t>Taking a snapshot takes time and in some situations we cannot afford to freeze a replica’s log while it is taking a snapshot. </a:t>
            </a:r>
          </a:p>
          <a:p>
            <a:pPr lvl="1"/>
            <a:r>
              <a:rPr lang="en-US" dirty="0"/>
              <a:t>Taking a snapshot may fail. </a:t>
            </a:r>
          </a:p>
          <a:p>
            <a:pPr lvl="1"/>
            <a:r>
              <a:rPr lang="en-US" dirty="0"/>
              <a:t>While in catch-up, a replica will attempt to obtain missing log records. </a:t>
            </a:r>
          </a:p>
          <a:p>
            <a:pPr lvl="1"/>
            <a:endParaRPr lang="en-US" dirty="0"/>
          </a:p>
        </p:txBody>
      </p:sp>
    </p:spTree>
    <p:extLst>
      <p:ext uri="{BB962C8B-B14F-4D97-AF65-F5344CB8AC3E}">
        <p14:creationId xmlns:p14="http://schemas.microsoft.com/office/powerpoint/2010/main" val="25003374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97428-AADF-D448-B48C-56E9F2C1B31B}"/>
              </a:ext>
            </a:extLst>
          </p:cNvPr>
          <p:cNvSpPr>
            <a:spLocks noGrp="1"/>
          </p:cNvSpPr>
          <p:nvPr>
            <p:ph type="title"/>
          </p:nvPr>
        </p:nvSpPr>
        <p:spPr/>
        <p:txBody>
          <a:bodyPr/>
          <a:lstStyle/>
          <a:p>
            <a:r>
              <a:rPr lang="en-US" altLang="zh-CN" dirty="0"/>
              <a:t>Snapshot</a:t>
            </a:r>
            <a:endParaRPr lang="en-US" dirty="0"/>
          </a:p>
        </p:txBody>
      </p:sp>
      <p:sp>
        <p:nvSpPr>
          <p:cNvPr id="3" name="Content Placeholder 2">
            <a:extLst>
              <a:ext uri="{FF2B5EF4-FFF2-40B4-BE49-F238E27FC236}">
                <a16:creationId xmlns:a16="http://schemas.microsoft.com/office/drawing/2014/main" id="{663E10A3-8E0D-1C4E-9515-351CEF1A7B07}"/>
              </a:ext>
            </a:extLst>
          </p:cNvPr>
          <p:cNvSpPr>
            <a:spLocks noGrp="1"/>
          </p:cNvSpPr>
          <p:nvPr>
            <p:ph idx="1"/>
          </p:nvPr>
        </p:nvSpPr>
        <p:spPr/>
        <p:txBody>
          <a:bodyPr>
            <a:normAutofit fontScale="92500" lnSpcReduction="10000"/>
          </a:bodyPr>
          <a:lstStyle/>
          <a:p>
            <a:pPr>
              <a:lnSpc>
                <a:spcPct val="100000"/>
              </a:lnSpc>
              <a:spcBef>
                <a:spcPts val="0"/>
              </a:spcBef>
              <a:defRPr/>
            </a:pPr>
            <a:r>
              <a:rPr lang="en-US" altLang="zh-CN" dirty="0"/>
              <a:t>W</a:t>
            </a:r>
            <a:r>
              <a:rPr lang="en-US" dirty="0"/>
              <a:t>hen the client application decides to take a snapshot, it requests a snapshot handle. </a:t>
            </a:r>
          </a:p>
          <a:p>
            <a:pPr>
              <a:lnSpc>
                <a:spcPct val="100000"/>
              </a:lnSpc>
              <a:spcBef>
                <a:spcPts val="0"/>
              </a:spcBef>
              <a:defRPr/>
            </a:pPr>
            <a:r>
              <a:rPr lang="en-US" altLang="zh-CN" dirty="0"/>
              <a:t>The</a:t>
            </a:r>
            <a:r>
              <a:rPr lang="zh-CN" altLang="en-US" dirty="0"/>
              <a:t> </a:t>
            </a:r>
            <a:r>
              <a:rPr lang="en-US" dirty="0"/>
              <a:t>client application takes its snapshot. </a:t>
            </a:r>
          </a:p>
          <a:p>
            <a:pPr lvl="1">
              <a:lnSpc>
                <a:spcPct val="100000"/>
              </a:lnSpc>
              <a:spcBef>
                <a:spcPts val="0"/>
              </a:spcBef>
              <a:defRPr/>
            </a:pPr>
            <a:r>
              <a:rPr lang="en-US" dirty="0"/>
              <a:t>It may block the system while taking the snapshot, or – more likely – spawn a thread that takes a snapshot while the replica continues to participate in </a:t>
            </a:r>
            <a:r>
              <a:rPr lang="en-US" dirty="0" err="1"/>
              <a:t>Paxos</a:t>
            </a:r>
            <a:r>
              <a:rPr lang="en-US" dirty="0"/>
              <a:t>. The snapshot must correspond to the client state at the log position when the handle was obtained. Thus if the replica continues to participate in </a:t>
            </a:r>
            <a:r>
              <a:rPr lang="en-US" dirty="0" err="1"/>
              <a:t>Paxos</a:t>
            </a:r>
            <a:r>
              <a:rPr lang="en-US" dirty="0"/>
              <a:t> while taking a snapshot, special precautions may have to be taken to snapshot the client’s data structure while it is actively updated.</a:t>
            </a:r>
          </a:p>
          <a:p>
            <a:pPr>
              <a:lnSpc>
                <a:spcPct val="100000"/>
              </a:lnSpc>
              <a:spcBef>
                <a:spcPts val="0"/>
              </a:spcBef>
              <a:defRPr/>
            </a:pPr>
            <a:r>
              <a:rPr lang="en-US" altLang="zh-CN" dirty="0"/>
              <a:t>When</a:t>
            </a:r>
            <a:r>
              <a:rPr lang="zh-CN" altLang="en-US" dirty="0"/>
              <a:t> </a:t>
            </a:r>
            <a:r>
              <a:rPr lang="en-US" dirty="0"/>
              <a:t>the snapshot has been taken, the client application informs the framework about the snapshot and passes the corresponding snapshot handle. The framework then truncates the log appropriately. </a:t>
            </a:r>
          </a:p>
          <a:p>
            <a:endParaRPr lang="en-US" dirty="0"/>
          </a:p>
          <a:p>
            <a:endParaRPr lang="en-US" dirty="0"/>
          </a:p>
        </p:txBody>
      </p:sp>
    </p:spTree>
    <p:extLst>
      <p:ext uri="{BB962C8B-B14F-4D97-AF65-F5344CB8AC3E}">
        <p14:creationId xmlns:p14="http://schemas.microsoft.com/office/powerpoint/2010/main" val="37706968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7AD85-2FD5-2142-AA52-C186C6E3E120}"/>
              </a:ext>
            </a:extLst>
          </p:cNvPr>
          <p:cNvSpPr>
            <a:spLocks noGrp="1"/>
          </p:cNvSpPr>
          <p:nvPr>
            <p:ph type="title"/>
          </p:nvPr>
        </p:nvSpPr>
        <p:spPr/>
        <p:txBody>
          <a:bodyPr/>
          <a:lstStyle/>
          <a:p>
            <a:r>
              <a:rPr lang="en-US" altLang="zh-CN" dirty="0" err="1"/>
              <a:t>Paxos</a:t>
            </a:r>
            <a:r>
              <a:rPr lang="zh-CN" altLang="en-US" dirty="0"/>
              <a:t> </a:t>
            </a:r>
            <a:r>
              <a:rPr lang="en-US" altLang="zh-CN" dirty="0"/>
              <a:t>Challenges</a:t>
            </a:r>
            <a:endParaRPr lang="en-US" dirty="0"/>
          </a:p>
        </p:txBody>
      </p:sp>
      <p:sp>
        <p:nvSpPr>
          <p:cNvPr id="3" name="Content Placeholder 2">
            <a:extLst>
              <a:ext uri="{FF2B5EF4-FFF2-40B4-BE49-F238E27FC236}">
                <a16:creationId xmlns:a16="http://schemas.microsoft.com/office/drawing/2014/main" id="{C08D0FA2-2F4E-884B-B51F-AED40D93EA73}"/>
              </a:ext>
            </a:extLst>
          </p:cNvPr>
          <p:cNvSpPr>
            <a:spLocks noGrp="1"/>
          </p:cNvSpPr>
          <p:nvPr>
            <p:ph idx="1"/>
          </p:nvPr>
        </p:nvSpPr>
        <p:spPr/>
        <p:txBody>
          <a:bodyPr/>
          <a:lstStyle/>
          <a:p>
            <a:r>
              <a:rPr lang="en-US" dirty="0"/>
              <a:t>The chance for inconsistencies increases with the size of the code base, the duration of a project, and the number of people working simultaneously on the same code. </a:t>
            </a:r>
          </a:p>
          <a:p>
            <a:r>
              <a:rPr lang="en-US" altLang="zh-CN" dirty="0"/>
              <a:t>Database</a:t>
            </a:r>
            <a:r>
              <a:rPr lang="zh-CN" altLang="en-US" dirty="0"/>
              <a:t> </a:t>
            </a:r>
            <a:r>
              <a:rPr lang="en-US" altLang="zh-CN" dirty="0"/>
              <a:t>consistency</a:t>
            </a:r>
            <a:r>
              <a:rPr lang="zh-CN" altLang="en-US" dirty="0"/>
              <a:t> </a:t>
            </a:r>
            <a:r>
              <a:rPr lang="en-US" altLang="zh-CN" dirty="0"/>
              <a:t>checker</a:t>
            </a:r>
            <a:endParaRPr lang="en-US" dirty="0"/>
          </a:p>
        </p:txBody>
      </p:sp>
      <p:pic>
        <p:nvPicPr>
          <p:cNvPr id="5" name="Picture 4">
            <a:extLst>
              <a:ext uri="{FF2B5EF4-FFF2-40B4-BE49-F238E27FC236}">
                <a16:creationId xmlns:a16="http://schemas.microsoft.com/office/drawing/2014/main" id="{7A79EAFF-0D67-4A43-8ADF-93DBA7C17638}"/>
              </a:ext>
            </a:extLst>
          </p:cNvPr>
          <p:cNvPicPr>
            <a:picLocks noChangeAspect="1"/>
          </p:cNvPicPr>
          <p:nvPr/>
        </p:nvPicPr>
        <p:blipFill>
          <a:blip r:embed="rId2"/>
          <a:stretch>
            <a:fillRect/>
          </a:stretch>
        </p:blipFill>
        <p:spPr>
          <a:xfrm>
            <a:off x="1227908" y="3904493"/>
            <a:ext cx="10637520" cy="2588382"/>
          </a:xfrm>
          <a:prstGeom prst="rect">
            <a:avLst/>
          </a:prstGeom>
        </p:spPr>
      </p:pic>
    </p:spTree>
    <p:extLst>
      <p:ext uri="{BB962C8B-B14F-4D97-AF65-F5344CB8AC3E}">
        <p14:creationId xmlns:p14="http://schemas.microsoft.com/office/powerpoint/2010/main" val="2777565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534C-B61A-D34C-B9E7-D23629513F66}"/>
              </a:ext>
            </a:extLst>
          </p:cNvPr>
          <p:cNvSpPr>
            <a:spLocks noGrp="1"/>
          </p:cNvSpPr>
          <p:nvPr>
            <p:ph type="title"/>
          </p:nvPr>
        </p:nvSpPr>
        <p:spPr/>
        <p:txBody>
          <a:bodyPr/>
          <a:lstStyle/>
          <a:p>
            <a:r>
              <a:rPr lang="en-US" altLang="zh-CN" dirty="0"/>
              <a:t>2PC</a:t>
            </a:r>
            <a:endParaRPr lang="en-US" dirty="0"/>
          </a:p>
        </p:txBody>
      </p:sp>
      <p:sp>
        <p:nvSpPr>
          <p:cNvPr id="3" name="Content Placeholder 2">
            <a:extLst>
              <a:ext uri="{FF2B5EF4-FFF2-40B4-BE49-F238E27FC236}">
                <a16:creationId xmlns:a16="http://schemas.microsoft.com/office/drawing/2014/main" id="{2AA051C0-979B-9D4B-AF39-213C75713634}"/>
              </a:ext>
            </a:extLst>
          </p:cNvPr>
          <p:cNvSpPr>
            <a:spLocks noGrp="1"/>
          </p:cNvSpPr>
          <p:nvPr>
            <p:ph idx="1"/>
          </p:nvPr>
        </p:nvSpPr>
        <p:spPr>
          <a:xfrm>
            <a:off x="5721530" y="1825625"/>
            <a:ext cx="5632269" cy="4351338"/>
          </a:xfrm>
        </p:spPr>
        <p:txBody>
          <a:bodyPr>
            <a:noAutofit/>
          </a:bodyPr>
          <a:lstStyle/>
          <a:p>
            <a:pPr marL="457200" indent="-457200">
              <a:buFont typeface="+mj-lt"/>
              <a:buAutoNum type="arabicPeriod"/>
            </a:pPr>
            <a:r>
              <a:rPr lang="en-US" altLang="zh-CN" sz="2200" dirty="0"/>
              <a:t>Client</a:t>
            </a:r>
            <a:r>
              <a:rPr lang="zh-CN" altLang="en-US" sz="2200" dirty="0"/>
              <a:t> </a:t>
            </a:r>
            <a:r>
              <a:rPr lang="en-US" altLang="zh-CN" sz="2200" dirty="0"/>
              <a:t>sends</a:t>
            </a:r>
            <a:r>
              <a:rPr lang="zh-CN" altLang="en-US" sz="2200" dirty="0"/>
              <a:t> </a:t>
            </a:r>
            <a:r>
              <a:rPr lang="en-US" altLang="zh-CN" sz="2200" dirty="0"/>
              <a:t>a</a:t>
            </a:r>
            <a:r>
              <a:rPr lang="zh-CN" altLang="en-US" sz="2200" dirty="0"/>
              <a:t> </a:t>
            </a:r>
            <a:r>
              <a:rPr lang="en-US" altLang="zh-CN" sz="2200" dirty="0"/>
              <a:t>request</a:t>
            </a:r>
            <a:r>
              <a:rPr lang="zh-CN" altLang="en-US" sz="2200" dirty="0"/>
              <a:t> </a:t>
            </a:r>
            <a:r>
              <a:rPr lang="en-US" altLang="zh-CN" sz="2200" dirty="0"/>
              <a:t>to</a:t>
            </a:r>
            <a:r>
              <a:rPr lang="zh-CN" altLang="en-US" sz="2200" dirty="0"/>
              <a:t> </a:t>
            </a:r>
            <a:r>
              <a:rPr lang="en-US" altLang="zh-CN" sz="2200" dirty="0"/>
              <a:t>the</a:t>
            </a:r>
            <a:r>
              <a:rPr lang="zh-CN" altLang="en-US" sz="2200" dirty="0"/>
              <a:t> </a:t>
            </a:r>
            <a:r>
              <a:rPr lang="en-US" altLang="zh-CN" sz="2200" dirty="0"/>
              <a:t>coordinator</a:t>
            </a:r>
          </a:p>
          <a:p>
            <a:pPr marL="457200" indent="-457200">
              <a:buFont typeface="+mj-lt"/>
              <a:buAutoNum type="arabicPeriod"/>
            </a:pPr>
            <a:r>
              <a:rPr lang="en-US" altLang="zh-CN" sz="2200" dirty="0"/>
              <a:t>Coordinator</a:t>
            </a:r>
            <a:r>
              <a:rPr lang="zh-CN" altLang="en-US" sz="2200" dirty="0"/>
              <a:t> </a:t>
            </a:r>
            <a:r>
              <a:rPr lang="en-US" altLang="zh-CN" sz="2200" dirty="0"/>
              <a:t>sends</a:t>
            </a:r>
            <a:r>
              <a:rPr lang="zh-CN" altLang="en-US" sz="2200" dirty="0"/>
              <a:t> </a:t>
            </a:r>
            <a:r>
              <a:rPr lang="en-US" altLang="zh-CN" sz="2200" dirty="0"/>
              <a:t>a</a:t>
            </a:r>
            <a:r>
              <a:rPr lang="zh-CN" altLang="en-US" sz="2200" dirty="0"/>
              <a:t> </a:t>
            </a:r>
            <a:r>
              <a:rPr lang="en-US" altLang="zh-CN" sz="2200" dirty="0"/>
              <a:t>PREPARE</a:t>
            </a:r>
            <a:r>
              <a:rPr lang="zh-CN" altLang="en-US" sz="2200" dirty="0"/>
              <a:t> </a:t>
            </a:r>
            <a:r>
              <a:rPr lang="en-US" altLang="zh-CN" sz="2200" dirty="0"/>
              <a:t>message</a:t>
            </a:r>
          </a:p>
          <a:p>
            <a:pPr marL="457200" indent="-457200">
              <a:buFont typeface="+mj-lt"/>
              <a:buAutoNum type="arabicPeriod"/>
            </a:pPr>
            <a:r>
              <a:rPr lang="en-US" altLang="zh-CN" sz="2200" dirty="0"/>
              <a:t>A,</a:t>
            </a:r>
            <a:r>
              <a:rPr lang="zh-CN" altLang="en-US" sz="2200" dirty="0"/>
              <a:t> </a:t>
            </a:r>
            <a:r>
              <a:rPr lang="en-US" altLang="zh-CN" sz="2200" dirty="0"/>
              <a:t>B</a:t>
            </a:r>
            <a:r>
              <a:rPr lang="zh-CN" altLang="en-US" sz="2200" dirty="0"/>
              <a:t> </a:t>
            </a:r>
            <a:r>
              <a:rPr lang="en-US" altLang="zh-CN" sz="2200" dirty="0"/>
              <a:t>replies</a:t>
            </a:r>
            <a:r>
              <a:rPr lang="zh-CN" altLang="en-US" sz="2200" dirty="0"/>
              <a:t> </a:t>
            </a:r>
            <a:r>
              <a:rPr lang="en-US" altLang="zh-CN" sz="2200" dirty="0"/>
              <a:t>YES</a:t>
            </a:r>
            <a:r>
              <a:rPr lang="zh-CN" altLang="en-US" sz="2200" dirty="0"/>
              <a:t> </a:t>
            </a:r>
            <a:r>
              <a:rPr lang="en-US" altLang="zh-CN" sz="2200" dirty="0"/>
              <a:t>or</a:t>
            </a:r>
            <a:r>
              <a:rPr lang="zh-CN" altLang="en-US" sz="2200" dirty="0"/>
              <a:t> </a:t>
            </a:r>
            <a:r>
              <a:rPr lang="en-US" altLang="zh-CN" sz="2200" dirty="0"/>
              <a:t>NO</a:t>
            </a:r>
          </a:p>
          <a:p>
            <a:pPr marL="914400" lvl="1" indent="-457200">
              <a:buFont typeface="+mj-lt"/>
              <a:buAutoNum type="arabicPeriod"/>
            </a:pPr>
            <a:r>
              <a:rPr lang="en-US" altLang="zh-CN" sz="1800" dirty="0"/>
              <a:t>If</a:t>
            </a:r>
            <a:r>
              <a:rPr lang="zh-CN" altLang="en-US" sz="1800" dirty="0"/>
              <a:t> </a:t>
            </a:r>
            <a:r>
              <a:rPr lang="en-US" altLang="zh-CN" sz="1800" dirty="0"/>
              <a:t>A</a:t>
            </a:r>
            <a:r>
              <a:rPr lang="zh-CN" altLang="en-US" sz="1800" dirty="0"/>
              <a:t> </a:t>
            </a:r>
            <a:r>
              <a:rPr lang="en-US" altLang="zh-CN" sz="1800" dirty="0"/>
              <a:t>does</a:t>
            </a:r>
            <a:r>
              <a:rPr lang="zh-CN" altLang="en-US" sz="1800" dirty="0"/>
              <a:t> </a:t>
            </a:r>
            <a:r>
              <a:rPr lang="en-US" altLang="zh-CN" sz="1800" dirty="0"/>
              <a:t>not</a:t>
            </a:r>
            <a:r>
              <a:rPr lang="zh-CN" altLang="en-US" sz="1800" dirty="0"/>
              <a:t> </a:t>
            </a:r>
            <a:r>
              <a:rPr lang="en-US" altLang="zh-CN" sz="1800" dirty="0"/>
              <a:t>have</a:t>
            </a:r>
            <a:r>
              <a:rPr lang="zh-CN" altLang="en-US" sz="1800" dirty="0"/>
              <a:t> </a:t>
            </a:r>
            <a:r>
              <a:rPr lang="en-US" altLang="zh-CN" sz="1800" dirty="0"/>
              <a:t>enough</a:t>
            </a:r>
            <a:r>
              <a:rPr lang="zh-CN" altLang="en-US" sz="1800" dirty="0"/>
              <a:t> </a:t>
            </a:r>
            <a:r>
              <a:rPr lang="en-US" altLang="zh-CN" sz="1800" dirty="0"/>
              <a:t>balance,</a:t>
            </a:r>
            <a:r>
              <a:rPr lang="zh-CN" altLang="en-US" sz="1800" dirty="0"/>
              <a:t> </a:t>
            </a:r>
            <a:r>
              <a:rPr lang="en-US" altLang="zh-CN" sz="1800" dirty="0"/>
              <a:t>reply</a:t>
            </a:r>
            <a:r>
              <a:rPr lang="zh-CN" altLang="en-US" sz="1800" dirty="0"/>
              <a:t> </a:t>
            </a:r>
            <a:r>
              <a:rPr lang="en-US" altLang="zh-CN" sz="1800" dirty="0"/>
              <a:t>no</a:t>
            </a:r>
          </a:p>
        </p:txBody>
      </p:sp>
      <p:sp>
        <p:nvSpPr>
          <p:cNvPr id="5" name="Rectangle 4">
            <a:extLst>
              <a:ext uri="{FF2B5EF4-FFF2-40B4-BE49-F238E27FC236}">
                <a16:creationId xmlns:a16="http://schemas.microsoft.com/office/drawing/2014/main" id="{E491EEBA-1C5C-9746-81BF-BF46D41BD292}"/>
              </a:ext>
            </a:extLst>
          </p:cNvPr>
          <p:cNvSpPr/>
          <p:nvPr/>
        </p:nvSpPr>
        <p:spPr>
          <a:xfrm>
            <a:off x="3277143" y="102598"/>
            <a:ext cx="2246812" cy="158809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zh-CN" sz="2000" dirty="0"/>
              <a:t>X</a:t>
            </a:r>
            <a:r>
              <a:rPr lang="zh-CN" altLang="en-US" sz="2000" dirty="0"/>
              <a:t> </a:t>
            </a:r>
            <a:r>
              <a:rPr lang="en-US" altLang="zh-CN" sz="2000" dirty="0"/>
              <a:t>=</a:t>
            </a:r>
            <a:r>
              <a:rPr lang="zh-CN" altLang="en-US" sz="2000" dirty="0"/>
              <a:t> </a:t>
            </a:r>
            <a:r>
              <a:rPr lang="en-US" altLang="zh-CN" sz="2000" dirty="0"/>
              <a:t>read(A)</a:t>
            </a:r>
          </a:p>
          <a:p>
            <a:r>
              <a:rPr lang="en-US" altLang="zh-CN" sz="2000" dirty="0"/>
              <a:t>Y</a:t>
            </a:r>
            <a:r>
              <a:rPr lang="zh-CN" altLang="en-US" sz="2000" dirty="0"/>
              <a:t> </a:t>
            </a:r>
            <a:r>
              <a:rPr lang="en-US" altLang="zh-CN" sz="2000" dirty="0"/>
              <a:t>=</a:t>
            </a:r>
            <a:r>
              <a:rPr lang="zh-CN" altLang="en-US" sz="2000" dirty="0"/>
              <a:t> </a:t>
            </a:r>
            <a:r>
              <a:rPr lang="en-US" altLang="zh-CN" sz="2000" dirty="0"/>
              <a:t>Read(B)</a:t>
            </a:r>
          </a:p>
          <a:p>
            <a:r>
              <a:rPr lang="en-US" altLang="zh-CN" sz="2000" dirty="0"/>
              <a:t>Write</a:t>
            </a:r>
            <a:r>
              <a:rPr lang="zh-CN" altLang="en-US" sz="2000" dirty="0"/>
              <a:t> </a:t>
            </a:r>
            <a:r>
              <a:rPr lang="en-US" altLang="zh-CN" sz="2000" dirty="0"/>
              <a:t>(A,</a:t>
            </a:r>
            <a:r>
              <a:rPr lang="zh-CN" altLang="en-US" sz="2000" dirty="0"/>
              <a:t> </a:t>
            </a:r>
            <a:r>
              <a:rPr lang="en-US" altLang="zh-CN" sz="2000" dirty="0"/>
              <a:t>x-100)</a:t>
            </a:r>
          </a:p>
          <a:p>
            <a:r>
              <a:rPr lang="en-US" altLang="zh-CN" sz="2000" dirty="0"/>
              <a:t>Write</a:t>
            </a:r>
            <a:r>
              <a:rPr lang="zh-CN" altLang="en-US" sz="2000" dirty="0"/>
              <a:t> </a:t>
            </a:r>
            <a:r>
              <a:rPr lang="en-US" altLang="zh-CN" sz="2000" dirty="0"/>
              <a:t>(B,</a:t>
            </a:r>
            <a:r>
              <a:rPr lang="zh-CN" altLang="en-US" sz="2000" dirty="0"/>
              <a:t> </a:t>
            </a:r>
            <a:r>
              <a:rPr lang="en-US" altLang="zh-CN" sz="2000" dirty="0"/>
              <a:t>y+100)</a:t>
            </a:r>
          </a:p>
          <a:p>
            <a:r>
              <a:rPr lang="en-US" altLang="zh-CN" sz="2000" dirty="0"/>
              <a:t>commit</a:t>
            </a:r>
            <a:endParaRPr lang="en-US" sz="2000" dirty="0"/>
          </a:p>
        </p:txBody>
      </p:sp>
      <p:pic>
        <p:nvPicPr>
          <p:cNvPr id="4" name="Picture 3">
            <a:extLst>
              <a:ext uri="{FF2B5EF4-FFF2-40B4-BE49-F238E27FC236}">
                <a16:creationId xmlns:a16="http://schemas.microsoft.com/office/drawing/2014/main" id="{BCE05BAC-A97F-1E4B-9B8C-E4F16EE60FCD}"/>
              </a:ext>
            </a:extLst>
          </p:cNvPr>
          <p:cNvPicPr>
            <a:picLocks noChangeAspect="1"/>
          </p:cNvPicPr>
          <p:nvPr/>
        </p:nvPicPr>
        <p:blipFill>
          <a:blip r:embed="rId2"/>
          <a:stretch>
            <a:fillRect/>
          </a:stretch>
        </p:blipFill>
        <p:spPr>
          <a:xfrm>
            <a:off x="838200" y="1953215"/>
            <a:ext cx="4459277" cy="3716064"/>
          </a:xfrm>
          <a:prstGeom prst="rect">
            <a:avLst/>
          </a:prstGeom>
        </p:spPr>
      </p:pic>
    </p:spTree>
    <p:extLst>
      <p:ext uri="{BB962C8B-B14F-4D97-AF65-F5344CB8AC3E}">
        <p14:creationId xmlns:p14="http://schemas.microsoft.com/office/powerpoint/2010/main" val="19869110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5FD9E-6CCB-1845-A548-4A6FCAA3E8D0}"/>
              </a:ext>
            </a:extLst>
          </p:cNvPr>
          <p:cNvSpPr>
            <a:spLocks noGrp="1"/>
          </p:cNvSpPr>
          <p:nvPr>
            <p:ph type="title"/>
          </p:nvPr>
        </p:nvSpPr>
        <p:spPr/>
        <p:txBody>
          <a:bodyPr/>
          <a:lstStyle/>
          <a:p>
            <a:r>
              <a:rPr lang="en-US" dirty="0"/>
              <a:t>Unexpected failures </a:t>
            </a:r>
          </a:p>
        </p:txBody>
      </p:sp>
      <p:sp>
        <p:nvSpPr>
          <p:cNvPr id="3" name="Content Placeholder 2">
            <a:extLst>
              <a:ext uri="{FF2B5EF4-FFF2-40B4-BE49-F238E27FC236}">
                <a16:creationId xmlns:a16="http://schemas.microsoft.com/office/drawing/2014/main" id="{37AE5FC5-AFF1-4E4C-B6D2-9717DDF45983}"/>
              </a:ext>
            </a:extLst>
          </p:cNvPr>
          <p:cNvSpPr>
            <a:spLocks noGrp="1"/>
          </p:cNvSpPr>
          <p:nvPr>
            <p:ph idx="1"/>
          </p:nvPr>
        </p:nvSpPr>
        <p:spPr>
          <a:xfrm>
            <a:off x="838200" y="1825625"/>
            <a:ext cx="10515600" cy="4667250"/>
          </a:xfrm>
        </p:spPr>
        <p:txBody>
          <a:bodyPr>
            <a:normAutofit fontScale="77500" lnSpcReduction="20000"/>
          </a:bodyPr>
          <a:lstStyle/>
          <a:p>
            <a:r>
              <a:rPr lang="en-US" dirty="0"/>
              <a:t>Our first release shipped with ten times the number of worker threads as the original Chubby system. We hoped this change would enable us to handle more requests. Unfortunately, under load, the worker threads ended up starving some other key threads and caused our system to time out frequently. This resulted in rapid master failover, followed by </a:t>
            </a:r>
            <a:r>
              <a:rPr lang="en-US" dirty="0" err="1"/>
              <a:t>en</a:t>
            </a:r>
            <a:r>
              <a:rPr lang="en-US" dirty="0"/>
              <a:t>-masse migrations of large numbers of clients to the new master which caused the new master to be overwhelmed, followed by additional master failovers, and so on. </a:t>
            </a:r>
          </a:p>
          <a:p>
            <a:r>
              <a:rPr lang="en-US" dirty="0"/>
              <a:t>When we tried to upgrade this Chubby cell again a few months later, our upgrade script failed because we had omitted to delete files generated by the failed upgrade from the past. The cell ended up running with a months-old snapshot for a few minutes before we discovered the problem. This caused us to lose about 30 minutes of data.</a:t>
            </a:r>
          </a:p>
          <a:p>
            <a:r>
              <a:rPr lang="en-US" dirty="0"/>
              <a:t>A few months after our initial release, we realized that the semantics provided by our database were different from what Chubby expected. </a:t>
            </a:r>
          </a:p>
          <a:p>
            <a:r>
              <a:rPr lang="en-US" dirty="0"/>
              <a:t>We have encountered failures due to bugs in the underlying operating system. </a:t>
            </a:r>
          </a:p>
          <a:p>
            <a:r>
              <a:rPr lang="en-US" dirty="0"/>
              <a:t>As mentioned before, on three occasions we discovered that one of the database replicas was different from the others in that Chubby cell. </a:t>
            </a:r>
          </a:p>
          <a:p>
            <a:pPr lvl="1"/>
            <a:endParaRPr lang="en-US" dirty="0"/>
          </a:p>
        </p:txBody>
      </p:sp>
    </p:spTree>
    <p:extLst>
      <p:ext uri="{BB962C8B-B14F-4D97-AF65-F5344CB8AC3E}">
        <p14:creationId xmlns:p14="http://schemas.microsoft.com/office/powerpoint/2010/main" val="1303957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534C-B61A-D34C-B9E7-D23629513F66}"/>
              </a:ext>
            </a:extLst>
          </p:cNvPr>
          <p:cNvSpPr>
            <a:spLocks noGrp="1"/>
          </p:cNvSpPr>
          <p:nvPr>
            <p:ph type="title"/>
          </p:nvPr>
        </p:nvSpPr>
        <p:spPr/>
        <p:txBody>
          <a:bodyPr/>
          <a:lstStyle/>
          <a:p>
            <a:r>
              <a:rPr lang="en-US" altLang="zh-CN" dirty="0"/>
              <a:t>2PC</a:t>
            </a:r>
            <a:endParaRPr lang="en-US" dirty="0"/>
          </a:p>
        </p:txBody>
      </p:sp>
      <p:sp>
        <p:nvSpPr>
          <p:cNvPr id="3" name="Content Placeholder 2">
            <a:extLst>
              <a:ext uri="{FF2B5EF4-FFF2-40B4-BE49-F238E27FC236}">
                <a16:creationId xmlns:a16="http://schemas.microsoft.com/office/drawing/2014/main" id="{2AA051C0-979B-9D4B-AF39-213C75713634}"/>
              </a:ext>
            </a:extLst>
          </p:cNvPr>
          <p:cNvSpPr>
            <a:spLocks noGrp="1"/>
          </p:cNvSpPr>
          <p:nvPr>
            <p:ph idx="1"/>
          </p:nvPr>
        </p:nvSpPr>
        <p:spPr>
          <a:xfrm>
            <a:off x="5721530" y="1825625"/>
            <a:ext cx="5632269" cy="4351338"/>
          </a:xfrm>
        </p:spPr>
        <p:txBody>
          <a:bodyPr>
            <a:noAutofit/>
          </a:bodyPr>
          <a:lstStyle/>
          <a:p>
            <a:pPr marL="457200" indent="-457200">
              <a:buFont typeface="+mj-lt"/>
              <a:buAutoNum type="arabicPeriod"/>
            </a:pPr>
            <a:r>
              <a:rPr lang="en-US" altLang="zh-CN" sz="2200" dirty="0"/>
              <a:t>Client</a:t>
            </a:r>
            <a:r>
              <a:rPr lang="zh-CN" altLang="en-US" sz="2200" dirty="0"/>
              <a:t> </a:t>
            </a:r>
            <a:r>
              <a:rPr lang="en-US" altLang="zh-CN" sz="2200" dirty="0"/>
              <a:t>sends</a:t>
            </a:r>
            <a:r>
              <a:rPr lang="zh-CN" altLang="en-US" sz="2200" dirty="0"/>
              <a:t> </a:t>
            </a:r>
            <a:r>
              <a:rPr lang="en-US" altLang="zh-CN" sz="2200" dirty="0"/>
              <a:t>a</a:t>
            </a:r>
            <a:r>
              <a:rPr lang="zh-CN" altLang="en-US" sz="2200" dirty="0"/>
              <a:t> </a:t>
            </a:r>
            <a:r>
              <a:rPr lang="en-US" altLang="zh-CN" sz="2200" dirty="0"/>
              <a:t>request</a:t>
            </a:r>
            <a:r>
              <a:rPr lang="zh-CN" altLang="en-US" sz="2200" dirty="0"/>
              <a:t> </a:t>
            </a:r>
            <a:r>
              <a:rPr lang="en-US" altLang="zh-CN" sz="2200" dirty="0"/>
              <a:t>to</a:t>
            </a:r>
            <a:r>
              <a:rPr lang="zh-CN" altLang="en-US" sz="2200" dirty="0"/>
              <a:t> </a:t>
            </a:r>
            <a:r>
              <a:rPr lang="en-US" altLang="zh-CN" sz="2200" dirty="0"/>
              <a:t>the</a:t>
            </a:r>
            <a:r>
              <a:rPr lang="zh-CN" altLang="en-US" sz="2200" dirty="0"/>
              <a:t> </a:t>
            </a:r>
            <a:r>
              <a:rPr lang="en-US" altLang="zh-CN" sz="2200" dirty="0"/>
              <a:t>coordinator</a:t>
            </a:r>
          </a:p>
          <a:p>
            <a:pPr marL="457200" indent="-457200">
              <a:buFont typeface="+mj-lt"/>
              <a:buAutoNum type="arabicPeriod"/>
            </a:pPr>
            <a:r>
              <a:rPr lang="en-US" altLang="zh-CN" sz="2200" dirty="0"/>
              <a:t>Coordinator</a:t>
            </a:r>
            <a:r>
              <a:rPr lang="zh-CN" altLang="en-US" sz="2200" dirty="0"/>
              <a:t> </a:t>
            </a:r>
            <a:r>
              <a:rPr lang="en-US" altLang="zh-CN" sz="2200" dirty="0"/>
              <a:t>sends</a:t>
            </a:r>
            <a:r>
              <a:rPr lang="zh-CN" altLang="en-US" sz="2200" dirty="0"/>
              <a:t> </a:t>
            </a:r>
            <a:r>
              <a:rPr lang="en-US" altLang="zh-CN" sz="2200" dirty="0"/>
              <a:t>a</a:t>
            </a:r>
            <a:r>
              <a:rPr lang="zh-CN" altLang="en-US" sz="2200" dirty="0"/>
              <a:t> </a:t>
            </a:r>
            <a:r>
              <a:rPr lang="en-US" altLang="zh-CN" sz="2200" dirty="0"/>
              <a:t>PREPARE</a:t>
            </a:r>
            <a:r>
              <a:rPr lang="zh-CN" altLang="en-US" sz="2200" dirty="0"/>
              <a:t> </a:t>
            </a:r>
            <a:r>
              <a:rPr lang="en-US" altLang="zh-CN" sz="2200" dirty="0"/>
              <a:t>message</a:t>
            </a:r>
          </a:p>
          <a:p>
            <a:pPr marL="457200" indent="-457200">
              <a:buFont typeface="+mj-lt"/>
              <a:buAutoNum type="arabicPeriod"/>
            </a:pPr>
            <a:r>
              <a:rPr lang="en-US" altLang="zh-CN" sz="2200" dirty="0"/>
              <a:t>A,</a:t>
            </a:r>
            <a:r>
              <a:rPr lang="zh-CN" altLang="en-US" sz="2200" dirty="0"/>
              <a:t> </a:t>
            </a:r>
            <a:r>
              <a:rPr lang="en-US" altLang="zh-CN" sz="2200" dirty="0"/>
              <a:t>B</a:t>
            </a:r>
            <a:r>
              <a:rPr lang="zh-CN" altLang="en-US" sz="2200" dirty="0"/>
              <a:t> </a:t>
            </a:r>
            <a:r>
              <a:rPr lang="en-US" altLang="zh-CN" sz="2200" dirty="0"/>
              <a:t>replies</a:t>
            </a:r>
            <a:r>
              <a:rPr lang="zh-CN" altLang="en-US" sz="2200" dirty="0"/>
              <a:t> </a:t>
            </a:r>
            <a:r>
              <a:rPr lang="en-US" altLang="zh-CN" sz="2200" dirty="0"/>
              <a:t>YES</a:t>
            </a:r>
            <a:r>
              <a:rPr lang="zh-CN" altLang="en-US" sz="2200" dirty="0"/>
              <a:t> </a:t>
            </a:r>
            <a:r>
              <a:rPr lang="en-US" altLang="zh-CN" sz="2200" dirty="0"/>
              <a:t>or</a:t>
            </a:r>
            <a:r>
              <a:rPr lang="zh-CN" altLang="en-US" sz="2200" dirty="0"/>
              <a:t> </a:t>
            </a:r>
            <a:r>
              <a:rPr lang="en-US" altLang="zh-CN" sz="2200" dirty="0"/>
              <a:t>NO</a:t>
            </a:r>
          </a:p>
          <a:p>
            <a:pPr marL="457200" indent="-457200">
              <a:buFont typeface="+mj-lt"/>
              <a:buAutoNum type="arabicPeriod"/>
            </a:pPr>
            <a:r>
              <a:rPr lang="en-US" altLang="zh-CN" sz="2200" dirty="0"/>
              <a:t>Coordinator</a:t>
            </a:r>
            <a:r>
              <a:rPr lang="zh-CN" altLang="en-US" sz="2200" dirty="0"/>
              <a:t> </a:t>
            </a:r>
            <a:r>
              <a:rPr lang="en-US" altLang="zh-CN" sz="2200" dirty="0"/>
              <a:t>sends</a:t>
            </a:r>
            <a:r>
              <a:rPr lang="zh-CN" altLang="en-US" sz="2200" dirty="0"/>
              <a:t> </a:t>
            </a:r>
            <a:r>
              <a:rPr lang="en-US" altLang="zh-CN" sz="2200" dirty="0"/>
              <a:t>a</a:t>
            </a:r>
            <a:r>
              <a:rPr lang="zh-CN" altLang="en-US" sz="2200" dirty="0"/>
              <a:t> </a:t>
            </a:r>
            <a:r>
              <a:rPr lang="en-US" altLang="zh-CN" sz="2200" dirty="0"/>
              <a:t>COMMIT</a:t>
            </a:r>
            <a:r>
              <a:rPr lang="zh-CN" altLang="en-US" sz="2200" dirty="0"/>
              <a:t> </a:t>
            </a:r>
            <a:r>
              <a:rPr lang="en-US" altLang="zh-CN" sz="2200" dirty="0"/>
              <a:t>or</a:t>
            </a:r>
            <a:r>
              <a:rPr lang="zh-CN" altLang="en-US" sz="2200" dirty="0"/>
              <a:t> </a:t>
            </a:r>
            <a:r>
              <a:rPr lang="en-US" altLang="zh-CN" sz="2200" dirty="0"/>
              <a:t>ABORT</a:t>
            </a:r>
            <a:r>
              <a:rPr lang="zh-CN" altLang="en-US" sz="2200" dirty="0"/>
              <a:t> </a:t>
            </a:r>
            <a:r>
              <a:rPr lang="en-US" altLang="zh-CN" sz="2200" dirty="0"/>
              <a:t>message</a:t>
            </a:r>
          </a:p>
          <a:p>
            <a:pPr marL="914400" lvl="1" indent="-457200">
              <a:buFont typeface="+mj-lt"/>
              <a:buAutoNum type="arabicPeriod"/>
            </a:pPr>
            <a:r>
              <a:rPr lang="en-US" altLang="zh-CN" sz="1800" dirty="0"/>
              <a:t>COMMIT</a:t>
            </a:r>
            <a:r>
              <a:rPr lang="zh-CN" altLang="en-US" sz="1800" dirty="0"/>
              <a:t> </a:t>
            </a:r>
            <a:r>
              <a:rPr lang="en-US" altLang="zh-CN" sz="1800" dirty="0"/>
              <a:t>if</a:t>
            </a:r>
            <a:r>
              <a:rPr lang="zh-CN" altLang="en-US" sz="1800" dirty="0"/>
              <a:t> </a:t>
            </a:r>
            <a:r>
              <a:rPr lang="en-US" altLang="zh-CN" sz="1800" dirty="0"/>
              <a:t>both</a:t>
            </a:r>
            <a:r>
              <a:rPr lang="zh-CN" altLang="en-US" sz="1800" dirty="0"/>
              <a:t> </a:t>
            </a:r>
            <a:r>
              <a:rPr lang="en-US" altLang="zh-CN" sz="1800" dirty="0"/>
              <a:t>say</a:t>
            </a:r>
            <a:r>
              <a:rPr lang="zh-CN" altLang="en-US" sz="1800" dirty="0"/>
              <a:t> </a:t>
            </a:r>
            <a:r>
              <a:rPr lang="en-US" altLang="zh-CN" sz="1800" dirty="0"/>
              <a:t>yes</a:t>
            </a:r>
          </a:p>
          <a:p>
            <a:pPr marL="914400" lvl="1" indent="-457200">
              <a:buFont typeface="+mj-lt"/>
              <a:buAutoNum type="arabicPeriod"/>
            </a:pPr>
            <a:r>
              <a:rPr lang="en-US" altLang="zh-CN" sz="1800" dirty="0"/>
              <a:t>ABORT</a:t>
            </a:r>
            <a:r>
              <a:rPr lang="zh-CN" altLang="en-US" sz="1800" dirty="0"/>
              <a:t> </a:t>
            </a:r>
            <a:r>
              <a:rPr lang="en-US" altLang="zh-CN" sz="1800" dirty="0"/>
              <a:t>if</a:t>
            </a:r>
            <a:r>
              <a:rPr lang="zh-CN" altLang="en-US" sz="1800" dirty="0"/>
              <a:t> </a:t>
            </a:r>
            <a:r>
              <a:rPr lang="en-US" altLang="zh-CN" sz="1800" dirty="0"/>
              <a:t>either</a:t>
            </a:r>
            <a:r>
              <a:rPr lang="zh-CN" altLang="en-US" sz="1800" dirty="0"/>
              <a:t> </a:t>
            </a:r>
            <a:r>
              <a:rPr lang="en-US" altLang="zh-CN" sz="1800" dirty="0"/>
              <a:t>says</a:t>
            </a:r>
            <a:r>
              <a:rPr lang="zh-CN" altLang="en-US" sz="1800" dirty="0"/>
              <a:t> </a:t>
            </a:r>
            <a:r>
              <a:rPr lang="en-US" altLang="zh-CN" sz="1800" dirty="0"/>
              <a:t>no</a:t>
            </a:r>
          </a:p>
          <a:p>
            <a:pPr marL="0" indent="0">
              <a:buNone/>
            </a:pPr>
            <a:endParaRPr lang="en-US" altLang="zh-CN" sz="2200" dirty="0"/>
          </a:p>
        </p:txBody>
      </p:sp>
      <p:sp>
        <p:nvSpPr>
          <p:cNvPr id="5" name="Rectangle 4">
            <a:extLst>
              <a:ext uri="{FF2B5EF4-FFF2-40B4-BE49-F238E27FC236}">
                <a16:creationId xmlns:a16="http://schemas.microsoft.com/office/drawing/2014/main" id="{E491EEBA-1C5C-9746-81BF-BF46D41BD292}"/>
              </a:ext>
            </a:extLst>
          </p:cNvPr>
          <p:cNvSpPr/>
          <p:nvPr/>
        </p:nvSpPr>
        <p:spPr>
          <a:xfrm>
            <a:off x="3277143" y="102598"/>
            <a:ext cx="2246812" cy="158809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zh-CN" sz="2000" dirty="0"/>
              <a:t>X</a:t>
            </a:r>
            <a:r>
              <a:rPr lang="zh-CN" altLang="en-US" sz="2000" dirty="0"/>
              <a:t> </a:t>
            </a:r>
            <a:r>
              <a:rPr lang="en-US" altLang="zh-CN" sz="2000" dirty="0"/>
              <a:t>=</a:t>
            </a:r>
            <a:r>
              <a:rPr lang="zh-CN" altLang="en-US" sz="2000" dirty="0"/>
              <a:t> </a:t>
            </a:r>
            <a:r>
              <a:rPr lang="en-US" altLang="zh-CN" sz="2000" dirty="0"/>
              <a:t>read(A)</a:t>
            </a:r>
          </a:p>
          <a:p>
            <a:r>
              <a:rPr lang="en-US" altLang="zh-CN" sz="2000" dirty="0"/>
              <a:t>Y</a:t>
            </a:r>
            <a:r>
              <a:rPr lang="zh-CN" altLang="en-US" sz="2000" dirty="0"/>
              <a:t> </a:t>
            </a:r>
            <a:r>
              <a:rPr lang="en-US" altLang="zh-CN" sz="2000" dirty="0"/>
              <a:t>=</a:t>
            </a:r>
            <a:r>
              <a:rPr lang="zh-CN" altLang="en-US" sz="2000" dirty="0"/>
              <a:t> </a:t>
            </a:r>
            <a:r>
              <a:rPr lang="en-US" altLang="zh-CN" sz="2000" dirty="0"/>
              <a:t>Read(B)</a:t>
            </a:r>
          </a:p>
          <a:p>
            <a:r>
              <a:rPr lang="en-US" altLang="zh-CN" sz="2000" dirty="0"/>
              <a:t>Write</a:t>
            </a:r>
            <a:r>
              <a:rPr lang="zh-CN" altLang="en-US" sz="2000" dirty="0"/>
              <a:t> </a:t>
            </a:r>
            <a:r>
              <a:rPr lang="en-US" altLang="zh-CN" sz="2000" dirty="0"/>
              <a:t>(A,</a:t>
            </a:r>
            <a:r>
              <a:rPr lang="zh-CN" altLang="en-US" sz="2000" dirty="0"/>
              <a:t> </a:t>
            </a:r>
            <a:r>
              <a:rPr lang="en-US" altLang="zh-CN" sz="2000" dirty="0"/>
              <a:t>x-100)</a:t>
            </a:r>
          </a:p>
          <a:p>
            <a:r>
              <a:rPr lang="en-US" altLang="zh-CN" sz="2000" dirty="0"/>
              <a:t>Write</a:t>
            </a:r>
            <a:r>
              <a:rPr lang="zh-CN" altLang="en-US" sz="2000" dirty="0"/>
              <a:t> </a:t>
            </a:r>
            <a:r>
              <a:rPr lang="en-US" altLang="zh-CN" sz="2000" dirty="0"/>
              <a:t>(B,</a:t>
            </a:r>
            <a:r>
              <a:rPr lang="zh-CN" altLang="en-US" sz="2000" dirty="0"/>
              <a:t> </a:t>
            </a:r>
            <a:r>
              <a:rPr lang="en-US" altLang="zh-CN" sz="2000" dirty="0"/>
              <a:t>y+100)</a:t>
            </a:r>
          </a:p>
          <a:p>
            <a:r>
              <a:rPr lang="en-US" altLang="zh-CN" sz="2000" dirty="0"/>
              <a:t>commit</a:t>
            </a:r>
            <a:endParaRPr lang="en-US" sz="2000" dirty="0"/>
          </a:p>
        </p:txBody>
      </p:sp>
      <p:pic>
        <p:nvPicPr>
          <p:cNvPr id="6" name="Picture 5">
            <a:extLst>
              <a:ext uri="{FF2B5EF4-FFF2-40B4-BE49-F238E27FC236}">
                <a16:creationId xmlns:a16="http://schemas.microsoft.com/office/drawing/2014/main" id="{13B06509-C57B-A346-8E91-97C810AE0469}"/>
              </a:ext>
            </a:extLst>
          </p:cNvPr>
          <p:cNvPicPr>
            <a:picLocks noChangeAspect="1"/>
          </p:cNvPicPr>
          <p:nvPr/>
        </p:nvPicPr>
        <p:blipFill>
          <a:blip r:embed="rId2"/>
          <a:stretch>
            <a:fillRect/>
          </a:stretch>
        </p:blipFill>
        <p:spPr>
          <a:xfrm>
            <a:off x="838200" y="2147931"/>
            <a:ext cx="4355989" cy="3612787"/>
          </a:xfrm>
          <a:prstGeom prst="rect">
            <a:avLst/>
          </a:prstGeom>
        </p:spPr>
      </p:pic>
    </p:spTree>
    <p:extLst>
      <p:ext uri="{BB962C8B-B14F-4D97-AF65-F5344CB8AC3E}">
        <p14:creationId xmlns:p14="http://schemas.microsoft.com/office/powerpoint/2010/main" val="113707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534C-B61A-D34C-B9E7-D23629513F66}"/>
              </a:ext>
            </a:extLst>
          </p:cNvPr>
          <p:cNvSpPr>
            <a:spLocks noGrp="1"/>
          </p:cNvSpPr>
          <p:nvPr>
            <p:ph type="title"/>
          </p:nvPr>
        </p:nvSpPr>
        <p:spPr/>
        <p:txBody>
          <a:bodyPr/>
          <a:lstStyle/>
          <a:p>
            <a:r>
              <a:rPr lang="en-US" altLang="zh-CN" dirty="0"/>
              <a:t>2PC</a:t>
            </a:r>
            <a:endParaRPr lang="en-US" dirty="0"/>
          </a:p>
        </p:txBody>
      </p:sp>
      <p:sp>
        <p:nvSpPr>
          <p:cNvPr id="3" name="Content Placeholder 2">
            <a:extLst>
              <a:ext uri="{FF2B5EF4-FFF2-40B4-BE49-F238E27FC236}">
                <a16:creationId xmlns:a16="http://schemas.microsoft.com/office/drawing/2014/main" id="{2AA051C0-979B-9D4B-AF39-213C75713634}"/>
              </a:ext>
            </a:extLst>
          </p:cNvPr>
          <p:cNvSpPr>
            <a:spLocks noGrp="1"/>
          </p:cNvSpPr>
          <p:nvPr>
            <p:ph idx="1"/>
          </p:nvPr>
        </p:nvSpPr>
        <p:spPr>
          <a:xfrm>
            <a:off x="5721530" y="1825625"/>
            <a:ext cx="5632269" cy="4351338"/>
          </a:xfrm>
        </p:spPr>
        <p:txBody>
          <a:bodyPr>
            <a:noAutofit/>
          </a:bodyPr>
          <a:lstStyle/>
          <a:p>
            <a:pPr marL="457200" indent="-457200">
              <a:buFont typeface="+mj-lt"/>
              <a:buAutoNum type="arabicPeriod"/>
            </a:pPr>
            <a:r>
              <a:rPr lang="en-US" altLang="zh-CN" sz="2200" dirty="0"/>
              <a:t>Client</a:t>
            </a:r>
            <a:r>
              <a:rPr lang="zh-CN" altLang="en-US" sz="2200" dirty="0"/>
              <a:t> </a:t>
            </a:r>
            <a:r>
              <a:rPr lang="en-US" altLang="zh-CN" sz="2200" dirty="0"/>
              <a:t>sends</a:t>
            </a:r>
            <a:r>
              <a:rPr lang="zh-CN" altLang="en-US" sz="2200" dirty="0"/>
              <a:t> </a:t>
            </a:r>
            <a:r>
              <a:rPr lang="en-US" altLang="zh-CN" sz="2200" dirty="0"/>
              <a:t>a</a:t>
            </a:r>
            <a:r>
              <a:rPr lang="zh-CN" altLang="en-US" sz="2200" dirty="0"/>
              <a:t> </a:t>
            </a:r>
            <a:r>
              <a:rPr lang="en-US" altLang="zh-CN" sz="2200" dirty="0"/>
              <a:t>request</a:t>
            </a:r>
            <a:r>
              <a:rPr lang="zh-CN" altLang="en-US" sz="2200" dirty="0"/>
              <a:t> </a:t>
            </a:r>
            <a:r>
              <a:rPr lang="en-US" altLang="zh-CN" sz="2200" dirty="0"/>
              <a:t>to</a:t>
            </a:r>
            <a:r>
              <a:rPr lang="zh-CN" altLang="en-US" sz="2200" dirty="0"/>
              <a:t> </a:t>
            </a:r>
            <a:r>
              <a:rPr lang="en-US" altLang="zh-CN" sz="2200" dirty="0"/>
              <a:t>the</a:t>
            </a:r>
            <a:r>
              <a:rPr lang="zh-CN" altLang="en-US" sz="2200" dirty="0"/>
              <a:t> </a:t>
            </a:r>
            <a:r>
              <a:rPr lang="en-US" altLang="zh-CN" sz="2200" dirty="0"/>
              <a:t>coordinator</a:t>
            </a:r>
          </a:p>
          <a:p>
            <a:pPr marL="457200" indent="-457200">
              <a:buFont typeface="+mj-lt"/>
              <a:buAutoNum type="arabicPeriod"/>
            </a:pPr>
            <a:r>
              <a:rPr lang="en-US" altLang="zh-CN" sz="2200" dirty="0"/>
              <a:t>Coordinator</a:t>
            </a:r>
            <a:r>
              <a:rPr lang="zh-CN" altLang="en-US" sz="2200" dirty="0"/>
              <a:t> </a:t>
            </a:r>
            <a:r>
              <a:rPr lang="en-US" altLang="zh-CN" sz="2200" dirty="0"/>
              <a:t>sends</a:t>
            </a:r>
            <a:r>
              <a:rPr lang="zh-CN" altLang="en-US" sz="2200" dirty="0"/>
              <a:t> </a:t>
            </a:r>
            <a:r>
              <a:rPr lang="en-US" altLang="zh-CN" sz="2200" dirty="0"/>
              <a:t>a</a:t>
            </a:r>
            <a:r>
              <a:rPr lang="zh-CN" altLang="en-US" sz="2200" dirty="0"/>
              <a:t> </a:t>
            </a:r>
            <a:r>
              <a:rPr lang="en-US" altLang="zh-CN" sz="2200" dirty="0"/>
              <a:t>PREPARE</a:t>
            </a:r>
            <a:r>
              <a:rPr lang="zh-CN" altLang="en-US" sz="2200" dirty="0"/>
              <a:t> </a:t>
            </a:r>
            <a:r>
              <a:rPr lang="en-US" altLang="zh-CN" sz="2200" dirty="0"/>
              <a:t>message</a:t>
            </a:r>
          </a:p>
          <a:p>
            <a:pPr marL="457200" indent="-457200">
              <a:buFont typeface="+mj-lt"/>
              <a:buAutoNum type="arabicPeriod"/>
            </a:pPr>
            <a:r>
              <a:rPr lang="en-US" altLang="zh-CN" sz="2200" dirty="0"/>
              <a:t>A,</a:t>
            </a:r>
            <a:r>
              <a:rPr lang="zh-CN" altLang="en-US" sz="2200" dirty="0"/>
              <a:t> </a:t>
            </a:r>
            <a:r>
              <a:rPr lang="en-US" altLang="zh-CN" sz="2200" dirty="0"/>
              <a:t>B</a:t>
            </a:r>
            <a:r>
              <a:rPr lang="zh-CN" altLang="en-US" sz="2200" dirty="0"/>
              <a:t> </a:t>
            </a:r>
            <a:r>
              <a:rPr lang="en-US" altLang="zh-CN" sz="2200" dirty="0"/>
              <a:t>replies</a:t>
            </a:r>
            <a:r>
              <a:rPr lang="zh-CN" altLang="en-US" sz="2200" dirty="0"/>
              <a:t> </a:t>
            </a:r>
            <a:r>
              <a:rPr lang="en-US" altLang="zh-CN" sz="2200" dirty="0"/>
              <a:t>YES</a:t>
            </a:r>
            <a:r>
              <a:rPr lang="zh-CN" altLang="en-US" sz="2200" dirty="0"/>
              <a:t> </a:t>
            </a:r>
            <a:r>
              <a:rPr lang="en-US" altLang="zh-CN" sz="2200" dirty="0"/>
              <a:t>or</a:t>
            </a:r>
            <a:r>
              <a:rPr lang="zh-CN" altLang="en-US" sz="2200" dirty="0"/>
              <a:t> </a:t>
            </a:r>
            <a:r>
              <a:rPr lang="en-US" altLang="zh-CN" sz="2200" dirty="0"/>
              <a:t>NO</a:t>
            </a:r>
          </a:p>
          <a:p>
            <a:pPr marL="457200" indent="-457200">
              <a:buFont typeface="+mj-lt"/>
              <a:buAutoNum type="arabicPeriod"/>
            </a:pPr>
            <a:r>
              <a:rPr lang="en-US" altLang="zh-CN" sz="2200" dirty="0"/>
              <a:t>Coordinator</a:t>
            </a:r>
            <a:r>
              <a:rPr lang="zh-CN" altLang="en-US" sz="2200" dirty="0"/>
              <a:t> </a:t>
            </a:r>
            <a:r>
              <a:rPr lang="en-US" altLang="zh-CN" sz="2200" dirty="0"/>
              <a:t>sends</a:t>
            </a:r>
            <a:r>
              <a:rPr lang="zh-CN" altLang="en-US" sz="2200" dirty="0"/>
              <a:t> </a:t>
            </a:r>
            <a:r>
              <a:rPr lang="en-US" altLang="zh-CN" sz="2200" dirty="0"/>
              <a:t>a</a:t>
            </a:r>
            <a:r>
              <a:rPr lang="zh-CN" altLang="en-US" sz="2200" dirty="0"/>
              <a:t> </a:t>
            </a:r>
            <a:r>
              <a:rPr lang="en-US" altLang="zh-CN" sz="2200" dirty="0"/>
              <a:t>COMMIT</a:t>
            </a:r>
            <a:r>
              <a:rPr lang="zh-CN" altLang="en-US" sz="2200" dirty="0"/>
              <a:t> </a:t>
            </a:r>
            <a:r>
              <a:rPr lang="en-US" altLang="zh-CN" sz="2200" dirty="0"/>
              <a:t>or</a:t>
            </a:r>
            <a:r>
              <a:rPr lang="zh-CN" altLang="en-US" sz="2200" dirty="0"/>
              <a:t> </a:t>
            </a:r>
            <a:r>
              <a:rPr lang="en-US" altLang="zh-CN" sz="2200" dirty="0"/>
              <a:t>ABORT</a:t>
            </a:r>
            <a:r>
              <a:rPr lang="zh-CN" altLang="en-US" sz="2200" dirty="0"/>
              <a:t> </a:t>
            </a:r>
            <a:r>
              <a:rPr lang="en-US" altLang="zh-CN" sz="2200" dirty="0"/>
              <a:t>message</a:t>
            </a:r>
          </a:p>
          <a:p>
            <a:pPr marL="914400" lvl="1" indent="-457200">
              <a:buFont typeface="+mj-lt"/>
              <a:buAutoNum type="arabicPeriod"/>
            </a:pPr>
            <a:r>
              <a:rPr lang="en-US" altLang="zh-CN" sz="1800" dirty="0"/>
              <a:t>COMMIT</a:t>
            </a:r>
            <a:r>
              <a:rPr lang="zh-CN" altLang="en-US" sz="1800" dirty="0"/>
              <a:t> </a:t>
            </a:r>
            <a:r>
              <a:rPr lang="en-US" altLang="zh-CN" sz="1800" dirty="0"/>
              <a:t>if</a:t>
            </a:r>
            <a:r>
              <a:rPr lang="zh-CN" altLang="en-US" sz="1800" dirty="0"/>
              <a:t> </a:t>
            </a:r>
            <a:r>
              <a:rPr lang="en-US" altLang="zh-CN" sz="1800" dirty="0"/>
              <a:t>both</a:t>
            </a:r>
            <a:r>
              <a:rPr lang="zh-CN" altLang="en-US" sz="1800" dirty="0"/>
              <a:t> </a:t>
            </a:r>
            <a:r>
              <a:rPr lang="en-US" altLang="zh-CN" sz="1800" dirty="0"/>
              <a:t>say</a:t>
            </a:r>
            <a:r>
              <a:rPr lang="zh-CN" altLang="en-US" sz="1800" dirty="0"/>
              <a:t> </a:t>
            </a:r>
            <a:r>
              <a:rPr lang="en-US" altLang="zh-CN" sz="1800" dirty="0"/>
              <a:t>yes</a:t>
            </a:r>
          </a:p>
          <a:p>
            <a:pPr marL="914400" lvl="1" indent="-457200">
              <a:buFont typeface="+mj-lt"/>
              <a:buAutoNum type="arabicPeriod"/>
            </a:pPr>
            <a:r>
              <a:rPr lang="en-US" altLang="zh-CN" sz="1800" dirty="0"/>
              <a:t>ABORT</a:t>
            </a:r>
            <a:r>
              <a:rPr lang="zh-CN" altLang="en-US" sz="1800" dirty="0"/>
              <a:t> </a:t>
            </a:r>
            <a:r>
              <a:rPr lang="en-US" altLang="zh-CN" sz="1800" dirty="0"/>
              <a:t>if</a:t>
            </a:r>
            <a:r>
              <a:rPr lang="zh-CN" altLang="en-US" sz="1800" dirty="0"/>
              <a:t> </a:t>
            </a:r>
            <a:r>
              <a:rPr lang="en-US" altLang="zh-CN" sz="1800" dirty="0"/>
              <a:t>either</a:t>
            </a:r>
            <a:r>
              <a:rPr lang="zh-CN" altLang="en-US" sz="1800" dirty="0"/>
              <a:t> </a:t>
            </a:r>
            <a:r>
              <a:rPr lang="en-US" altLang="zh-CN" sz="1800" dirty="0"/>
              <a:t>says</a:t>
            </a:r>
            <a:r>
              <a:rPr lang="zh-CN" altLang="en-US" sz="1800" dirty="0"/>
              <a:t> </a:t>
            </a:r>
            <a:r>
              <a:rPr lang="en-US" altLang="zh-CN" sz="1800" dirty="0"/>
              <a:t>no</a:t>
            </a:r>
          </a:p>
          <a:p>
            <a:pPr marL="457200" indent="-457200">
              <a:buFont typeface="+mj-lt"/>
              <a:buAutoNum type="arabicPeriod"/>
            </a:pPr>
            <a:r>
              <a:rPr lang="en-US" altLang="zh-CN" sz="2200" dirty="0"/>
              <a:t>Coordinator</a:t>
            </a:r>
            <a:r>
              <a:rPr lang="zh-CN" altLang="en-US" sz="2200" dirty="0"/>
              <a:t> </a:t>
            </a:r>
            <a:r>
              <a:rPr lang="en-US" altLang="zh-CN" sz="2200" dirty="0"/>
              <a:t>replies</a:t>
            </a:r>
            <a:r>
              <a:rPr lang="zh-CN" altLang="en-US" sz="2200" dirty="0"/>
              <a:t> </a:t>
            </a:r>
            <a:r>
              <a:rPr lang="en-US" altLang="zh-CN" sz="2200" dirty="0"/>
              <a:t>to</a:t>
            </a:r>
            <a:r>
              <a:rPr lang="zh-CN" altLang="en-US" sz="2200" dirty="0"/>
              <a:t> </a:t>
            </a:r>
            <a:r>
              <a:rPr lang="en-US" altLang="zh-CN" sz="2200" dirty="0"/>
              <a:t>the</a:t>
            </a:r>
            <a:r>
              <a:rPr lang="zh-CN" altLang="en-US" sz="2200" dirty="0"/>
              <a:t> </a:t>
            </a:r>
            <a:r>
              <a:rPr lang="en-US" altLang="zh-CN" sz="2200" dirty="0"/>
              <a:t>client</a:t>
            </a:r>
          </a:p>
          <a:p>
            <a:pPr marL="0" indent="0">
              <a:buNone/>
            </a:pPr>
            <a:r>
              <a:rPr lang="en-US" altLang="zh-CN" sz="2200" dirty="0"/>
              <a:t>A,B</a:t>
            </a:r>
            <a:r>
              <a:rPr lang="zh-CN" altLang="en-US" sz="2200" dirty="0"/>
              <a:t> </a:t>
            </a:r>
            <a:r>
              <a:rPr lang="en-US" altLang="zh-CN" sz="2200" dirty="0"/>
              <a:t>commit</a:t>
            </a:r>
            <a:r>
              <a:rPr lang="zh-CN" altLang="en-US" sz="2200" dirty="0"/>
              <a:t> </a:t>
            </a:r>
            <a:r>
              <a:rPr lang="en-US" altLang="zh-CN" sz="2200" dirty="0"/>
              <a:t>on</a:t>
            </a:r>
            <a:r>
              <a:rPr lang="zh-CN" altLang="en-US" sz="2200" dirty="0"/>
              <a:t> </a:t>
            </a:r>
            <a:r>
              <a:rPr lang="en-US" altLang="zh-CN" sz="2200" dirty="0"/>
              <a:t>the</a:t>
            </a:r>
            <a:r>
              <a:rPr lang="zh-CN" altLang="en-US" sz="2200" dirty="0"/>
              <a:t> </a:t>
            </a:r>
            <a:r>
              <a:rPr lang="en-US" altLang="zh-CN" sz="2200" dirty="0"/>
              <a:t>receipt</a:t>
            </a:r>
            <a:r>
              <a:rPr lang="zh-CN" altLang="en-US" sz="2200" dirty="0"/>
              <a:t> </a:t>
            </a:r>
            <a:r>
              <a:rPr lang="en-US" altLang="zh-CN" sz="2200" dirty="0"/>
              <a:t>of</a:t>
            </a:r>
            <a:r>
              <a:rPr lang="zh-CN" altLang="en-US" sz="2200" dirty="0"/>
              <a:t> </a:t>
            </a:r>
            <a:r>
              <a:rPr lang="en-US" altLang="zh-CN" sz="2200" dirty="0"/>
              <a:t>commit</a:t>
            </a:r>
            <a:r>
              <a:rPr lang="zh-CN" altLang="en-US" sz="2200" dirty="0"/>
              <a:t> </a:t>
            </a:r>
            <a:r>
              <a:rPr lang="en-US" altLang="zh-CN" sz="2200" dirty="0"/>
              <a:t>message</a:t>
            </a:r>
          </a:p>
        </p:txBody>
      </p:sp>
      <p:sp>
        <p:nvSpPr>
          <p:cNvPr id="5" name="Rectangle 4">
            <a:extLst>
              <a:ext uri="{FF2B5EF4-FFF2-40B4-BE49-F238E27FC236}">
                <a16:creationId xmlns:a16="http://schemas.microsoft.com/office/drawing/2014/main" id="{E491EEBA-1C5C-9746-81BF-BF46D41BD292}"/>
              </a:ext>
            </a:extLst>
          </p:cNvPr>
          <p:cNvSpPr/>
          <p:nvPr/>
        </p:nvSpPr>
        <p:spPr>
          <a:xfrm>
            <a:off x="3277143" y="102598"/>
            <a:ext cx="2246812" cy="158809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zh-CN" sz="2000" dirty="0"/>
              <a:t>X</a:t>
            </a:r>
            <a:r>
              <a:rPr lang="zh-CN" altLang="en-US" sz="2000" dirty="0"/>
              <a:t> </a:t>
            </a:r>
            <a:r>
              <a:rPr lang="en-US" altLang="zh-CN" sz="2000" dirty="0"/>
              <a:t>=</a:t>
            </a:r>
            <a:r>
              <a:rPr lang="zh-CN" altLang="en-US" sz="2000" dirty="0"/>
              <a:t> </a:t>
            </a:r>
            <a:r>
              <a:rPr lang="en-US" altLang="zh-CN" sz="2000" dirty="0"/>
              <a:t>read(A)</a:t>
            </a:r>
          </a:p>
          <a:p>
            <a:r>
              <a:rPr lang="en-US" altLang="zh-CN" sz="2000" dirty="0"/>
              <a:t>Y</a:t>
            </a:r>
            <a:r>
              <a:rPr lang="zh-CN" altLang="en-US" sz="2000" dirty="0"/>
              <a:t> </a:t>
            </a:r>
            <a:r>
              <a:rPr lang="en-US" altLang="zh-CN" sz="2000" dirty="0"/>
              <a:t>=</a:t>
            </a:r>
            <a:r>
              <a:rPr lang="zh-CN" altLang="en-US" sz="2000" dirty="0"/>
              <a:t> </a:t>
            </a:r>
            <a:r>
              <a:rPr lang="en-US" altLang="zh-CN" sz="2000" dirty="0"/>
              <a:t>Read(B)</a:t>
            </a:r>
          </a:p>
          <a:p>
            <a:r>
              <a:rPr lang="en-US" altLang="zh-CN" sz="2000" dirty="0"/>
              <a:t>Write</a:t>
            </a:r>
            <a:r>
              <a:rPr lang="zh-CN" altLang="en-US" sz="2000" dirty="0"/>
              <a:t> </a:t>
            </a:r>
            <a:r>
              <a:rPr lang="en-US" altLang="zh-CN" sz="2000" dirty="0"/>
              <a:t>(A,</a:t>
            </a:r>
            <a:r>
              <a:rPr lang="zh-CN" altLang="en-US" sz="2000" dirty="0"/>
              <a:t> </a:t>
            </a:r>
            <a:r>
              <a:rPr lang="en-US" altLang="zh-CN" sz="2000" dirty="0"/>
              <a:t>x-100)</a:t>
            </a:r>
          </a:p>
          <a:p>
            <a:r>
              <a:rPr lang="en-US" altLang="zh-CN" sz="2000" dirty="0"/>
              <a:t>Write</a:t>
            </a:r>
            <a:r>
              <a:rPr lang="zh-CN" altLang="en-US" sz="2000" dirty="0"/>
              <a:t> </a:t>
            </a:r>
            <a:r>
              <a:rPr lang="en-US" altLang="zh-CN" sz="2000" dirty="0"/>
              <a:t>(B,</a:t>
            </a:r>
            <a:r>
              <a:rPr lang="zh-CN" altLang="en-US" sz="2000" dirty="0"/>
              <a:t> </a:t>
            </a:r>
            <a:r>
              <a:rPr lang="en-US" altLang="zh-CN" sz="2000" dirty="0"/>
              <a:t>y+100)</a:t>
            </a:r>
          </a:p>
          <a:p>
            <a:r>
              <a:rPr lang="en-US" altLang="zh-CN" sz="2000" dirty="0"/>
              <a:t>commit</a:t>
            </a:r>
            <a:endParaRPr lang="en-US" sz="2000" dirty="0"/>
          </a:p>
        </p:txBody>
      </p:sp>
      <p:pic>
        <p:nvPicPr>
          <p:cNvPr id="4" name="Picture 3">
            <a:extLst>
              <a:ext uri="{FF2B5EF4-FFF2-40B4-BE49-F238E27FC236}">
                <a16:creationId xmlns:a16="http://schemas.microsoft.com/office/drawing/2014/main" id="{50064FC6-3109-DB4E-ABBE-522586F6EB99}"/>
              </a:ext>
            </a:extLst>
          </p:cNvPr>
          <p:cNvPicPr>
            <a:picLocks noChangeAspect="1"/>
          </p:cNvPicPr>
          <p:nvPr/>
        </p:nvPicPr>
        <p:blipFill>
          <a:blip r:embed="rId2"/>
          <a:stretch>
            <a:fillRect/>
          </a:stretch>
        </p:blipFill>
        <p:spPr>
          <a:xfrm>
            <a:off x="561703" y="1800815"/>
            <a:ext cx="4779047" cy="3982539"/>
          </a:xfrm>
          <a:prstGeom prst="rect">
            <a:avLst/>
          </a:prstGeom>
        </p:spPr>
      </p:pic>
    </p:spTree>
    <p:extLst>
      <p:ext uri="{BB962C8B-B14F-4D97-AF65-F5344CB8AC3E}">
        <p14:creationId xmlns:p14="http://schemas.microsoft.com/office/powerpoint/2010/main" val="3589072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2535</TotalTime>
  <Words>3430</Words>
  <Application>Microsoft Macintosh PowerPoint</Application>
  <PresentationFormat>Widescreen</PresentationFormat>
  <Paragraphs>417</Paragraphs>
  <Slides>70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Arial</vt:lpstr>
      <vt:lpstr>Blackadder ITC</vt:lpstr>
      <vt:lpstr>Calibri</vt:lpstr>
      <vt:lpstr>Calibri Light</vt:lpstr>
      <vt:lpstr>Times New Roman</vt:lpstr>
      <vt:lpstr>Wingdings</vt:lpstr>
      <vt:lpstr>Office Theme</vt:lpstr>
      <vt:lpstr>IS 698/800-01:  Advanced Distributed Systems Crash Fault Tolerance</vt:lpstr>
      <vt:lpstr>Outline</vt:lpstr>
      <vt:lpstr>A brief history of consensus</vt:lpstr>
      <vt:lpstr>The Timeline</vt:lpstr>
      <vt:lpstr>2PC</vt:lpstr>
      <vt:lpstr>2PC</vt:lpstr>
      <vt:lpstr>2PC</vt:lpstr>
      <vt:lpstr>2PC</vt:lpstr>
      <vt:lpstr>2PC</vt:lpstr>
      <vt:lpstr>2PC</vt:lpstr>
      <vt:lpstr>3PC</vt:lpstr>
      <vt:lpstr>3PC with Network Partitions</vt:lpstr>
      <vt:lpstr>The Timeline</vt:lpstr>
      <vt:lpstr>Reliable Broadcast </vt:lpstr>
      <vt:lpstr>Terminating Reliable Broadcast</vt:lpstr>
      <vt:lpstr>Consensus </vt:lpstr>
      <vt:lpstr>The FLP Result</vt:lpstr>
      <vt:lpstr>The FLP Idea</vt:lpstr>
      <vt:lpstr>Configuration</vt:lpstr>
      <vt:lpstr>Transitions between configurations</vt:lpstr>
      <vt:lpstr>Lemma1</vt:lpstr>
      <vt:lpstr>Lemma1</vt:lpstr>
      <vt:lpstr>The Main Theorem</vt:lpstr>
      <vt:lpstr>The Main Theorem</vt:lpstr>
      <vt:lpstr>Single step decides</vt:lpstr>
      <vt:lpstr>The Main Theorem</vt:lpstr>
      <vt:lpstr>Notes on FLP</vt:lpstr>
      <vt:lpstr>FLP intuition</vt:lpstr>
      <vt:lpstr>Key insight</vt:lpstr>
      <vt:lpstr>FLP in the real world</vt:lpstr>
      <vt:lpstr>Chandra/Toueg</vt:lpstr>
      <vt:lpstr>Chandra/Toueg Idea</vt:lpstr>
      <vt:lpstr>Sample properties</vt:lpstr>
      <vt:lpstr>Sample properties</vt:lpstr>
      <vt:lpstr>A sampling of failure detectors</vt:lpstr>
      <vt:lpstr>Perfect Detector?</vt:lpstr>
      <vt:lpstr>Example of a failure detector</vt:lpstr>
      <vt:lpstr>W: Weakest failure detector</vt:lpstr>
      <vt:lpstr>Paxos</vt:lpstr>
      <vt:lpstr>Paxos</vt:lpstr>
      <vt:lpstr>Paxos Examples</vt:lpstr>
      <vt:lpstr>Paxos Properties</vt:lpstr>
      <vt:lpstr>High-level overview of Paxos</vt:lpstr>
      <vt:lpstr>Paxos</vt:lpstr>
      <vt:lpstr>High-level overview of Paxos</vt:lpstr>
      <vt:lpstr>High-level overview of Paxos</vt:lpstr>
      <vt:lpstr>Core Mechanisms</vt:lpstr>
      <vt:lpstr>Majority voting</vt:lpstr>
      <vt:lpstr>Majority voting</vt:lpstr>
      <vt:lpstr>Paxos</vt:lpstr>
      <vt:lpstr>Paxos</vt:lpstr>
      <vt:lpstr>Paxos</vt:lpstr>
      <vt:lpstr>Paxos</vt:lpstr>
      <vt:lpstr>Learners</vt:lpstr>
      <vt:lpstr>Paxos</vt:lpstr>
      <vt:lpstr>Paxos</vt:lpstr>
      <vt:lpstr>Paxos</vt:lpstr>
      <vt:lpstr>Paxos without considering learners</vt:lpstr>
      <vt:lpstr>Paxos</vt:lpstr>
      <vt:lpstr>Paxos</vt:lpstr>
      <vt:lpstr>Paxos</vt:lpstr>
      <vt:lpstr>Chubby</vt:lpstr>
      <vt:lpstr>Paxos in Chubby</vt:lpstr>
      <vt:lpstr>Paxos in Chubby</vt:lpstr>
      <vt:lpstr>Paxos Challenges in Chubby</vt:lpstr>
      <vt:lpstr>Paxos Challenges in Chubby</vt:lpstr>
      <vt:lpstr>Paxos Challenges in Chubby</vt:lpstr>
      <vt:lpstr>Snapshot</vt:lpstr>
      <vt:lpstr>Paxos Challenges</vt:lpstr>
      <vt:lpstr>Unexpected failures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651: Distributed Systems</dc:title>
  <dc:creator>sisiduan@gmail.com</dc:creator>
  <cp:lastModifiedBy>sisiduan@gmail.com</cp:lastModifiedBy>
  <cp:revision>131</cp:revision>
  <dcterms:created xsi:type="dcterms:W3CDTF">2018-05-16T16:03:59Z</dcterms:created>
  <dcterms:modified xsi:type="dcterms:W3CDTF">2019-02-16T19:37:35Z</dcterms:modified>
</cp:coreProperties>
</file>