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447" r:id="rId4"/>
    <p:sldId id="273" r:id="rId5"/>
    <p:sldId id="277" r:id="rId6"/>
    <p:sldId id="279" r:id="rId7"/>
    <p:sldId id="325" r:id="rId8"/>
    <p:sldId id="283" r:id="rId9"/>
    <p:sldId id="435" r:id="rId10"/>
    <p:sldId id="436" r:id="rId11"/>
    <p:sldId id="437" r:id="rId12"/>
    <p:sldId id="438" r:id="rId13"/>
    <p:sldId id="439" r:id="rId14"/>
    <p:sldId id="284" r:id="rId15"/>
    <p:sldId id="326" r:id="rId16"/>
    <p:sldId id="327" r:id="rId17"/>
    <p:sldId id="328" r:id="rId18"/>
    <p:sldId id="285" r:id="rId19"/>
    <p:sldId id="287" r:id="rId20"/>
    <p:sldId id="289" r:id="rId21"/>
    <p:sldId id="290" r:id="rId22"/>
    <p:sldId id="291" r:id="rId23"/>
    <p:sldId id="329" r:id="rId24"/>
    <p:sldId id="330" r:id="rId25"/>
    <p:sldId id="331" r:id="rId26"/>
    <p:sldId id="292" r:id="rId27"/>
    <p:sldId id="333" r:id="rId28"/>
    <p:sldId id="332" r:id="rId29"/>
    <p:sldId id="339" r:id="rId30"/>
    <p:sldId id="324" r:id="rId31"/>
    <p:sldId id="302" r:id="rId32"/>
    <p:sldId id="335" r:id="rId33"/>
    <p:sldId id="334" r:id="rId34"/>
    <p:sldId id="303" r:id="rId35"/>
    <p:sldId id="336" r:id="rId36"/>
    <p:sldId id="337" r:id="rId37"/>
    <p:sldId id="338" r:id="rId38"/>
    <p:sldId id="440" r:id="rId39"/>
    <p:sldId id="441" r:id="rId40"/>
    <p:sldId id="443" r:id="rId41"/>
    <p:sldId id="444" r:id="rId42"/>
    <p:sldId id="340" r:id="rId43"/>
    <p:sldId id="344" r:id="rId44"/>
    <p:sldId id="345" r:id="rId45"/>
    <p:sldId id="416" r:id="rId46"/>
    <p:sldId id="418" r:id="rId47"/>
    <p:sldId id="419" r:id="rId48"/>
    <p:sldId id="420" r:id="rId49"/>
    <p:sldId id="425" r:id="rId50"/>
    <p:sldId id="426" r:id="rId51"/>
    <p:sldId id="427" r:id="rId52"/>
    <p:sldId id="428" r:id="rId53"/>
    <p:sldId id="430" r:id="rId54"/>
    <p:sldId id="431" r:id="rId55"/>
    <p:sldId id="432" r:id="rId56"/>
    <p:sldId id="44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3A87-D216-3949-BCB2-553697715B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3A87-D216-3949-BCB2-553697715B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AhoIGcgAW1FUC64U8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5CC0-0A57-954B-91B0-36C35FD9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A4CF-0B7F-BB4D-8390-E5B4E847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nodes, tolerating 3 failures</a:t>
            </a:r>
          </a:p>
          <a:p>
            <a:r>
              <a:rPr lang="en-US" dirty="0"/>
              <a:t>Quorum size?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97438-599A-F248-88C6-E0D6D26D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3136900"/>
            <a:ext cx="91567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F998E-821F-BD4F-8920-9C1910FD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4270375"/>
            <a:ext cx="9474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5CC0-0A57-954B-91B0-36C35FD9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A4CF-0B7F-BB4D-8390-E5B4E847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nodes, tolerating 3 failures</a:t>
            </a:r>
          </a:p>
          <a:p>
            <a:r>
              <a:rPr lang="en-US" dirty="0"/>
              <a:t>Quorum size?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8A585-49D3-0945-98EF-49D80CE7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136900"/>
            <a:ext cx="10109200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635D0-25B2-C445-805D-21F8BC89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" y="4617175"/>
            <a:ext cx="10401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5CC0-0A57-954B-91B0-36C35FD9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A4CF-0B7F-BB4D-8390-E5B4E847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nodes, tolerating 3 failures</a:t>
            </a:r>
          </a:p>
          <a:p>
            <a:r>
              <a:rPr lang="en-US" dirty="0"/>
              <a:t>Quorum size?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30E8B-9CA3-F547-AA67-5A4EA5FB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136900"/>
            <a:ext cx="110490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EFF0B-5722-014F-B65C-5F88BE71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4295162"/>
            <a:ext cx="112903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5DB6-0B7D-3342-BDA0-68EE20D3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75D5-FD05-6C4B-BD38-1DECFA8C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nodes, 3 failures, quorum = 7</a:t>
            </a:r>
          </a:p>
          <a:p>
            <a:r>
              <a:rPr lang="en-US" dirty="0"/>
              <a:t>11 nodes, 3 failures, quorum = 8</a:t>
            </a:r>
          </a:p>
          <a:p>
            <a:r>
              <a:rPr lang="en-US" dirty="0"/>
              <a:t>12 nodes, 3 failures, quorum = 8</a:t>
            </a:r>
          </a:p>
          <a:p>
            <a:r>
              <a:rPr lang="en-US" dirty="0"/>
              <a:t>13 nodes, 4 failures, quorum = 9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7809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CB7E-5D1D-1047-83AF-1CBBAD83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1192-C30A-804A-9747-648188999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</a:p>
          <a:p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vote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elect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(if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evident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fails)</a:t>
            </a:r>
          </a:p>
          <a:p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(use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number)</a:t>
            </a:r>
          </a:p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authenticated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MACs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signatures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9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9AF1-6F9C-BC40-B8E1-61643FBF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Backup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Quorum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2538-13AD-8340-A780-F9E65FFD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executions are sequences of views </a:t>
            </a:r>
          </a:p>
          <a:p>
            <a:r>
              <a:rPr lang="en-US" dirty="0"/>
              <a:t>clients send signed commands to primary of current view </a:t>
            </a:r>
          </a:p>
          <a:p>
            <a:r>
              <a:rPr lang="en-US" dirty="0"/>
              <a:t>primary assigns sequence number to client’s command </a:t>
            </a:r>
          </a:p>
          <a:p>
            <a:r>
              <a:rPr lang="en-US" dirty="0"/>
              <a:t>primary writes sequence</a:t>
            </a:r>
            <a:r>
              <a:rPr lang="zh-CN" altLang="en-US" dirty="0"/>
              <a:t> </a:t>
            </a:r>
            <a:r>
              <a:rPr lang="en-US" dirty="0"/>
              <a:t>number to the register implemented by the quorum system defined by all the servers (primary included) 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phase,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collects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quorum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votes:</a:t>
            </a:r>
            <a:r>
              <a:rPr lang="zh-CN" altLang="en-US" dirty="0"/>
              <a:t> </a:t>
            </a:r>
            <a:r>
              <a:rPr lang="en-US" altLang="zh-CN" dirty="0"/>
              <a:t>certificate.</a:t>
            </a:r>
            <a:r>
              <a:rPr lang="zh-CN" altLang="en-US" dirty="0"/>
              <a:t> 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0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6DB8-D99D-A74B-B422-A30DED17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Behaviors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3CA8-ABEB-A643-9CA9-6B2F5C173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</a:p>
          <a:p>
            <a:pPr lvl="1"/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ignore</a:t>
            </a:r>
            <a:r>
              <a:rPr lang="zh-CN" altLang="en-US" dirty="0"/>
              <a:t> </a:t>
            </a:r>
            <a:r>
              <a:rPr lang="en-US" altLang="zh-CN" dirty="0"/>
              <a:t>commands;</a:t>
            </a:r>
            <a:r>
              <a:rPr lang="zh-CN" altLang="en-US" dirty="0"/>
              <a:t> </a:t>
            </a:r>
            <a:r>
              <a:rPr lang="en-US" altLang="zh-CN" dirty="0"/>
              <a:t>assign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requests;</a:t>
            </a:r>
            <a:r>
              <a:rPr lang="zh-CN" altLang="en-US" dirty="0"/>
              <a:t> </a:t>
            </a:r>
            <a:r>
              <a:rPr lang="en-US" altLang="zh-CN" dirty="0"/>
              <a:t>skip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numbers</a:t>
            </a:r>
          </a:p>
          <a:p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backup</a:t>
            </a:r>
          </a:p>
          <a:p>
            <a:pPr lvl="1"/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incorrectly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commands</a:t>
            </a:r>
            <a:r>
              <a:rPr lang="zh-CN" altLang="en-US" dirty="0"/>
              <a:t> </a:t>
            </a:r>
            <a:r>
              <a:rPr lang="en-US" altLang="zh-CN" dirty="0"/>
              <a:t>forwarded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</a:p>
          <a:p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incorrectly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2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DE7B-C230-9B4F-8913-9B1BFDA7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PBFT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370E-44C3-9A4C-A562-848F35A2A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</a:p>
          <a:p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</a:p>
          <a:p>
            <a:pPr lvl="1"/>
            <a:r>
              <a:rPr lang="en-US" altLang="zh-CN" dirty="0"/>
              <a:t>Elect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</a:p>
          <a:p>
            <a:r>
              <a:rPr lang="en-US" altLang="zh-CN" dirty="0"/>
              <a:t>Garbage</a:t>
            </a:r>
            <a:r>
              <a:rPr lang="zh-CN" altLang="en-US" dirty="0"/>
              <a:t> </a:t>
            </a:r>
            <a:r>
              <a:rPr lang="en-US" altLang="zh-CN" dirty="0"/>
              <a:t>collection</a:t>
            </a:r>
          </a:p>
          <a:p>
            <a:pPr lvl="1"/>
            <a:r>
              <a:rPr lang="en-US" altLang="zh-CN" dirty="0"/>
              <a:t>Reclaim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certificates</a:t>
            </a:r>
          </a:p>
          <a:p>
            <a:r>
              <a:rPr lang="en-US" altLang="zh-CN" dirty="0"/>
              <a:t>Recovery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behave</a:t>
            </a:r>
            <a:r>
              <a:rPr lang="zh-CN" altLang="en-US" dirty="0"/>
              <a:t> </a:t>
            </a:r>
            <a:r>
              <a:rPr lang="en-US" altLang="zh-CN" dirty="0"/>
              <a:t>correctly</a:t>
            </a:r>
            <a:r>
              <a:rPr lang="zh-CN" altLang="en-US" dirty="0"/>
              <a:t> </a:t>
            </a:r>
            <a:r>
              <a:rPr lang="en-US" altLang="zh-CN" dirty="0"/>
              <a:t>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9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802F-ACAD-B54D-965D-EE6AB4EE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Replica’s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89E8-84BE-CD40-9BDB-3524AD3E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r>
              <a:rPr lang="zh-CN" altLang="en-US" dirty="0"/>
              <a:t> </a:t>
            </a:r>
            <a:r>
              <a:rPr lang="en-US" altLang="zh-CN" dirty="0"/>
              <a:t>(0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n-1</a:t>
            </a:r>
            <a:r>
              <a:rPr lang="zh-CN" altLang="en-US" dirty="0"/>
              <a:t> </a:t>
            </a:r>
            <a:r>
              <a:rPr lang="en-US" altLang="zh-CN" dirty="0"/>
              <a:t>assuming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n=3f+1</a:t>
            </a:r>
            <a:r>
              <a:rPr lang="zh-CN" altLang="en-US" dirty="0"/>
              <a:t> </a:t>
            </a:r>
            <a:r>
              <a:rPr lang="en-US" altLang="zh-CN" dirty="0"/>
              <a:t>replicas)</a:t>
            </a:r>
          </a:p>
          <a:p>
            <a:pPr lvl="1"/>
            <a:r>
              <a:rPr lang="en-US" altLang="zh-CN" dirty="0"/>
              <a:t>0,1,2,…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v,</a:t>
            </a:r>
            <a:r>
              <a:rPr lang="zh-CN" altLang="en-US" dirty="0"/>
              <a:t> </a:t>
            </a:r>
            <a:r>
              <a:rPr lang="en-US" altLang="zh-CN" dirty="0"/>
              <a:t>initially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</a:t>
            </a:r>
            <a:r>
              <a:rPr lang="en-US" altLang="zh-CN" dirty="0" err="1"/>
              <a:t>v%n</a:t>
            </a:r>
            <a:endParaRPr lang="en-US" altLang="zh-CN" dirty="0"/>
          </a:p>
          <a:p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accepted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s’</a:t>
            </a:r>
          </a:p>
          <a:p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(PRE-PREPARE,</a:t>
            </a:r>
            <a:r>
              <a:rPr lang="zh-CN" altLang="en-US" dirty="0"/>
              <a:t> </a:t>
            </a:r>
            <a:r>
              <a:rPr lang="en-US" altLang="zh-CN" dirty="0"/>
              <a:t>PREPARED,</a:t>
            </a:r>
            <a:r>
              <a:rPr lang="zh-CN" altLang="en-US" dirty="0"/>
              <a:t> </a:t>
            </a:r>
            <a:r>
              <a:rPr lang="en-US" altLang="zh-CN" dirty="0"/>
              <a:t>COMMITTED)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0885-45DC-1945-B2C3-9C9A943D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C6D88-EA22-5F4B-BF1A-113E71F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D934D-AE7B-B541-8F53-3BEE2497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30" y="2654662"/>
            <a:ext cx="8430647" cy="31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7C54-A649-244B-B2E6-E5F2C773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5B157-54CA-1C45-99E8-969CDDCC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BFT</a:t>
            </a:r>
          </a:p>
          <a:p>
            <a:r>
              <a:rPr lang="en-US" altLang="zh-CN" dirty="0"/>
              <a:t>PBFT</a:t>
            </a:r>
          </a:p>
          <a:p>
            <a:r>
              <a:rPr lang="en-US" altLang="zh-CN" dirty="0"/>
              <a:t>Zyzzyva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0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C9DA-B50F-784D-9ECA-D1240F39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39E4B-4E18-D843-BDC6-1C254EED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PRE-PREPARE</a:t>
            </a:r>
          </a:p>
          <a:p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selects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m,</a:t>
            </a:r>
            <a:r>
              <a:rPr lang="zh-CN" altLang="en-US" dirty="0"/>
              <a:t> </a:t>
            </a:r>
            <a:r>
              <a:rPr lang="en-US" altLang="zh-CN" dirty="0"/>
              <a:t>assigns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&lt; PRE-PREPARE&gt;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63468-0E42-FF40-A82E-2D30F19F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219" y="3556000"/>
            <a:ext cx="7839561" cy="29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99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C9DA-B50F-784D-9ECA-D1240F39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39E4B-4E18-D843-BDC6-1C254EED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&lt;PRE-PREPARE&gt;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v,</a:t>
            </a:r>
            <a:r>
              <a:rPr lang="zh-CN" altLang="en-US" dirty="0"/>
              <a:t> </a:t>
            </a:r>
            <a:r>
              <a:rPr lang="en-US" altLang="zh-CN" dirty="0"/>
              <a:t>s&gt;=s’,</a:t>
            </a:r>
            <a:r>
              <a:rPr lang="zh-CN" altLang="en-US" dirty="0"/>
              <a:t> </a:t>
            </a:r>
            <a:r>
              <a:rPr lang="en-US" altLang="zh-CN" dirty="0"/>
              <a:t>it has not accepted another pre-prepare message with the same sequence number, s is between two watermarks, accept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order,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s’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&lt;PREPARE&gt;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FC561-0039-9146-9FAB-6A1F9B21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247" y="3858119"/>
            <a:ext cx="6730456" cy="27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FB7-EF1E-1641-ABFE-A96C447A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579E-E61B-5042-849A-1E42AD16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b="1" dirty="0"/>
              <a:t>2f</a:t>
            </a:r>
            <a:r>
              <a:rPr lang="zh-CN" altLang="en-US" b="1" dirty="0"/>
              <a:t> </a:t>
            </a:r>
            <a:r>
              <a:rPr lang="en-US" altLang="zh-CN" b="1" dirty="0"/>
              <a:t>matching</a:t>
            </a:r>
            <a:r>
              <a:rPr lang="zh-CN" altLang="en-US" b="1" dirty="0"/>
              <a:t> </a:t>
            </a:r>
            <a:r>
              <a:rPr lang="en-US" altLang="zh-CN" dirty="0"/>
              <a:t>&lt;PREPARE&gt;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(including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message),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</a:p>
          <a:p>
            <a:pPr lvl="1"/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prepared</a:t>
            </a:r>
          </a:p>
          <a:p>
            <a:pPr lvl="1"/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02EA0-0827-A541-AF6E-8FA36B59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13" y="3866357"/>
            <a:ext cx="6730456" cy="27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FB7-EF1E-1641-ABFE-A96C447A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579E-E61B-5042-849A-1E42AD16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</a:p>
          <a:p>
            <a:r>
              <a:rPr lang="en-US" dirty="0"/>
              <a:t>The P-certificate: ensures total order already</a:t>
            </a:r>
          </a:p>
          <a:p>
            <a:pPr lvl="1"/>
            <a:r>
              <a:rPr lang="en-US" dirty="0"/>
              <a:t>The request m</a:t>
            </a:r>
          </a:p>
          <a:p>
            <a:pPr lvl="1"/>
            <a:r>
              <a:rPr lang="en-US" dirty="0"/>
              <a:t>A Pre-prepare for m in view v with s</a:t>
            </a:r>
          </a:p>
          <a:p>
            <a:pPr lvl="1"/>
            <a:r>
              <a:rPr lang="en-US" dirty="0"/>
              <a:t>2f Prepare from different backups that match the pre-prepare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E555C-F60D-6B47-B363-23CAFE5E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539" y="3866357"/>
            <a:ext cx="6730456" cy="27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9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FB7-EF1E-1641-ABFE-A96C447A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579E-E61B-5042-849A-1E42AD16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</a:p>
          <a:p>
            <a:r>
              <a:rPr lang="en-US" dirty="0"/>
              <a:t>The P-certificate: ensures total order already</a:t>
            </a:r>
          </a:p>
          <a:p>
            <a:pPr lvl="1"/>
            <a:r>
              <a:rPr lang="en-US" dirty="0"/>
              <a:t>Why a third phase?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EBA89-BB15-DB4B-BC8D-0213A810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13" y="3727491"/>
            <a:ext cx="6730456" cy="27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8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FB7-EF1E-1641-ABFE-A96C447A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579E-E61B-5042-849A-1E42AD16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</a:p>
          <a:p>
            <a:r>
              <a:rPr lang="en-US" dirty="0"/>
              <a:t>The P-certificate: ensures total order already</a:t>
            </a:r>
          </a:p>
          <a:p>
            <a:pPr lvl="1"/>
            <a:r>
              <a:rPr lang="en-US" dirty="0"/>
              <a:t>Why a third phase?</a:t>
            </a:r>
          </a:p>
          <a:p>
            <a:pPr lvl="1"/>
            <a:r>
              <a:rPr lang="en-US" dirty="0"/>
              <a:t>During the view change, a new leader could modify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1A9A8-E306-4B4C-9F56-B138BDCB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13" y="3727491"/>
            <a:ext cx="6730456" cy="27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62DA-66DE-7F4A-AC2E-63A52526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18DE-7010-2448-871D-0154226C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b="1" dirty="0"/>
              <a:t>2f+1</a:t>
            </a:r>
            <a:r>
              <a:rPr lang="zh-CN" altLang="en-US" b="1" dirty="0"/>
              <a:t> </a:t>
            </a:r>
            <a:r>
              <a:rPr lang="en-US" altLang="zh-CN" b="1" dirty="0"/>
              <a:t>matching</a:t>
            </a:r>
            <a:r>
              <a:rPr lang="zh-CN" altLang="en-US" b="1" dirty="0"/>
              <a:t> </a:t>
            </a:r>
            <a:r>
              <a:rPr lang="en-US" altLang="zh-CN" dirty="0"/>
              <a:t>&lt;COMMIT&gt;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(including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message),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</a:p>
          <a:p>
            <a:pPr lvl="1"/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committed</a:t>
            </a:r>
          </a:p>
          <a:p>
            <a:pPr lvl="1"/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reply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DD56C-F385-0E4E-8793-6F2F94E1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86" y="4001294"/>
            <a:ext cx="6824609" cy="28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1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62DA-66DE-7F4A-AC2E-63A52526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18DE-7010-2448-871D-0154226C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</a:p>
          <a:p>
            <a:r>
              <a:rPr lang="en-US" altLang="zh-CN" dirty="0"/>
              <a:t>C-Certificate</a:t>
            </a:r>
          </a:p>
          <a:p>
            <a:pPr lvl="1"/>
            <a:r>
              <a:rPr lang="en-US" dirty="0"/>
              <a:t>A P-certificate (</a:t>
            </a:r>
            <a:r>
              <a:rPr lang="en-US" dirty="0" err="1"/>
              <a:t>m,v,s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2f+1 matching COMMIT messages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5DA32-7F35-8040-BE6C-DCB8113D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86" y="3688806"/>
            <a:ext cx="6824609" cy="28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6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7442-E9F2-FF45-A2A2-4A677561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581B-1F5F-2F42-B7B8-1A3ED1F3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DBEC5-A7C6-5848-9089-EF1CCBD9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33" y="2707323"/>
            <a:ext cx="8597564" cy="34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0A56-794C-1840-8B4A-5E4DBF5D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DBCDD-3DD9-4645-B125-A6ADD8D9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Multicast &lt;</a:t>
            </a:r>
            <a:r>
              <a:rPr lang="en-US" dirty="0" err="1"/>
              <a:t>CHECKPOINT,n,d,i</a:t>
            </a:r>
            <a:r>
              <a:rPr lang="en-US" dirty="0"/>
              <a:t>&gt;</a:t>
            </a:r>
          </a:p>
          <a:p>
            <a:r>
              <a:rPr lang="en-US" dirty="0"/>
              <a:t>n – sequence number of last committed request</a:t>
            </a:r>
          </a:p>
          <a:p>
            <a:r>
              <a:rPr lang="en-US" dirty="0"/>
              <a:t>d – digest of the state</a:t>
            </a:r>
          </a:p>
          <a:p>
            <a:endParaRPr lang="en-US" dirty="0"/>
          </a:p>
          <a:p>
            <a:r>
              <a:rPr lang="en-US" dirty="0"/>
              <a:t>When receiving 2f+1 CHECKPOINT messages</a:t>
            </a:r>
          </a:p>
          <a:p>
            <a:pPr lvl="1"/>
            <a:r>
              <a:rPr lang="en-US" dirty="0"/>
              <a:t>Save the stable checkpoint certificate</a:t>
            </a:r>
          </a:p>
          <a:p>
            <a:pPr lvl="1"/>
            <a:r>
              <a:rPr lang="en-US" dirty="0"/>
              <a:t>Delete the logs</a:t>
            </a:r>
          </a:p>
        </p:txBody>
      </p:sp>
    </p:spTree>
    <p:extLst>
      <p:ext uri="{BB962C8B-B14F-4D97-AF65-F5344CB8AC3E}">
        <p14:creationId xmlns:p14="http://schemas.microsoft.com/office/powerpoint/2010/main" val="25458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950B-A7E8-9F47-B2EB-1D83480B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18C43-BB84-0E49-B1E8-5AB294B0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Review for week 7</a:t>
            </a:r>
          </a:p>
          <a:p>
            <a:pPr lvl="1"/>
            <a:r>
              <a:rPr lang="en-US" dirty="0"/>
              <a:t>Due Mar 11</a:t>
            </a:r>
          </a:p>
          <a:p>
            <a:pPr lvl="1"/>
            <a:r>
              <a:rPr lang="en-US" dirty="0"/>
              <a:t>Gilad, Yossi, et al. "</a:t>
            </a:r>
            <a:r>
              <a:rPr lang="en-US" dirty="0" err="1"/>
              <a:t>Algorand</a:t>
            </a:r>
            <a:r>
              <a:rPr lang="en-US" dirty="0"/>
              <a:t>: Scaling byzantine agreements for cryptocurrencies." </a:t>
            </a:r>
            <a:r>
              <a:rPr lang="en-US" i="1" dirty="0"/>
              <a:t>Proceedings of the 26th Symposium on Operating Systems Principles</a:t>
            </a:r>
            <a:r>
              <a:rPr lang="en-US" dirty="0"/>
              <a:t>. ACM, 2017.</a:t>
            </a:r>
          </a:p>
          <a:p>
            <a:r>
              <a:rPr lang="en-US" dirty="0"/>
              <a:t>Mar 13 in class</a:t>
            </a:r>
          </a:p>
          <a:p>
            <a:pPr lvl="1"/>
            <a:r>
              <a:rPr lang="en-US" dirty="0"/>
              <a:t>Project progress presentation</a:t>
            </a:r>
          </a:p>
          <a:p>
            <a:pPr lvl="1"/>
            <a:r>
              <a:rPr lang="en-US" dirty="0"/>
              <a:t>Each team has 9-10 minutes</a:t>
            </a:r>
          </a:p>
          <a:p>
            <a:pPr lvl="1"/>
            <a:r>
              <a:rPr lang="en-US" dirty="0"/>
              <a:t>Describe 1) your topic, 2) why you study it (motivation), 3) your progress, 4) where do you see your project could end up with. </a:t>
            </a:r>
          </a:p>
          <a:p>
            <a:pPr lvl="1"/>
            <a:r>
              <a:rPr lang="en-US" dirty="0"/>
              <a:t>Sign up google sheet for your schedule</a:t>
            </a:r>
          </a:p>
          <a:p>
            <a:r>
              <a:rPr lang="en-US" dirty="0"/>
              <a:t>Submit your project progress report by Mar 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02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faulty primary?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Viewstamped</a:t>
            </a:r>
            <a:r>
              <a:rPr lang="en-US" dirty="0"/>
              <a:t> replication or </a:t>
            </a:r>
            <a:r>
              <a:rPr lang="en-US" dirty="0" err="1"/>
              <a:t>Paxos</a:t>
            </a:r>
            <a:r>
              <a:rPr lang="en-US" dirty="0"/>
              <a:t> detect faulty primary?</a:t>
            </a:r>
          </a:p>
          <a:p>
            <a:r>
              <a:rPr lang="en-US" dirty="0"/>
              <a:t>Will it work in Byzantine model?</a:t>
            </a:r>
          </a:p>
          <a:p>
            <a:r>
              <a:rPr lang="en-US" dirty="0"/>
              <a:t>How should we handle this in BFT?</a:t>
            </a:r>
          </a:p>
        </p:txBody>
      </p:sp>
    </p:spTree>
    <p:extLst>
      <p:ext uri="{BB962C8B-B14F-4D97-AF65-F5344CB8AC3E}">
        <p14:creationId xmlns:p14="http://schemas.microsoft.com/office/powerpoint/2010/main" val="3387506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AEA2-5092-D140-B4F1-15591A3E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happen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CB07-C84F-114F-B646-52EDEA668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timer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hasn’t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processed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timer</a:t>
            </a:r>
            <a:r>
              <a:rPr lang="zh-CN" altLang="en-US" dirty="0"/>
              <a:t> </a:t>
            </a:r>
            <a:r>
              <a:rPr lang="en-US" altLang="zh-CN" dirty="0"/>
              <a:t>expires</a:t>
            </a:r>
          </a:p>
          <a:p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&lt;VIEW-CHANGE,v+1&gt;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f+1</a:t>
            </a:r>
            <a:r>
              <a:rPr lang="zh-CN" altLang="en-US" dirty="0"/>
              <a:t> </a:t>
            </a:r>
            <a:r>
              <a:rPr lang="en-US" altLang="zh-CN" dirty="0"/>
              <a:t>VIEW-CHANGE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(if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hasn’t</a:t>
            </a:r>
            <a:r>
              <a:rPr lang="zh-CN" altLang="en-US" dirty="0"/>
              <a:t> </a:t>
            </a:r>
            <a:r>
              <a:rPr lang="en-US" altLang="zh-CN" dirty="0"/>
              <a:t>voted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yet),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VIEW-CHANGE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2f+1</a:t>
            </a:r>
            <a:r>
              <a:rPr lang="zh-CN" altLang="en-US" dirty="0"/>
              <a:t> </a:t>
            </a:r>
            <a:r>
              <a:rPr lang="en-US" altLang="zh-CN" dirty="0"/>
              <a:t>VIEW-CHANGE</a:t>
            </a:r>
            <a:r>
              <a:rPr lang="zh-CN" altLang="en-US" dirty="0"/>
              <a:t> </a:t>
            </a:r>
            <a:r>
              <a:rPr lang="en-US" altLang="zh-CN" dirty="0"/>
              <a:t>message,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change!</a:t>
            </a:r>
            <a:r>
              <a:rPr lang="zh-CN" altLang="en-US" dirty="0"/>
              <a:t> </a:t>
            </a:r>
            <a:r>
              <a:rPr lang="en-US" altLang="zh-CN" dirty="0"/>
              <a:t>(Why?)</a:t>
            </a:r>
          </a:p>
          <a:p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68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21B2-E2DD-8F49-9544-0464C6A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1DE00-F64C-5E4F-A4AA-E054AF90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re-orders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agreed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again</a:t>
            </a:r>
          </a:p>
          <a:p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trickier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benign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(Think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 err="1"/>
              <a:t>Viewstamped</a:t>
            </a:r>
            <a:r>
              <a:rPr lang="zh-CN" altLang="en-US" dirty="0"/>
              <a:t> </a:t>
            </a:r>
            <a:r>
              <a:rPr lang="en-US" altLang="zh-CN" dirty="0"/>
              <a:t>Replication)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 we need?</a:t>
            </a:r>
          </a:p>
        </p:txBody>
      </p:sp>
    </p:spTree>
    <p:extLst>
      <p:ext uri="{BB962C8B-B14F-4D97-AF65-F5344CB8AC3E}">
        <p14:creationId xmlns:p14="http://schemas.microsoft.com/office/powerpoint/2010/main" val="690657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0979-B4D1-4F4D-B47D-3D3D02C6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4B04-5E8B-6045-8BA3-71D5A51D9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node sends a VIEW-CHANGE message</a:t>
            </a:r>
          </a:p>
          <a:p>
            <a:pPr lvl="1"/>
            <a:r>
              <a:rPr lang="en-US" dirty="0"/>
              <a:t>It stops accepting any messages beside VIEW-CHANGE and NEW-VIEW</a:t>
            </a:r>
          </a:p>
          <a:p>
            <a:pPr lvl="1"/>
            <a:r>
              <a:rPr lang="en-US" dirty="0"/>
              <a:t>Multicast &lt;VIEW-CHANGE,v+1,P,Q&gt;</a:t>
            </a:r>
          </a:p>
          <a:p>
            <a:pPr lvl="1"/>
            <a:r>
              <a:rPr lang="en-US" dirty="0"/>
              <a:t>P contains all P-certificates and Q (pre-prepared messages)</a:t>
            </a:r>
          </a:p>
          <a:p>
            <a:r>
              <a:rPr lang="en-US" dirty="0"/>
              <a:t>2f+1 VIEW-CHANGE messages form a certificate to move to a new view</a:t>
            </a:r>
          </a:p>
        </p:txBody>
      </p:sp>
    </p:spTree>
    <p:extLst>
      <p:ext uri="{BB962C8B-B14F-4D97-AF65-F5344CB8AC3E}">
        <p14:creationId xmlns:p14="http://schemas.microsoft.com/office/powerpoint/2010/main" val="109258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09CE-BAE9-B443-B590-3E55FD3F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CC85D-95DE-F24F-94B2-BEB252EF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primary selects l and h</a:t>
            </a:r>
          </a:p>
          <a:p>
            <a:pPr lvl="1"/>
            <a:r>
              <a:rPr lang="en-US" dirty="0"/>
              <a:t>l is the largest sequence number of the last stable checkpoint</a:t>
            </a:r>
          </a:p>
          <a:p>
            <a:pPr lvl="1"/>
            <a:r>
              <a:rPr lang="en-US" dirty="0"/>
              <a:t>h is the largest sequence number in the P-certificate</a:t>
            </a:r>
          </a:p>
        </p:txBody>
      </p:sp>
    </p:spTree>
    <p:extLst>
      <p:ext uri="{BB962C8B-B14F-4D97-AF65-F5344CB8AC3E}">
        <p14:creationId xmlns:p14="http://schemas.microsoft.com/office/powerpoint/2010/main" val="4208987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09CE-BAE9-B443-B590-3E55FD3F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CC85D-95DE-F24F-94B2-BEB252EF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primary selects l and h</a:t>
            </a:r>
          </a:p>
          <a:p>
            <a:pPr lvl="1"/>
            <a:r>
              <a:rPr lang="en-US" dirty="0"/>
              <a:t>l is the largest sequence number of the last stable checkpoint</a:t>
            </a:r>
          </a:p>
          <a:p>
            <a:pPr lvl="1"/>
            <a:r>
              <a:rPr lang="en-US" dirty="0"/>
              <a:t>h is the largest sequence number in the P-certificate</a:t>
            </a:r>
          </a:p>
          <a:p>
            <a:r>
              <a:rPr lang="en-US" dirty="0"/>
              <a:t>For every sequence number s between l and h</a:t>
            </a:r>
          </a:p>
          <a:p>
            <a:pPr lvl="1"/>
            <a:r>
              <a:rPr lang="en-US" dirty="0"/>
              <a:t>If there is a P-certificate for s (2f+1 view-change messages)</a:t>
            </a:r>
          </a:p>
          <a:p>
            <a:pPr lvl="1"/>
            <a:r>
              <a:rPr lang="en-US" dirty="0"/>
              <a:t>And f+1 Q (pre-prepared at f+1 nodes)</a:t>
            </a:r>
          </a:p>
          <a:p>
            <a:pPr lvl="1"/>
            <a:r>
              <a:rPr lang="en-US" dirty="0"/>
              <a:t>Otherwise, select NULL</a:t>
            </a:r>
          </a:p>
        </p:txBody>
      </p:sp>
    </p:spTree>
    <p:extLst>
      <p:ext uri="{BB962C8B-B14F-4D97-AF65-F5344CB8AC3E}">
        <p14:creationId xmlns:p14="http://schemas.microsoft.com/office/powerpoint/2010/main" val="2317852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42A9-54B3-DF4F-8690-FB5BD6D9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E2E6-3B6D-9D47-89C6-D4CE42463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primary sends</a:t>
            </a:r>
          </a:p>
          <a:p>
            <a:pPr lvl="1"/>
            <a:r>
              <a:rPr lang="en-US" dirty="0"/>
              <a:t>Sends &lt;NEW-VIEW,v+1,V,X&gt;</a:t>
            </a:r>
          </a:p>
          <a:p>
            <a:pPr lvl="1"/>
            <a:r>
              <a:rPr lang="en-US" dirty="0"/>
              <a:t>V: 2f+1 view change messages</a:t>
            </a:r>
          </a:p>
          <a:p>
            <a:pPr lvl="1"/>
            <a:r>
              <a:rPr lang="en-US" dirty="0"/>
              <a:t>X: last stable checkpoint, and the selected requests</a:t>
            </a:r>
          </a:p>
        </p:txBody>
      </p:sp>
    </p:spTree>
    <p:extLst>
      <p:ext uri="{BB962C8B-B14F-4D97-AF65-F5344CB8AC3E}">
        <p14:creationId xmlns:p14="http://schemas.microsoft.com/office/powerpoint/2010/main" val="383652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13A9-0521-7D4D-B58B-54FEC7C8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9116-A7B4-644F-971A-B3878EDA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backup receives NEW-VIEW messages, it checks</a:t>
            </a:r>
          </a:p>
          <a:p>
            <a:pPr lvl="1"/>
            <a:r>
              <a:rPr lang="en-US" dirty="0"/>
              <a:t>It is signed properly</a:t>
            </a:r>
          </a:p>
          <a:p>
            <a:pPr lvl="1"/>
            <a:r>
              <a:rPr lang="en-US" dirty="0"/>
              <a:t>It contains valid V</a:t>
            </a:r>
          </a:p>
          <a:p>
            <a:pPr lvl="1"/>
            <a:r>
              <a:rPr lang="en-US" dirty="0"/>
              <a:t>Verify locally X is correct</a:t>
            </a:r>
          </a:p>
          <a:p>
            <a:r>
              <a:rPr lang="en-US" dirty="0"/>
              <a:t>Add all entries to its log</a:t>
            </a:r>
          </a:p>
          <a:p>
            <a:r>
              <a:rPr lang="en-US" dirty="0"/>
              <a:t>Multicast a PREPARE for each message</a:t>
            </a:r>
          </a:p>
          <a:p>
            <a:r>
              <a:rPr lang="en-US" dirty="0"/>
              <a:t>Enter the new view</a:t>
            </a:r>
          </a:p>
        </p:txBody>
      </p:sp>
    </p:spTree>
    <p:extLst>
      <p:ext uri="{BB962C8B-B14F-4D97-AF65-F5344CB8AC3E}">
        <p14:creationId xmlns:p14="http://schemas.microsoft.com/office/powerpoint/2010/main" val="2757660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DB32-53BF-9545-829F-9D5F913D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3 phases?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B326-F408-8C46-ABB4-E2833410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965"/>
            <a:ext cx="10515600" cy="4351338"/>
          </a:xfrm>
        </p:spPr>
        <p:txBody>
          <a:bodyPr/>
          <a:lstStyle/>
          <a:p>
            <a:r>
              <a:rPr lang="en-US" dirty="0"/>
              <a:t>Are 2 phases good enough?</a:t>
            </a:r>
          </a:p>
          <a:p>
            <a:r>
              <a:rPr lang="en-US" dirty="0"/>
              <a:t>View change, collect 2f+1 VIEW-CHANGE messages</a:t>
            </a:r>
          </a:p>
          <a:p>
            <a:pPr lvl="1"/>
            <a:r>
              <a:rPr lang="en-US" dirty="0"/>
              <a:t>Multicast &lt;VIEW-CHANGE,v+1,P,Q&gt;</a:t>
            </a:r>
          </a:p>
          <a:p>
            <a:pPr lvl="1"/>
            <a:r>
              <a:rPr lang="en-US" dirty="0"/>
              <a:t>P contains all P-certificates and Q (pre-prepared messages)</a:t>
            </a:r>
          </a:p>
          <a:p>
            <a:pPr lvl="1"/>
            <a:r>
              <a:rPr lang="en-US" dirty="0"/>
              <a:t>New leader selects a m if there is at least </a:t>
            </a:r>
            <a:r>
              <a:rPr lang="en-US" dirty="0">
                <a:solidFill>
                  <a:srgbClr val="C00000"/>
                </a:solidFill>
              </a:rPr>
              <a:t>one p-certificate and f+1 in Q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EC0FE-8D5E-C94E-A516-AC87E4E2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047" y="3818931"/>
            <a:ext cx="6730456" cy="27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82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DB32-53BF-9545-829F-9D5F913D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3 phases?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B326-F408-8C46-ABB4-E2833410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If a request is prepared at one correct node, not other request will be prepared in the same view</a:t>
            </a:r>
          </a:p>
          <a:p>
            <a:r>
              <a:rPr lang="en-US" dirty="0"/>
              <a:t>New leader selects a m if there is at least </a:t>
            </a:r>
            <a:r>
              <a:rPr lang="en-US" dirty="0">
                <a:solidFill>
                  <a:srgbClr val="C00000"/>
                </a:solidFill>
              </a:rPr>
              <a:t>one p-certificate and f+1 in Q</a:t>
            </a:r>
          </a:p>
          <a:p>
            <a:r>
              <a:rPr lang="en-US" dirty="0">
                <a:solidFill>
                  <a:srgbClr val="C00000"/>
                </a:solidFill>
              </a:rPr>
              <a:t>The p-certificate, some node mentions this has been committed,</a:t>
            </a:r>
          </a:p>
          <a:p>
            <a:r>
              <a:rPr lang="en-US" dirty="0">
                <a:solidFill>
                  <a:srgbClr val="C00000"/>
                </a:solidFill>
              </a:rPr>
              <a:t>F+1 pre-prepared, this request has been received by at least one correct node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EC0FE-8D5E-C94E-A516-AC87E4E2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019" y="4384209"/>
            <a:ext cx="5528673" cy="22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AC8B-B959-234B-8E20-B443045F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Generals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C11C1-446E-D142-836F-884C7C27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Concerned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(binary)</a:t>
            </a:r>
            <a:r>
              <a:rPr lang="zh-CN" altLang="en-US" dirty="0"/>
              <a:t> </a:t>
            </a:r>
            <a:r>
              <a:rPr lang="en-US" altLang="zh-CN" dirty="0"/>
              <a:t>atomic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broadcaster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correct,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broadcasted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consensus/agreement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</a:p>
          <a:p>
            <a:pPr lvl="1"/>
            <a:r>
              <a:rPr lang="en-US" altLang="zh-CN" dirty="0"/>
              <a:t>BFT</a:t>
            </a:r>
            <a:r>
              <a:rPr lang="zh-CN" altLang="en-US" dirty="0"/>
              <a:t> </a:t>
            </a:r>
            <a:r>
              <a:rPr lang="en-US" altLang="zh-CN" dirty="0" err="1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25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DB32-53BF-9545-829F-9D5F913D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3 phases?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B326-F408-8C46-ABB4-E2833410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The new leader (e.g., p2)</a:t>
            </a:r>
          </a:p>
          <a:p>
            <a:r>
              <a:rPr lang="en-US" dirty="0"/>
              <a:t>Receives messages from p0 and p3</a:t>
            </a:r>
          </a:p>
          <a:p>
            <a:r>
              <a:rPr lang="en-US" dirty="0"/>
              <a:t>P0, m, pre-prepared</a:t>
            </a:r>
          </a:p>
          <a:p>
            <a:r>
              <a:rPr lang="en-US" dirty="0"/>
              <a:t>P3, nothing…</a:t>
            </a:r>
          </a:p>
          <a:p>
            <a:r>
              <a:rPr lang="en-US" dirty="0"/>
              <a:t>P2 selects NULL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only wo phases, the client needs to collect 2f+1 matching replies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DD0D2-2004-A640-8308-AF72CE07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113" y="2565889"/>
            <a:ext cx="7035318" cy="26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59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DB32-53BF-9545-829F-9D5F913D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3 phases?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B326-F408-8C46-ABB4-E2833410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do we know if there are 3 phases?</a:t>
            </a:r>
          </a:p>
          <a:p>
            <a:r>
              <a:rPr lang="en-US" dirty="0"/>
              <a:t>If a request is committed at a correct node…</a:t>
            </a:r>
          </a:p>
          <a:p>
            <a:pPr lvl="1"/>
            <a:r>
              <a:rPr lang="en-US" dirty="0"/>
              <a:t>It receives 2f+1 commit messages</a:t>
            </a:r>
          </a:p>
          <a:p>
            <a:pPr lvl="1"/>
            <a:r>
              <a:rPr lang="en-US" dirty="0"/>
              <a:t>At least f+1 of them are correct</a:t>
            </a:r>
          </a:p>
          <a:p>
            <a:pPr lvl="1"/>
            <a:r>
              <a:rPr lang="en-US" dirty="0"/>
              <a:t>These </a:t>
            </a:r>
            <a:r>
              <a:rPr lang="en-US" dirty="0">
                <a:solidFill>
                  <a:schemeClr val="accent2"/>
                </a:solidFill>
              </a:rPr>
              <a:t>f+1</a:t>
            </a:r>
            <a:r>
              <a:rPr lang="en-US" dirty="0"/>
              <a:t> nodes will definitely include m in both P and Q</a:t>
            </a:r>
          </a:p>
          <a:p>
            <a:pPr lvl="1"/>
            <a:r>
              <a:rPr lang="en-US" dirty="0"/>
              <a:t>A view change will be triggered by </a:t>
            </a:r>
            <a:r>
              <a:rPr lang="en-US" dirty="0">
                <a:solidFill>
                  <a:srgbClr val="C00000"/>
                </a:solidFill>
              </a:rPr>
              <a:t>2f+1 </a:t>
            </a:r>
            <a:r>
              <a:rPr lang="en-US" dirty="0"/>
              <a:t>VIEW-CHANGE messages</a:t>
            </a:r>
          </a:p>
          <a:p>
            <a:pPr lvl="1"/>
            <a:r>
              <a:rPr lang="en-US" dirty="0"/>
              <a:t>At least</a:t>
            </a:r>
            <a:r>
              <a:rPr lang="en-US" dirty="0">
                <a:solidFill>
                  <a:srgbClr val="C00000"/>
                </a:solidFill>
              </a:rPr>
              <a:t> f+1 </a:t>
            </a:r>
            <a:r>
              <a:rPr lang="en-US" dirty="0"/>
              <a:t>of them are correct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f+1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f+1 </a:t>
            </a:r>
            <a:r>
              <a:rPr lang="en-US" dirty="0"/>
              <a:t>must have at least one correct node in common (majority voting of correct nodes!)</a:t>
            </a:r>
          </a:p>
          <a:p>
            <a:pPr lvl="1"/>
            <a:r>
              <a:rPr lang="en-US" dirty="0"/>
              <a:t>It will include m in P!  (using digital signature, this is good enough!)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34EE4-22C1-7640-A314-807CF8DB4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210962"/>
            <a:ext cx="4888221" cy="20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FAEE-D31D-D840-9410-05FA4712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491A-DBCA-8A44-A576-A2A1B4F5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Digest replies</a:t>
            </a:r>
          </a:p>
          <a:p>
            <a:r>
              <a:rPr lang="en-US" dirty="0"/>
              <a:t>Tentative execution</a:t>
            </a:r>
          </a:p>
          <a:p>
            <a:r>
              <a:rPr lang="en-US" dirty="0"/>
              <a:t>Request batching</a:t>
            </a:r>
          </a:p>
          <a:p>
            <a:r>
              <a:rPr lang="en-US" dirty="0"/>
              <a:t>Read optimization</a:t>
            </a:r>
          </a:p>
        </p:txBody>
      </p:sp>
    </p:spTree>
    <p:extLst>
      <p:ext uri="{BB962C8B-B14F-4D97-AF65-F5344CB8AC3E}">
        <p14:creationId xmlns:p14="http://schemas.microsoft.com/office/powerpoint/2010/main" val="566878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7919-B70D-6D47-87DD-57A81F1D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585C-744E-354F-9A37-F6BC3E4B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Cryptographic operations</a:t>
            </a:r>
          </a:p>
          <a:p>
            <a:r>
              <a:rPr lang="en-US" dirty="0"/>
              <a:t>Network bandwidth </a:t>
            </a:r>
          </a:p>
          <a:p>
            <a:pPr lvl="1"/>
            <a:r>
              <a:rPr lang="en-US" dirty="0"/>
              <a:t>Message lengths</a:t>
            </a:r>
          </a:p>
          <a:p>
            <a:pPr lvl="1"/>
            <a:r>
              <a:rPr lang="en-US" dirty="0"/>
              <a:t>Number of messages</a:t>
            </a:r>
          </a:p>
          <a:p>
            <a:r>
              <a:rPr lang="en-US" dirty="0"/>
              <a:t>Protocol cost</a:t>
            </a:r>
          </a:p>
          <a:p>
            <a:pPr lvl="1"/>
            <a:r>
              <a:rPr lang="en-US" dirty="0"/>
              <a:t>Number of phases</a:t>
            </a:r>
          </a:p>
          <a:p>
            <a:r>
              <a:rPr lang="en-US" dirty="0"/>
              <a:t>Trade-offs among all the parameters (frequency of failures, frequency of checkpoints, etc.)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08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3C97-4910-2547-B19E-C32BF17D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10" y="2766218"/>
            <a:ext cx="10515600" cy="1325563"/>
          </a:xfrm>
        </p:spPr>
        <p:txBody>
          <a:bodyPr/>
          <a:lstStyle/>
          <a:p>
            <a:r>
              <a:rPr lang="en-US" dirty="0"/>
              <a:t>Zyzzyva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B4D5-8B99-1046-8519-6C16EBA3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55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7FC145-D395-F34D-9ABF-80848D01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934F-F30B-2E4F-8C93-CD45F8F0F7A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C136EB9D-07B0-B246-AA78-3D8ACF8BC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Zyzzyva (I)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43E919A3-8BD2-C04A-BC5D-0B21D8B6D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Uses </a:t>
            </a:r>
            <a:r>
              <a:rPr lang="en-US" altLang="en-US" b="1" i="1" dirty="0"/>
              <a:t>speculation</a:t>
            </a:r>
            <a:r>
              <a:rPr lang="en-US" altLang="en-US" dirty="0"/>
              <a:t> to reduce the cost of BFT replication</a:t>
            </a:r>
          </a:p>
          <a:p>
            <a:pPr lvl="1"/>
            <a:r>
              <a:rPr lang="en-US" altLang="en-US" dirty="0"/>
              <a:t>Primary replica proposes the order of client requests to all secondary replicas (</a:t>
            </a:r>
            <a:r>
              <a:rPr lang="en-US" altLang="en-US" b="1" i="1" dirty="0"/>
              <a:t>standard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Secondary replicas speculatively execute the request without going through an agreement protocol to validate that order (</a:t>
            </a:r>
            <a:r>
              <a:rPr lang="en-US" altLang="en-US" b="1" i="1" dirty="0"/>
              <a:t>new idea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7067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D1D9BE-DA48-AA4C-8B01-B3798353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B170-5E37-C14E-B921-D76070E0B1A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A0DBCEE6-36FC-FD4A-88BE-74E8958C5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Zyzzyva (II)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9CCE598E-DDC7-114E-8187-4EA2946AF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 a result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States of correct replicas may diverge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Replicas may send diverging replies to client </a:t>
            </a:r>
          </a:p>
          <a:p>
            <a:r>
              <a:rPr lang="en-US" altLang="en-US"/>
              <a:t>Zyzzyva’s solution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Clients detect inconsistencies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Help convergence of correct replicas to a single total ordering of requests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Reject inconsistent replies</a:t>
            </a:r>
          </a:p>
        </p:txBody>
      </p:sp>
    </p:spTree>
    <p:extLst>
      <p:ext uri="{BB962C8B-B14F-4D97-AF65-F5344CB8AC3E}">
        <p14:creationId xmlns:p14="http://schemas.microsoft.com/office/powerpoint/2010/main" val="584235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89B11F-93FB-E347-90E9-C36F1EB4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17C2-A802-6D40-BB28-5BA162D8D7CD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E431B354-A09C-6347-B852-CC3FE7550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How?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E0A9B21A-D392-8D40-BC5E-4D9E80503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Clients observe a replicated state machine</a:t>
            </a:r>
          </a:p>
          <a:p>
            <a:r>
              <a:rPr lang="en-US" altLang="en-US"/>
              <a:t>Replies contain enough information to let clients ascertain if the replies and the history are stable and guaranteed to be eventually committed</a:t>
            </a:r>
          </a:p>
          <a:p>
            <a:r>
              <a:rPr lang="en-US" altLang="en-US"/>
              <a:t>Replicas have </a:t>
            </a:r>
            <a:r>
              <a:rPr lang="en-US" altLang="en-US" b="1" i="1"/>
              <a:t>checkpoints</a:t>
            </a:r>
          </a:p>
          <a:p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1141886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6C25-7255-8440-97E2-02A46D63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Zyzzyva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65CA6-4CC2-9C4B-855B-F206561A6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553" y="457201"/>
            <a:ext cx="7509894" cy="6165668"/>
          </a:xfrm>
        </p:spPr>
      </p:pic>
    </p:spTree>
    <p:extLst>
      <p:ext uri="{BB962C8B-B14F-4D97-AF65-F5344CB8AC3E}">
        <p14:creationId xmlns:p14="http://schemas.microsoft.com/office/powerpoint/2010/main" val="118778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45B132-4B96-D04F-861D-001BA1B6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7AAC-7C24-9048-B8FA-E3B1291BFC83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B5AA649E-B29D-784A-8C67-4F4D24E51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Explanations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7F694D80-021D-1549-81FF-8AAC5CFAF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Secondary replicas assume that</a:t>
            </a:r>
          </a:p>
          <a:p>
            <a:pPr lvl="1"/>
            <a:r>
              <a:rPr lang="en-US" altLang="en-US"/>
              <a:t>Primary replica gave the right ordering</a:t>
            </a:r>
          </a:p>
          <a:p>
            <a:pPr lvl="1"/>
            <a:r>
              <a:rPr lang="en-US" altLang="en-US"/>
              <a:t>All secondary replicas will participate in transaction</a:t>
            </a:r>
          </a:p>
          <a:p>
            <a:r>
              <a:rPr lang="en-US" altLang="en-US"/>
              <a:t>Initiate speculative execution</a:t>
            </a:r>
          </a:p>
          <a:p>
            <a:r>
              <a:rPr lang="en-US" altLang="en-US"/>
              <a:t>Client receives </a:t>
            </a:r>
            <a:r>
              <a:rPr lang="en-US" altLang="en-US" b="1"/>
              <a:t>3</a:t>
            </a:r>
            <a:r>
              <a:rPr lang="en-US" altLang="en-US" b="1" i="1"/>
              <a:t>f</a:t>
            </a:r>
            <a:r>
              <a:rPr lang="en-US" altLang="en-US" b="1"/>
              <a:t> + 1</a:t>
            </a:r>
            <a:r>
              <a:rPr lang="en-US" altLang="en-US" i="1"/>
              <a:t> </a:t>
            </a:r>
            <a:r>
              <a:rPr lang="en-US" altLang="en-US"/>
              <a:t>mutually consistent responses</a:t>
            </a:r>
          </a:p>
        </p:txBody>
      </p:sp>
    </p:spTree>
    <p:extLst>
      <p:ext uri="{BB962C8B-B14F-4D97-AF65-F5344CB8AC3E}">
        <p14:creationId xmlns:p14="http://schemas.microsoft.com/office/powerpoint/2010/main" val="152182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F84F-92F5-6C4F-9D16-3D6BCC49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2f+1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tolerate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failures?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D380-27B1-AB48-BB03-A5A2D445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13633-269F-844C-9472-B30445C91343}"/>
              </a:ext>
            </a:extLst>
          </p:cNvPr>
          <p:cNvSpPr/>
          <p:nvPr/>
        </p:nvSpPr>
        <p:spPr>
          <a:xfrm>
            <a:off x="5404848" y="3061113"/>
            <a:ext cx="1672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pc="-100">
                <a:solidFill>
                  <a:srgbClr val="C00000"/>
                </a:solidFill>
              </a:rPr>
              <a:t>indistinguishable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D8C8A-D7C8-4745-8B78-6EE97904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63" y="2508818"/>
            <a:ext cx="4165200" cy="2373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AB9E8-F267-D244-A43E-A1EC7593A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72" y="2616096"/>
            <a:ext cx="423789" cy="408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9FEC0-685C-214D-87F2-0D8AC5E74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323" y="2508818"/>
            <a:ext cx="4090822" cy="2373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C0498-F713-0C4B-B715-8B64CA1B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1" y="4163098"/>
            <a:ext cx="423789" cy="408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2814CA-3CFD-084B-9285-3AB407B5B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332" y="3225506"/>
            <a:ext cx="2599202" cy="2049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F7F097-ECAB-F643-8F8C-DF90B0BFD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712" y="3214170"/>
            <a:ext cx="2599202" cy="20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81370-F2E7-8844-BB5F-77C06EDF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1BD9-47D2-874D-9A5C-FD62CEC2DB7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7037D40E-FF03-1E49-A67E-DC54D966C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Explanations (I)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3C913D90-3600-C745-85C0-6D100EF54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Client receives 3</a:t>
            </a:r>
            <a:r>
              <a:rPr lang="en-US" altLang="en-US" b="1" i="1"/>
              <a:t>f </a:t>
            </a:r>
            <a:r>
              <a:rPr lang="en-US" altLang="en-US"/>
              <a:t>mutually consistent responses</a:t>
            </a:r>
          </a:p>
          <a:p>
            <a:r>
              <a:rPr lang="en-US" altLang="en-US"/>
              <a:t>Gathers </a:t>
            </a:r>
            <a:r>
              <a:rPr lang="en-US" altLang="en-US" b="1" i="1"/>
              <a:t>at least </a:t>
            </a:r>
            <a:r>
              <a:rPr lang="en-US" altLang="en-US" b="1"/>
              <a:t> 2</a:t>
            </a:r>
            <a:r>
              <a:rPr lang="en-US" altLang="en-US" b="1" i="1"/>
              <a:t>f </a:t>
            </a:r>
            <a:r>
              <a:rPr lang="en-US" altLang="en-US" b="1"/>
              <a:t>+ 1 </a:t>
            </a:r>
            <a:r>
              <a:rPr lang="en-US" altLang="en-US"/>
              <a:t>mutually consistent responses</a:t>
            </a:r>
          </a:p>
          <a:p>
            <a:r>
              <a:rPr lang="en-US" altLang="en-US"/>
              <a:t>Distributes a </a:t>
            </a:r>
            <a:r>
              <a:rPr lang="en-US" altLang="en-US" b="1" i="1"/>
              <a:t>commit certificate  </a:t>
            </a:r>
            <a:r>
              <a:rPr lang="en-US" altLang="en-US"/>
              <a:t>to the replicas</a:t>
            </a:r>
          </a:p>
          <a:p>
            <a:r>
              <a:rPr lang="en-US" altLang="en-US"/>
              <a:t>Once </a:t>
            </a:r>
            <a:r>
              <a:rPr lang="en-US" altLang="en-US" b="1" i="1"/>
              <a:t>at least </a:t>
            </a:r>
            <a:r>
              <a:rPr lang="en-US" altLang="en-US" b="1"/>
              <a:t> 2</a:t>
            </a:r>
            <a:r>
              <a:rPr lang="en-US" altLang="en-US" b="1" i="1"/>
              <a:t>f </a:t>
            </a:r>
            <a:r>
              <a:rPr lang="en-US" altLang="en-US" b="1"/>
              <a:t>+ 1 </a:t>
            </a:r>
            <a:r>
              <a:rPr lang="en-US" altLang="en-US"/>
              <a:t>replicas acknowledge receiving a commit certificate, the client considers the request completed</a:t>
            </a:r>
          </a:p>
        </p:txBody>
      </p:sp>
    </p:spTree>
    <p:extLst>
      <p:ext uri="{BB962C8B-B14F-4D97-AF65-F5344CB8AC3E}">
        <p14:creationId xmlns:p14="http://schemas.microsoft.com/office/powerpoint/2010/main" val="628887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4FC87D-EEF7-2E4C-9B5D-7BF4F25B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C8CB-1654-A54F-97B4-DBF443E8343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B6DC1294-4FD4-2F4D-B245-6AC6A2EC8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Explanations (II)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4666BDF1-88CE-D344-A24B-FBB83CBAD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enough secondary replicas  suspect that the primary replica is faulty, a </a:t>
            </a:r>
            <a:r>
              <a:rPr lang="en-US" altLang="en-US" b="1" i="1" dirty="0"/>
              <a:t>view change</a:t>
            </a:r>
            <a:r>
              <a:rPr lang="en-US" altLang="en-US" dirty="0"/>
              <a:t> is initiated and a</a:t>
            </a:r>
            <a:r>
              <a:rPr lang="en-US" altLang="en-US" b="1" dirty="0"/>
              <a:t> </a:t>
            </a:r>
            <a:r>
              <a:rPr lang="en-US" altLang="en-US" b="1" i="1" dirty="0"/>
              <a:t>new primary</a:t>
            </a:r>
            <a:r>
              <a:rPr lang="en-US" altLang="en-US" b="1" dirty="0"/>
              <a:t> </a:t>
            </a:r>
            <a:r>
              <a:rPr lang="en-US" altLang="en-US" dirty="0"/>
              <a:t>elected</a:t>
            </a:r>
          </a:p>
          <a:p>
            <a:endParaRPr lang="en-US" altLang="en-US" dirty="0"/>
          </a:p>
          <a:p>
            <a:r>
              <a:rPr lang="en-US" altLang="en-US" dirty="0"/>
              <a:t>During view change, still collect 2f+1 view-change messages</a:t>
            </a:r>
          </a:p>
          <a:p>
            <a:r>
              <a:rPr lang="en-US" altLang="en-US" dirty="0"/>
              <a:t>If f+1 of them include a request m, include that in the new view</a:t>
            </a:r>
          </a:p>
        </p:txBody>
      </p:sp>
    </p:spTree>
    <p:extLst>
      <p:ext uri="{BB962C8B-B14F-4D97-AF65-F5344CB8AC3E}">
        <p14:creationId xmlns:p14="http://schemas.microsoft.com/office/powerpoint/2010/main" val="1910456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F829-2160-C64F-A9DD-D703113A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Zyzzyva State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7A2235-C949-6841-A8B1-ABEAE4AFD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449" y="1825625"/>
            <a:ext cx="9493102" cy="4351338"/>
          </a:xfrm>
        </p:spPr>
      </p:pic>
    </p:spTree>
    <p:extLst>
      <p:ext uri="{BB962C8B-B14F-4D97-AF65-F5344CB8AC3E}">
        <p14:creationId xmlns:p14="http://schemas.microsoft.com/office/powerpoint/2010/main" val="210853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D9EDA1-FBA7-FC4F-8524-180B2CFE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BB73-8010-A54B-AB24-70B600226C51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922D79F8-6BD4-DC49-A907-3081572BD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Explanations (I)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5C0DDFCE-ED36-4041-A756-11CAEC56A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Each replica maintains</a:t>
            </a:r>
          </a:p>
          <a:p>
            <a:pPr lvl="1"/>
            <a:r>
              <a:rPr lang="en-US" altLang="en-US"/>
              <a:t>A </a:t>
            </a:r>
            <a:r>
              <a:rPr lang="en-US" altLang="en-US" b="1" i="1"/>
              <a:t>history</a:t>
            </a:r>
            <a:r>
              <a:rPr lang="en-US" altLang="en-US"/>
              <a:t> of the requests it has executed</a:t>
            </a:r>
          </a:p>
          <a:p>
            <a:pPr lvl="1"/>
            <a:r>
              <a:rPr lang="en-US" altLang="en-US"/>
              <a:t>A copy of the </a:t>
            </a:r>
            <a:r>
              <a:rPr lang="en-US" altLang="en-US" b="1" i="1"/>
              <a:t>max commit certificate</a:t>
            </a:r>
            <a:r>
              <a:rPr lang="en-US" altLang="en-US"/>
              <a:t> it has received </a:t>
            </a:r>
          </a:p>
          <a:p>
            <a:pPr lvl="2"/>
            <a:r>
              <a:rPr lang="en-US" altLang="en-US"/>
              <a:t>Let it distinguish between </a:t>
            </a:r>
            <a:r>
              <a:rPr lang="en-US" altLang="en-US" b="1" i="1"/>
              <a:t>committed history</a:t>
            </a:r>
            <a:r>
              <a:rPr lang="en-US" altLang="en-US"/>
              <a:t> and </a:t>
            </a:r>
            <a:r>
              <a:rPr lang="en-US" altLang="en-US" b="1" i="1"/>
              <a:t>speculative history</a:t>
            </a:r>
            <a:r>
              <a:rPr lang="en-US" alt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88820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E35246-4CD3-3F42-9660-757C89C0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5BF-C84D-FD4C-BC41-315D43D2A5BB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D76D5AE9-46E5-104E-9691-7D948BB6B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Explanations (II)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CE8DD0C6-D941-2D4E-A5CF-5B0425FC2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Each replica constructs a checkpoint every CP_INTERVAL requests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maintains one </a:t>
            </a:r>
            <a:r>
              <a:rPr lang="en-US" altLang="en-US" b="1" i="1"/>
              <a:t>stable checkpoint</a:t>
            </a:r>
            <a:r>
              <a:rPr lang="en-US" altLang="en-US"/>
              <a:t> with a corresponding </a:t>
            </a:r>
            <a:r>
              <a:rPr lang="en-US" altLang="en-US" b="1" i="1"/>
              <a:t>stable application state snapshot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might also have up to one </a:t>
            </a:r>
            <a:r>
              <a:rPr lang="en-US" altLang="en-US" b="1" i="1"/>
              <a:t>speculative checkpoint</a:t>
            </a:r>
            <a:r>
              <a:rPr lang="en-US" altLang="en-US"/>
              <a:t> with its corresponding </a:t>
            </a:r>
            <a:r>
              <a:rPr lang="en-US" altLang="en-US" b="1" i="1"/>
              <a:t>speculative application state snapshot</a:t>
            </a:r>
          </a:p>
        </p:txBody>
      </p:sp>
    </p:spTree>
    <p:extLst>
      <p:ext uri="{BB962C8B-B14F-4D97-AF65-F5344CB8AC3E}">
        <p14:creationId xmlns:p14="http://schemas.microsoft.com/office/powerpoint/2010/main" val="2685893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DF24EA-6E9B-7140-8093-400449D4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0E7-189D-4B43-80B7-4E89338FB9E8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8F88C31-3742-2346-85AF-3DD98339E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Explanations (III)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B618A6CE-C825-C64A-868F-21FD0B4D6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Checkpoints  and application state become committed through a process similar to that of earlier BFT agreement protocols</a:t>
            </a:r>
          </a:p>
          <a:p>
            <a:pPr lvl="1"/>
            <a:r>
              <a:rPr lang="en-US" altLang="en-US"/>
              <a:t>Replicas send </a:t>
            </a:r>
            <a:r>
              <a:rPr lang="en-US" altLang="en-US" b="1" i="1"/>
              <a:t>signed checkpoint messages</a:t>
            </a:r>
            <a:r>
              <a:rPr lang="en-US" altLang="en-US"/>
              <a:t> to all replicas when they  generate a tentative checkpoint</a:t>
            </a:r>
          </a:p>
          <a:p>
            <a:pPr lvl="1"/>
            <a:r>
              <a:rPr lang="en-US" altLang="en-US"/>
              <a:t>Commit checkpoint after they collect </a:t>
            </a:r>
            <a:r>
              <a:rPr lang="en-US" altLang="en-US" i="1"/>
              <a:t>f</a:t>
            </a:r>
            <a:r>
              <a:rPr lang="en-US" altLang="en-US"/>
              <a:t> + 1  signed matching checkpoint messages</a:t>
            </a:r>
          </a:p>
        </p:txBody>
      </p:sp>
    </p:spTree>
    <p:extLst>
      <p:ext uri="{BB962C8B-B14F-4D97-AF65-F5344CB8AC3E}">
        <p14:creationId xmlns:p14="http://schemas.microsoft.com/office/powerpoint/2010/main" val="3414392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4ABE-5738-7345-B238-79ECDAC6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16400-5D9A-EC4C-9475-BD0BF505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Abraham, </a:t>
            </a:r>
            <a:r>
              <a:rPr lang="en-US" dirty="0" err="1"/>
              <a:t>Ittai</a:t>
            </a:r>
            <a:r>
              <a:rPr lang="en-US" dirty="0"/>
              <a:t>, et al. "Revisiting fast practical byzantine fault tolerance." </a:t>
            </a:r>
            <a:r>
              <a:rPr lang="en-US" i="1" dirty="0" err="1"/>
              <a:t>arXiv</a:t>
            </a:r>
            <a:r>
              <a:rPr lang="en-US" i="1" dirty="0"/>
              <a:t> preprint arXiv:1712.01367</a:t>
            </a:r>
            <a:r>
              <a:rPr lang="en-US" dirty="0"/>
              <a:t> (2017).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522B4-AEE3-524A-B84B-3C728100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75" y="3233056"/>
            <a:ext cx="9791792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9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BDD0-0F0B-2F45-8B6E-83E96C0B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PBFT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5843-44F6-944C-855D-98B993AF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Tolerance.</a:t>
            </a:r>
            <a:r>
              <a:rPr lang="zh-CN" altLang="en-US" dirty="0"/>
              <a:t> </a:t>
            </a:r>
            <a:r>
              <a:rPr lang="en-US" altLang="zh-CN" dirty="0"/>
              <a:t>M.</a:t>
            </a:r>
            <a:r>
              <a:rPr lang="zh-CN" altLang="en-US" dirty="0"/>
              <a:t> </a:t>
            </a:r>
            <a:r>
              <a:rPr lang="en-US" altLang="zh-CN" dirty="0"/>
              <a:t>Castro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B.</a:t>
            </a:r>
            <a:r>
              <a:rPr lang="zh-CN" altLang="en-US" dirty="0"/>
              <a:t> </a:t>
            </a:r>
            <a:r>
              <a:rPr lang="en-US" altLang="zh-CN" dirty="0" err="1"/>
              <a:t>Liskov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OSDI</a:t>
            </a:r>
            <a:r>
              <a:rPr lang="zh-CN" altLang="en-US" dirty="0"/>
              <a:t> </a:t>
            </a:r>
            <a:r>
              <a:rPr lang="en-US" altLang="zh-CN" dirty="0"/>
              <a:t>1999.</a:t>
            </a:r>
          </a:p>
          <a:p>
            <a:r>
              <a:rPr lang="en-US" altLang="zh-CN" dirty="0"/>
              <a:t>Replicate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</a:p>
          <a:p>
            <a:pPr lvl="1"/>
            <a:r>
              <a:rPr lang="en-US" altLang="zh-CN" dirty="0"/>
              <a:t>Assumption: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fraction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</a:p>
          <a:p>
            <a:pPr lvl="1"/>
            <a:r>
              <a:rPr lang="en-US" altLang="zh-CN" dirty="0"/>
              <a:t>Rely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super-majority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3f+1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tolerate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</a:p>
          <a:p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 err="1"/>
              <a:t>Paxos</a:t>
            </a:r>
            <a:r>
              <a:rPr lang="en-US" altLang="zh-CN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DD7D-7364-8445-BFA7-EE140910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D0C2-2B86-A74F-A541-F363F74B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pPr lvl="1"/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synchrony</a:t>
            </a:r>
          </a:p>
          <a:p>
            <a:pPr lvl="1"/>
            <a:r>
              <a:rPr lang="en-US" altLang="zh-CN" dirty="0"/>
              <a:t>Unreliable</a:t>
            </a:r>
            <a:r>
              <a:rPr lang="zh-CN" altLang="en-US" dirty="0"/>
              <a:t> </a:t>
            </a:r>
            <a:r>
              <a:rPr lang="en-US" altLang="zh-CN" dirty="0"/>
              <a:t>channels</a:t>
            </a:r>
          </a:p>
          <a:p>
            <a:r>
              <a:rPr lang="en-US" altLang="zh-CN" dirty="0"/>
              <a:t>Service</a:t>
            </a:r>
          </a:p>
          <a:p>
            <a:pPr lvl="1"/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</a:p>
          <a:p>
            <a:pPr lvl="1"/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goals</a:t>
            </a:r>
          </a:p>
          <a:p>
            <a:pPr lvl="1"/>
            <a:r>
              <a:rPr lang="en-US" altLang="zh-CN" dirty="0"/>
              <a:t>Safety: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(even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asynchrony)</a:t>
            </a:r>
          </a:p>
          <a:p>
            <a:pPr lvl="1"/>
            <a:r>
              <a:rPr lang="en-US" altLang="zh-CN" dirty="0"/>
              <a:t>Liveness: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periods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synchrony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9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7B48-A3A7-7E43-8523-A2E59D54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BFT</a:t>
            </a:r>
            <a:r>
              <a:rPr lang="zh-CN" altLang="en-US" dirty="0"/>
              <a:t> </a:t>
            </a:r>
            <a:r>
              <a:rPr lang="en-US" altLang="zh-CN" dirty="0"/>
              <a:t>Quorums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688EF-7297-4443-BA20-49DBB82D7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6342"/>
            <a:ext cx="10515600" cy="3138021"/>
          </a:xfrm>
        </p:spPr>
        <p:txBody>
          <a:bodyPr/>
          <a:lstStyle/>
          <a:p>
            <a:r>
              <a:rPr lang="en-US" altLang="zh-CN" dirty="0"/>
              <a:t>Quorum</a:t>
            </a:r>
            <a:r>
              <a:rPr lang="zh-CN" altLang="en-US" dirty="0"/>
              <a:t> </a:t>
            </a:r>
            <a:r>
              <a:rPr lang="en-US" altLang="zh-CN" dirty="0"/>
              <a:t>size:</a:t>
            </a:r>
            <a:r>
              <a:rPr lang="zh-CN" altLang="en-US" dirty="0"/>
              <a:t> </a:t>
            </a:r>
            <a:r>
              <a:rPr lang="en-US" altLang="zh-CN" dirty="0"/>
              <a:t>2f+1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3f+1</a:t>
            </a:r>
            <a:r>
              <a:rPr lang="zh-CN" altLang="en-US" dirty="0"/>
              <a:t> </a:t>
            </a:r>
            <a:r>
              <a:rPr lang="en-US" altLang="zh-CN" dirty="0"/>
              <a:t>((n+f+1)/2)</a:t>
            </a:r>
          </a:p>
          <a:p>
            <a:r>
              <a:rPr lang="en-US" altLang="zh-CN" dirty="0"/>
              <a:t>Why?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quorums</a:t>
            </a:r>
            <a:r>
              <a:rPr lang="zh-CN" altLang="en-US" dirty="0"/>
              <a:t> </a:t>
            </a:r>
            <a:r>
              <a:rPr lang="en-US" altLang="zh-CN" dirty="0"/>
              <a:t>intersect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f+1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</a:p>
          <a:p>
            <a:pPr lvl="1"/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quorum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2f+1,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quorums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4f+2,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3f+1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pPr lvl="1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  <a:p>
            <a:pPr lvl="1"/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intersection,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replica!</a:t>
            </a:r>
          </a:p>
          <a:p>
            <a:pPr lvl="1"/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reminder: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important?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D62FB-4748-9840-A3BC-921EF5BE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43" y="1690688"/>
            <a:ext cx="6635409" cy="14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D6E7-061F-704F-A63E-F8E12187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DBDAB-3300-164A-817C-AF03297CD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Why floor(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failures and why ceil(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quorum size?</a:t>
                </a:r>
              </a:p>
              <a:p>
                <a:pPr lvl="1"/>
                <a:r>
                  <a:rPr lang="en-US" dirty="0"/>
                  <a:t>Intuitively, majority voting of correct nodes.</a:t>
                </a:r>
              </a:p>
              <a:p>
                <a:pPr lvl="1"/>
                <a:r>
                  <a:rPr lang="en-US" dirty="0"/>
                  <a:t>f = floor(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floor(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floor(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floor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+1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Given f, we have n-f nodes</a:t>
                </a:r>
              </a:p>
              <a:p>
                <a:pPr lvl="1"/>
                <a:r>
                  <a:rPr lang="en-US" dirty="0"/>
                  <a:t>Majority of them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can we ensure that we have received from majority of correct nodes?</a:t>
                </a:r>
              </a:p>
              <a:p>
                <a:pPr lvl="1"/>
                <a:r>
                  <a:rPr lang="en-US" dirty="0"/>
                  <a:t>Quorum size: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DBDAB-3300-164A-817C-AF03297CD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6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2192</Words>
  <Application>Microsoft Macintosh PowerPoint</Application>
  <PresentationFormat>Widescreen</PresentationFormat>
  <Paragraphs>307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Office Theme</vt:lpstr>
      <vt:lpstr>PowerPoint Presentation</vt:lpstr>
      <vt:lpstr>Outline</vt:lpstr>
      <vt:lpstr>Announcement</vt:lpstr>
      <vt:lpstr>Byzantine Generals Problem </vt:lpstr>
      <vt:lpstr>Why 2f+1 cannot tolerate Byzantine failures?</vt:lpstr>
      <vt:lpstr>PBFT</vt:lpstr>
      <vt:lpstr>The Setup </vt:lpstr>
      <vt:lpstr>BFT Quorums</vt:lpstr>
      <vt:lpstr>Byzantine Quorums</vt:lpstr>
      <vt:lpstr>Byzantine Quorum</vt:lpstr>
      <vt:lpstr>Byzantine Quorum</vt:lpstr>
      <vt:lpstr>Byzantine Quorum</vt:lpstr>
      <vt:lpstr>Byzantine Quorum</vt:lpstr>
      <vt:lpstr>PBFT Overview</vt:lpstr>
      <vt:lpstr>Primary Backup + Quorum System</vt:lpstr>
      <vt:lpstr>The Faulty Behaviors</vt:lpstr>
      <vt:lpstr>PBFT</vt:lpstr>
      <vt:lpstr>Replica’s state</vt:lpstr>
      <vt:lpstr>The PBFT Protocol</vt:lpstr>
      <vt:lpstr>The PBFT Protocol</vt:lpstr>
      <vt:lpstr>The PBFT Protocol</vt:lpstr>
      <vt:lpstr>The PBFT Protocol</vt:lpstr>
      <vt:lpstr>The PBFT Protocol</vt:lpstr>
      <vt:lpstr>The PBFT Protocol</vt:lpstr>
      <vt:lpstr>The PBFT Protocol</vt:lpstr>
      <vt:lpstr>The PBFT Protocol</vt:lpstr>
      <vt:lpstr>The PBFT Protocol</vt:lpstr>
      <vt:lpstr>The PBFT Protocol</vt:lpstr>
      <vt:lpstr>Garbage Collection</vt:lpstr>
      <vt:lpstr>How to handle faulty primary?</vt:lpstr>
      <vt:lpstr>What will happen if the primary is Byzantine</vt:lpstr>
      <vt:lpstr>New View</vt:lpstr>
      <vt:lpstr>View Change</vt:lpstr>
      <vt:lpstr>New View</vt:lpstr>
      <vt:lpstr>New View</vt:lpstr>
      <vt:lpstr>New View</vt:lpstr>
      <vt:lpstr>New View</vt:lpstr>
      <vt:lpstr>Why 3 phases?</vt:lpstr>
      <vt:lpstr>Why 3 phases?</vt:lpstr>
      <vt:lpstr>Why 3 phases?</vt:lpstr>
      <vt:lpstr>Why 3 phases?</vt:lpstr>
      <vt:lpstr>Optimization</vt:lpstr>
      <vt:lpstr>Evaluation Criteria</vt:lpstr>
      <vt:lpstr>Zyzzyva</vt:lpstr>
      <vt:lpstr>Zyzzyva (I)</vt:lpstr>
      <vt:lpstr>Zyzzyva (II)</vt:lpstr>
      <vt:lpstr>How?</vt:lpstr>
      <vt:lpstr>Zyzzyva</vt:lpstr>
      <vt:lpstr>Explanations</vt:lpstr>
      <vt:lpstr>Explanations (I)</vt:lpstr>
      <vt:lpstr>Explanations (II)</vt:lpstr>
      <vt:lpstr>Zyzzyva State</vt:lpstr>
      <vt:lpstr>Explanations (I)</vt:lpstr>
      <vt:lpstr>Explanations (II)</vt:lpstr>
      <vt:lpstr>Explanations (III)</vt:lpstr>
      <vt:lpstr>Breaking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sisiduan@gmail.com</dc:creator>
  <cp:lastModifiedBy>sisiduan@gmail.com</cp:lastModifiedBy>
  <cp:revision>26</cp:revision>
  <dcterms:created xsi:type="dcterms:W3CDTF">2019-01-26T19:51:42Z</dcterms:created>
  <dcterms:modified xsi:type="dcterms:W3CDTF">2019-03-03T13:18:46Z</dcterms:modified>
</cp:coreProperties>
</file>