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337" r:id="rId2"/>
    <p:sldId id="265" r:id="rId3"/>
    <p:sldId id="258" r:id="rId4"/>
    <p:sldId id="302" r:id="rId5"/>
    <p:sldId id="270" r:id="rId6"/>
    <p:sldId id="297" r:id="rId7"/>
    <p:sldId id="315" r:id="rId8"/>
    <p:sldId id="318" r:id="rId9"/>
    <p:sldId id="319" r:id="rId10"/>
    <p:sldId id="320" r:id="rId11"/>
    <p:sldId id="321" r:id="rId12"/>
    <p:sldId id="322" r:id="rId13"/>
    <p:sldId id="271" r:id="rId14"/>
    <p:sldId id="323" r:id="rId15"/>
    <p:sldId id="264" r:id="rId16"/>
    <p:sldId id="324" r:id="rId17"/>
    <p:sldId id="295" r:id="rId18"/>
    <p:sldId id="299" r:id="rId19"/>
    <p:sldId id="300" r:id="rId20"/>
    <p:sldId id="301" r:id="rId21"/>
    <p:sldId id="304" r:id="rId22"/>
    <p:sldId id="338" r:id="rId23"/>
    <p:sldId id="339" r:id="rId24"/>
    <p:sldId id="340" r:id="rId25"/>
    <p:sldId id="341" r:id="rId26"/>
    <p:sldId id="342" r:id="rId27"/>
    <p:sldId id="343" r:id="rId28"/>
    <p:sldId id="325" r:id="rId29"/>
    <p:sldId id="303" r:id="rId30"/>
    <p:sldId id="305" r:id="rId31"/>
    <p:sldId id="326" r:id="rId32"/>
    <p:sldId id="327" r:id="rId33"/>
    <p:sldId id="328" r:id="rId34"/>
    <p:sldId id="329" r:id="rId35"/>
    <p:sldId id="330" r:id="rId36"/>
    <p:sldId id="262" r:id="rId37"/>
    <p:sldId id="331" r:id="rId38"/>
    <p:sldId id="332" r:id="rId39"/>
    <p:sldId id="333" r:id="rId40"/>
    <p:sldId id="334" r:id="rId41"/>
    <p:sldId id="267" r:id="rId42"/>
    <p:sldId id="306" r:id="rId43"/>
    <p:sldId id="308" r:id="rId44"/>
    <p:sldId id="310" r:id="rId45"/>
    <p:sldId id="312" r:id="rId46"/>
    <p:sldId id="314" r:id="rId47"/>
    <p:sldId id="313" r:id="rId48"/>
    <p:sldId id="311" r:id="rId49"/>
    <p:sldId id="309" r:id="rId50"/>
    <p:sldId id="33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1C6D5-71AB-F64E-9272-CD0A0291A32C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D921-E1DE-0C43-9431-810CFBB84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8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C203-9397-E640-A925-490D3E0A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99D95-72E4-074C-8787-1ACCA1746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D0AE-ED55-644B-98B6-900A262E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8D26-0613-9547-B5AE-C0BE98CD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F945-1217-024D-B0C0-3C9101EB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2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82A2-CB67-544E-B770-669A30BF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8273A-F78E-EB46-ADEA-5C2AD430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491F-B3DA-C641-87CC-25946C51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0C329-5938-FE4B-87FF-8F9F0FDB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1DC7-9FAC-824E-9104-151E0F3E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22E68-3584-9641-9CE4-FC338C115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3FD47-8CD3-A344-90AC-94A94D4F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607D-C833-3849-8F9B-84C239E1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2BF29-43AD-E440-A1A8-425B47EF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4E737-6636-DE43-8544-4CCF14BE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DCAA-2D6E-8340-B2A3-A1ACF5FA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9416-851B-9D46-B18C-CD273C41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BFEC-F1BC-324B-87A7-E55AF32C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7494-B508-114D-AD60-6212AF67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6784-C228-7043-BFFC-F0A009B2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4DC6-73EC-674A-8F72-AFFBCA9D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8CCF-9050-5043-BB17-EDD26202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15D4-DF73-3B4E-8AA3-6AAD19BC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B5C05-1559-B942-A491-A5A0E0E1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C239-1F82-2F4D-BFE2-015F76A4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57EE-EE99-8947-9818-53E9973D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3B52A-558F-4B48-BE05-778F3425F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2DF48-7138-F442-82EA-CCE8F48D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42D1E-2714-B142-B638-A6980186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86FC3-8BFB-B843-B754-1CA30CEE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509E7-66C0-9245-A310-6DCBE2FD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CE05-5C83-A942-AF6A-6FF2DFF4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BE1C-86CA-B244-83C7-FC08A162B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670E5-0524-E84F-8A47-9C83A4BA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314BA-FFF0-4E46-A948-1D507E14D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988D7-2A45-5648-AD84-DDE0D8EA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659C4-2292-5446-B240-B5FB8D5D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78DE3-0286-7B47-B120-7B6E74D5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2F113-32A5-AE4C-9D39-8ED2E458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36A-9123-894D-A16C-5BADE411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664CF-4CFE-1846-846A-3E96FFED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0303D-4BF3-B445-B548-A3BBB583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4F621-BDF9-234A-A8D2-7706E5DF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56D51-E6C6-A848-A05D-E8B264A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9B18B-621F-2446-99F8-8BDA41D8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82B8-BDC8-D242-B181-AE8550DA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531-6ECA-2F4A-8431-99B8AFAC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6E44-CC7E-294E-A65A-D622BCEC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D24A4-C4A2-DE46-89B0-06DA7BCE8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B144-9DBD-6B45-A29B-FD0EDC65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7C35B-231B-FE40-8179-9FD3AED8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A9166-0BE6-984F-88A3-C0C319BF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B5A6-ED44-244F-8E9D-8708DC20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87CCE-9951-6348-89E5-031A6FBC0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3F4B3-C0E0-F44E-8CB6-7BA2DC5F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E7D22-E8C4-5148-A08F-6D3D1909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9551-F35B-A244-BDCB-A6BF12AF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1D762-7F2E-514A-A244-FBD09312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6A626-889E-7842-8619-0C07C7D6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F348-38AC-1C44-A4AF-4490D8FD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F879-12DA-D04F-8A4E-7A2157CEA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702D-BB54-EF40-933B-1C3A71FCB926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929F-BC0B-8642-86E5-5938F9BFC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84C60-5F00-A24D-8F77-6B478D7F0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AhoIGcgAW1FUC64U8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A1B2-53BC-C84E-A95B-46E87071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Sending</a:t>
            </a:r>
            <a:r>
              <a:rPr lang="zh-CN" altLang="en-US" dirty="0"/>
              <a:t> </a:t>
            </a:r>
            <a:r>
              <a:rPr lang="en-US" altLang="zh-CN" dirty="0"/>
              <a:t>money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0ED1-8944-D140-83D5-2C7E3EE0C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99560" cy="4351338"/>
          </a:xfrm>
        </p:spPr>
        <p:txBody>
          <a:bodyPr/>
          <a:lstStyle/>
          <a:p>
            <a:r>
              <a:rPr lang="en-US" altLang="zh-CN" dirty="0"/>
              <a:t>Alice-&gt;Bob:</a:t>
            </a:r>
            <a:r>
              <a:rPr lang="zh-CN" altLang="en-US" dirty="0"/>
              <a:t> </a:t>
            </a:r>
            <a:r>
              <a:rPr lang="en-US" altLang="zh-CN" dirty="0"/>
              <a:t>1BTC</a:t>
            </a:r>
          </a:p>
          <a:p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applies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copy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ledger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EAE7A-2C61-5942-A70C-8C76D7D56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409" y="1898650"/>
            <a:ext cx="6408593" cy="42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1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C4B6-B483-0B4F-A740-FE3786B1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90D2-21E1-CE4B-80E8-F3158DA6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sender</a:t>
            </a:r>
            <a:r>
              <a:rPr lang="zh-CN" altLang="en-US" dirty="0"/>
              <a:t> </a:t>
            </a:r>
            <a:r>
              <a:rPr lang="en-US" altLang="zh-CN" dirty="0"/>
              <a:t>actually</a:t>
            </a:r>
            <a:r>
              <a:rPr lang="zh-CN" altLang="en-US" dirty="0"/>
              <a:t> </a:t>
            </a:r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transaction?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sender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enough</a:t>
            </a:r>
            <a:r>
              <a:rPr lang="zh-CN" altLang="en-US" dirty="0"/>
              <a:t> </a:t>
            </a:r>
            <a:r>
              <a:rPr lang="en-US" altLang="zh-CN" dirty="0"/>
              <a:t>money?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ensure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transactions?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ensure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transaction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processed</a:t>
            </a:r>
            <a:r>
              <a:rPr lang="zh-CN" altLang="en-US" dirty="0"/>
              <a:t> </a:t>
            </a:r>
            <a:r>
              <a:rPr lang="en-US" altLang="zh-CN" dirty="0"/>
              <a:t>first?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39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C4B6-B483-0B4F-A740-FE3786B1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90D2-21E1-CE4B-80E8-F3158DA6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sender</a:t>
            </a:r>
            <a:r>
              <a:rPr lang="zh-CN" altLang="en-US" dirty="0"/>
              <a:t> </a:t>
            </a:r>
            <a:r>
              <a:rPr lang="en-US" altLang="zh-CN" dirty="0"/>
              <a:t>actually</a:t>
            </a:r>
            <a:r>
              <a:rPr lang="zh-CN" altLang="en-US" dirty="0"/>
              <a:t> </a:t>
            </a:r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transaction?</a:t>
            </a:r>
          </a:p>
          <a:p>
            <a:pPr lvl="1"/>
            <a:r>
              <a:rPr lang="en-US" altLang="zh-CN" dirty="0"/>
              <a:t>Digital</a:t>
            </a:r>
            <a:r>
              <a:rPr lang="zh-CN" altLang="en-US" dirty="0"/>
              <a:t> </a:t>
            </a:r>
            <a:r>
              <a:rPr lang="en-US" altLang="zh-CN" dirty="0"/>
              <a:t>signatures</a:t>
            </a:r>
          </a:p>
          <a:p>
            <a:pPr lvl="1"/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types:</a:t>
            </a:r>
            <a:r>
              <a:rPr lang="zh-CN" altLang="en-US" dirty="0"/>
              <a:t> </a:t>
            </a:r>
            <a:r>
              <a:rPr lang="en-US" altLang="zh-CN" dirty="0"/>
              <a:t>asymmetric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(used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bitcoin)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symmetric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</a:p>
          <a:p>
            <a:pPr lvl="1"/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long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sender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lose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private</a:t>
            </a:r>
            <a:r>
              <a:rPr lang="zh-CN" altLang="en-US" dirty="0"/>
              <a:t> </a:t>
            </a:r>
            <a:r>
              <a:rPr lang="en-US" altLang="zh-CN" dirty="0"/>
              <a:t>key,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digital</a:t>
            </a:r>
            <a:r>
              <a:rPr lang="zh-CN" altLang="en-US" dirty="0"/>
              <a:t> </a:t>
            </a:r>
            <a:r>
              <a:rPr lang="en-US" altLang="zh-CN" dirty="0"/>
              <a:t>signature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generated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2621-3B2B-734A-8F4F-6F8D52D9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Bitcoin</a:t>
            </a:r>
            <a:r>
              <a:rPr lang="zh-CN" altLang="en-US" dirty="0"/>
              <a:t> </a:t>
            </a:r>
            <a:r>
              <a:rPr lang="en-US" altLang="zh-CN" dirty="0"/>
              <a:t>Transactions</a:t>
            </a:r>
            <a:endParaRPr lang="en-US" dirty="0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927D2E2A-C306-EF4E-8993-2E2F5FD9EFEC}"/>
              </a:ext>
            </a:extLst>
          </p:cNvPr>
          <p:cNvGrpSpPr>
            <a:grpSpLocks/>
          </p:cNvGrpSpPr>
          <p:nvPr/>
        </p:nvGrpSpPr>
        <p:grpSpPr bwMode="auto">
          <a:xfrm>
            <a:off x="1921448" y="2224227"/>
            <a:ext cx="6540996" cy="2973586"/>
            <a:chOff x="0" y="0"/>
            <a:chExt cx="5860" cy="26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AE48272-1643-934E-96C7-10C52CC196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8" y="-128"/>
              <a:ext cx="6120" cy="2936"/>
              <a:chOff x="0" y="0"/>
              <a:chExt cx="6120" cy="2936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5AAE794F-249E-E942-8B3B-9B3B1DC38E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3"/>
              <a:stretch>
                <a:fillRect/>
              </a:stretch>
            </p:blipFill>
            <p:spPr bwMode="auto">
              <a:xfrm>
                <a:off x="145" y="128"/>
                <a:ext cx="5843" cy="2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817811DD-C9EA-D648-AC86-CAFDE9CD8653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120" cy="2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F8B6C5-AD72-D148-B742-CAD96A469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" y="750"/>
              <a:ext cx="3744" cy="3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300">
                  <a:solidFill>
                    <a:srgbClr val="414141"/>
                  </a:solidFill>
                  <a:latin typeface="Gill Sans Light" charset="0"/>
                  <a:ea typeface="ＭＳ Ｐゴシック" charset="0"/>
                  <a:cs typeface="Gill Sans Light" charset="0"/>
                  <a:sym typeface="Gill Sans Light" charset="0"/>
                </a:rPr>
                <a:t>Public key 0xa8fc93875a972ea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0EB620-2117-E94A-9285-555F52664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1902"/>
              <a:ext cx="3744" cy="3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300">
                  <a:solidFill>
                    <a:srgbClr val="414141"/>
                  </a:solidFill>
                  <a:latin typeface="Gill Sans Light" charset="0"/>
                  <a:ea typeface="ＭＳ Ｐゴシック" charset="0"/>
                  <a:cs typeface="Gill Sans Light" charset="0"/>
                  <a:sym typeface="Gill Sans Light" charset="0"/>
                </a:rPr>
                <a:t>Signature 0xa87g14632d452cd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0F5342-B767-0948-959C-487B6F696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78"/>
              <a:ext cx="2416" cy="3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300">
                  <a:solidFill>
                    <a:srgbClr val="414141"/>
                  </a:solidFill>
                  <a:latin typeface="Gill Sans Light" charset="0"/>
                  <a:ea typeface="ＭＳ Ｐゴシック" charset="0"/>
                  <a:cs typeface="Gill Sans Light" charset="0"/>
                  <a:sym typeface="Gill Sans Light" charset="0"/>
                </a:rPr>
                <a:t>Public key 0xc7b2f68...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32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4DD3-2C8B-0549-8B08-A3FED14B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A47F0-EA4B-CE4F-AB3A-58979A0C3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sender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enough</a:t>
            </a:r>
            <a:r>
              <a:rPr lang="zh-CN" altLang="en-US" dirty="0"/>
              <a:t> </a:t>
            </a:r>
            <a:r>
              <a:rPr lang="en-US" altLang="zh-CN" dirty="0"/>
              <a:t>money?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93E5E-A0B6-7243-91A8-9666C103F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359" y="2741959"/>
            <a:ext cx="5097103" cy="343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C1A3-2FF5-A44E-A3C2-67C6074E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Bitcoin: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ensure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transactions?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chain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8709E-4703-BA49-856C-908F836F7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6" descr="BTC_Transaction_Nakamoto.tiff">
            <a:extLst>
              <a:ext uri="{FF2B5EF4-FFF2-40B4-BE49-F238E27FC236}">
                <a16:creationId xmlns:a16="http://schemas.microsoft.com/office/drawing/2014/main" id="{0A02B3FD-5EF8-1045-97AA-C951C760F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t="2734" r="1369" b="2194"/>
          <a:stretch/>
        </p:blipFill>
        <p:spPr>
          <a:xfrm>
            <a:off x="1457899" y="1525636"/>
            <a:ext cx="8595552" cy="49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4CA6D-2D0A-A440-9E16-1D2695E6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3912B-791D-0849-A978-337102094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ensure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transaction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processed</a:t>
            </a:r>
            <a:r>
              <a:rPr lang="zh-CN" altLang="en-US" dirty="0"/>
              <a:t> </a:t>
            </a:r>
            <a:r>
              <a:rPr lang="en-US" altLang="zh-CN" dirty="0"/>
              <a:t>next?</a:t>
            </a:r>
          </a:p>
          <a:p>
            <a:pPr lvl="1"/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time,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(leader)</a:t>
            </a:r>
            <a:r>
              <a:rPr lang="zh-CN" altLang="en-US" dirty="0"/>
              <a:t> </a:t>
            </a:r>
            <a:r>
              <a:rPr lang="en-US" altLang="zh-CN" dirty="0"/>
              <a:t>proposes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transaction</a:t>
            </a:r>
            <a:r>
              <a:rPr lang="zh-CN" altLang="en-US" dirty="0"/>
              <a:t> </a:t>
            </a:r>
            <a:r>
              <a:rPr lang="en-US" altLang="zh-CN" dirty="0"/>
              <a:t>(or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batch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transactions)</a:t>
            </a:r>
          </a:p>
          <a:p>
            <a:pPr lvl="1"/>
            <a:r>
              <a:rPr lang="en-US" altLang="zh-CN" dirty="0"/>
              <a:t>Proof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</a:p>
          <a:p>
            <a:pPr lvl="1"/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throws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puzzle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everyone</a:t>
            </a:r>
            <a:r>
              <a:rPr lang="zh-CN" altLang="en-US" dirty="0"/>
              <a:t> </a:t>
            </a:r>
            <a:r>
              <a:rPr lang="en-US" altLang="zh-CN" dirty="0"/>
              <a:t>tries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who</a:t>
            </a:r>
            <a:r>
              <a:rPr lang="zh-CN" altLang="en-US" dirty="0"/>
              <a:t> </a:t>
            </a:r>
            <a:r>
              <a:rPr lang="en-US" altLang="zh-CN" dirty="0"/>
              <a:t>solves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00"/>
                </a:solidFill>
              </a:rPr>
              <a:t>Use of Cryptographic Hashes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ko-KR" sz="2000" dirty="0"/>
              <a:t>Proof-of-work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ko-KR" dirty="0"/>
              <a:t>Block contains transactions to be validated and previous hash value.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ko-KR" dirty="0"/>
              <a:t>Pick a </a:t>
            </a:r>
            <a:r>
              <a:rPr lang="en-US" altLang="ko-KR" dirty="0" err="1"/>
              <a:t>nouce</a:t>
            </a:r>
            <a:r>
              <a:rPr lang="en-US" altLang="ko-KR" dirty="0"/>
              <a:t> such that </a:t>
            </a:r>
            <a:r>
              <a:rPr lang="en-US" altLang="ko-KR" b="1" dirty="0"/>
              <a:t>H(</a:t>
            </a:r>
            <a:r>
              <a:rPr lang="en-US" altLang="ko-KR" b="1" dirty="0" err="1"/>
              <a:t>prev</a:t>
            </a:r>
            <a:r>
              <a:rPr lang="en-US" altLang="ko-KR" b="1" dirty="0"/>
              <a:t> hash, </a:t>
            </a:r>
            <a:r>
              <a:rPr lang="en-US" altLang="ko-KR" b="1" dirty="0" err="1"/>
              <a:t>nounce</a:t>
            </a:r>
            <a:r>
              <a:rPr lang="en-US" altLang="ko-KR" b="1" dirty="0"/>
              <a:t>, </a:t>
            </a:r>
            <a:r>
              <a:rPr lang="en-US" altLang="ko-KR" b="1" dirty="0" err="1"/>
              <a:t>Tx</a:t>
            </a:r>
            <a:r>
              <a:rPr lang="en-US" altLang="ko-KR" b="1" dirty="0"/>
              <a:t>) &lt; E</a:t>
            </a:r>
            <a:r>
              <a:rPr lang="en-US" altLang="ko-KR" dirty="0"/>
              <a:t>. E is a variable that the system specifies. Basically, this amounts to finding a hash value who’s leading bits are zero. The work required is exponential in the number of zero bits required.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ko-KR" dirty="0"/>
              <a:t>Verification is easy. But proof-of-work is hard. </a:t>
            </a:r>
            <a:endParaRPr lang="ko-KR" altLang="en-US" dirty="0"/>
          </a:p>
          <a:p>
            <a:pPr marL="0" indent="0">
              <a:buNone/>
            </a:pP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6864" t="26265" r="16402" b="27728"/>
          <a:stretch/>
        </p:blipFill>
        <p:spPr>
          <a:xfrm>
            <a:off x="2506895" y="4197532"/>
            <a:ext cx="6149426" cy="205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35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Tie breaking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/>
              <a:t>Two nodes may find a correct block simultaneously.</a:t>
            </a:r>
          </a:p>
          <a:p>
            <a:pPr lvl="1"/>
            <a:r>
              <a:rPr lang="en-US" altLang="ko-KR" sz="2000" dirty="0"/>
              <a:t>Keep both and work on the first one</a:t>
            </a:r>
          </a:p>
          <a:p>
            <a:pPr lvl="1"/>
            <a:r>
              <a:rPr lang="en-US" altLang="ko-KR" sz="2000" dirty="0"/>
              <a:t>If one grows longer than the other, take the longer one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6864" t="26265" r="16402" b="27728"/>
          <a:stretch/>
        </p:blipFill>
        <p:spPr>
          <a:xfrm>
            <a:off x="3855720" y="3187337"/>
            <a:ext cx="4754880" cy="167547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6864" t="26265" r="16402" b="27728"/>
          <a:stretch/>
        </p:blipFill>
        <p:spPr>
          <a:xfrm>
            <a:off x="3806736" y="4862815"/>
            <a:ext cx="4852851" cy="17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6851" y="3848100"/>
            <a:ext cx="2149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</a:rPr>
              <a:t>Two different block chains (or blocks) may satisfy the required proof-of-work.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1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Reverting is Hard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Reverting gets exponentially hard as the chain grows.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6864" t="26265" r="16402" b="27728"/>
          <a:stretch/>
        </p:blipFill>
        <p:spPr>
          <a:xfrm>
            <a:off x="3477830" y="3208321"/>
            <a:ext cx="4754880" cy="167547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V="1">
            <a:off x="3987282" y="4525351"/>
            <a:ext cx="405882" cy="5505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88602" y="5086891"/>
            <a:ext cx="4184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1. Modify the transaction (revert or change the payer) 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423838" y="2408951"/>
            <a:ext cx="2481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2. </a:t>
            </a:r>
            <a:r>
              <a:rPr lang="en-US" altLang="ko-KR" sz="2800" dirty="0" err="1"/>
              <a:t>Recompute</a:t>
            </a:r>
            <a:r>
              <a:rPr lang="en-US" altLang="ko-KR" sz="2800" dirty="0"/>
              <a:t> nonce</a:t>
            </a:r>
            <a:endParaRPr lang="ko-KR" altLang="en-US" sz="2800" dirty="0"/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5536864" y="2983623"/>
            <a:ext cx="422210" cy="7904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88285" y="2408952"/>
            <a:ext cx="2481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3. </a:t>
            </a:r>
            <a:r>
              <a:rPr lang="en-US" altLang="ko-KR" sz="2800" dirty="0" err="1"/>
              <a:t>Recompute</a:t>
            </a:r>
            <a:r>
              <a:rPr lang="en-US" altLang="ko-KR" sz="2800" dirty="0"/>
              <a:t> the next nonce</a:t>
            </a:r>
            <a:endParaRPr lang="ko-KR" altLang="en-US" sz="2800" dirty="0"/>
          </a:p>
        </p:txBody>
      </p:sp>
      <p:cxnSp>
        <p:nvCxnSpPr>
          <p:cNvPr id="13" name="직선 화살표 연결선 12"/>
          <p:cNvCxnSpPr/>
          <p:nvPr/>
        </p:nvCxnSpPr>
        <p:spPr>
          <a:xfrm flipH="1">
            <a:off x="7917802" y="2959392"/>
            <a:ext cx="422210" cy="7904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27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F1C9-BCCE-5044-9BE2-D3399D941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2EE35-C0C3-D342-A451-AEC21CCDE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blockchain</a:t>
            </a:r>
          </a:p>
          <a:p>
            <a:r>
              <a:rPr lang="en-US" altLang="zh-CN" dirty="0" err="1"/>
              <a:t>Permissionless</a:t>
            </a:r>
            <a:r>
              <a:rPr lang="zh-CN" altLang="en-US" dirty="0"/>
              <a:t> </a:t>
            </a:r>
            <a:r>
              <a:rPr lang="en-US" altLang="zh-CN" dirty="0"/>
              <a:t>blockchain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Bitcoin</a:t>
            </a:r>
          </a:p>
          <a:p>
            <a:r>
              <a:rPr lang="en-US" altLang="zh-CN" dirty="0"/>
              <a:t>Formalizing</a:t>
            </a:r>
            <a:r>
              <a:rPr lang="zh-CN" altLang="en-US" dirty="0"/>
              <a:t> </a:t>
            </a:r>
            <a:r>
              <a:rPr lang="en-US" altLang="zh-CN" dirty="0"/>
              <a:t>blockchain</a:t>
            </a:r>
          </a:p>
        </p:txBody>
      </p:sp>
    </p:spTree>
    <p:extLst>
      <p:ext uri="{BB962C8B-B14F-4D97-AF65-F5344CB8AC3E}">
        <p14:creationId xmlns:p14="http://schemas.microsoft.com/office/powerpoint/2010/main" val="2394760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Practical Limitation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At least 10 </a:t>
            </a:r>
            <a:r>
              <a:rPr lang="en-US" altLang="ko-KR" dirty="0" err="1"/>
              <a:t>mins</a:t>
            </a:r>
            <a:r>
              <a:rPr lang="en-US" altLang="ko-KR" dirty="0"/>
              <a:t> to verify a transaction. </a:t>
            </a:r>
          </a:p>
          <a:p>
            <a:pPr lvl="1"/>
            <a:r>
              <a:rPr lang="en-US" altLang="ko-KR" dirty="0"/>
              <a:t>Agree to pay</a:t>
            </a:r>
          </a:p>
          <a:p>
            <a:pPr lvl="1"/>
            <a:r>
              <a:rPr lang="en-US" altLang="ko-KR" dirty="0"/>
              <a:t>Wait for one block (10 </a:t>
            </a:r>
            <a:r>
              <a:rPr lang="en-US" altLang="ko-KR" dirty="0" err="1"/>
              <a:t>mins</a:t>
            </a:r>
            <a:r>
              <a:rPr lang="en-US" altLang="ko-KR" dirty="0"/>
              <a:t>) for the transaction to go through.</a:t>
            </a:r>
          </a:p>
          <a:p>
            <a:pPr lvl="1"/>
            <a:r>
              <a:rPr lang="en-US" altLang="ko-KR" dirty="0"/>
              <a:t>But, for a large transaction ($$$) wait longer. Because if you wait longer it becomes more secure. For large $$$, you wait for six blocks (1 hour).</a:t>
            </a:r>
          </a:p>
        </p:txBody>
      </p:sp>
    </p:spTree>
    <p:extLst>
      <p:ext uri="{BB962C8B-B14F-4D97-AF65-F5344CB8AC3E}">
        <p14:creationId xmlns:p14="http://schemas.microsoft.com/office/powerpoint/2010/main" val="21474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7055-9DED-964E-873E-ABB4C006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D9D13-00C8-CC47-8959-414103C3C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Scalability</a:t>
            </a:r>
          </a:p>
          <a:p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really</a:t>
            </a:r>
            <a:r>
              <a:rPr lang="zh-CN" altLang="en-US" dirty="0"/>
              <a:t> </a:t>
            </a:r>
            <a:r>
              <a:rPr lang="en-US" altLang="zh-CN" dirty="0"/>
              <a:t>decentralized,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20</a:t>
            </a:r>
            <a:r>
              <a:rPr lang="zh-CN" altLang="en-US" dirty="0"/>
              <a:t> </a:t>
            </a:r>
            <a:r>
              <a:rPr lang="en-US" altLang="zh-CN" dirty="0"/>
              <a:t>mining</a:t>
            </a:r>
            <a:r>
              <a:rPr lang="zh-CN" altLang="en-US" dirty="0"/>
              <a:t> </a:t>
            </a:r>
            <a:r>
              <a:rPr lang="en-US" altLang="zh-CN" dirty="0"/>
              <a:t>pools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</a:p>
          <a:p>
            <a:r>
              <a:rPr lang="en-US" altLang="zh-CN" dirty="0"/>
              <a:t>25%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obtain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party</a:t>
            </a:r>
          </a:p>
          <a:p>
            <a:r>
              <a:rPr lang="en-US" altLang="zh-CN" dirty="0"/>
              <a:t>Legal</a:t>
            </a:r>
            <a:r>
              <a:rPr lang="zh-CN" altLang="en-US" dirty="0"/>
              <a:t> </a:t>
            </a:r>
            <a:r>
              <a:rPr lang="en-US" altLang="zh-CN" dirty="0"/>
              <a:t>issues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6096C-F885-C74C-9445-9C874FCC8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253" y="3403194"/>
            <a:ext cx="4663469" cy="3454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68" y="4547712"/>
            <a:ext cx="4572000" cy="19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48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F4434-73DE-844E-B921-46AF31E6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Blockchains: 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A1657-E102-AD4E-8034-FBA467C3D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Cryptocurrencies</a:t>
            </a:r>
          </a:p>
          <a:p>
            <a:r>
              <a:rPr lang="en-US" dirty="0" err="1"/>
              <a:t>Permisisonless</a:t>
            </a:r>
            <a:r>
              <a:rPr lang="en-US" dirty="0"/>
              <a:t> blockchains</a:t>
            </a:r>
          </a:p>
          <a:p>
            <a:r>
              <a:rPr lang="en-US" dirty="0"/>
              <a:t>Smart contract</a:t>
            </a:r>
          </a:p>
          <a:p>
            <a:r>
              <a:rPr lang="en-US" dirty="0"/>
              <a:t>Permissioned blockchains</a:t>
            </a:r>
          </a:p>
          <a:p>
            <a:r>
              <a:rPr lang="en-US" dirty="0"/>
              <a:t>Proof-of-stake</a:t>
            </a:r>
          </a:p>
        </p:txBody>
      </p:sp>
    </p:spTree>
    <p:extLst>
      <p:ext uri="{BB962C8B-B14F-4D97-AF65-F5344CB8AC3E}">
        <p14:creationId xmlns:p14="http://schemas.microsoft.com/office/powerpoint/2010/main" val="2028760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EB1E-EEA3-D047-851D-E2A229F65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190AF-3E9A-504E-A483-DF926F4FB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computer</a:t>
            </a:r>
            <a:r>
              <a:rPr lang="en-US" dirty="0"/>
              <a:t> </a:t>
            </a:r>
            <a:r>
              <a:rPr lang="en-US" b="1" dirty="0"/>
              <a:t>program</a:t>
            </a:r>
            <a:r>
              <a:rPr lang="en-US" dirty="0"/>
              <a:t> executed in a </a:t>
            </a:r>
            <a:r>
              <a:rPr lang="en-US" b="1" dirty="0"/>
              <a:t>secure</a:t>
            </a:r>
            <a:r>
              <a:rPr lang="en-US" dirty="0"/>
              <a:t> </a:t>
            </a:r>
            <a:r>
              <a:rPr lang="en-US" b="1" dirty="0"/>
              <a:t>environment</a:t>
            </a:r>
            <a:r>
              <a:rPr lang="en-US" dirty="0"/>
              <a:t> that directly controls digital assets</a:t>
            </a:r>
          </a:p>
          <a:p>
            <a:r>
              <a:rPr lang="en-US" dirty="0"/>
              <a:t>EVM (Ethereum), </a:t>
            </a:r>
            <a:r>
              <a:rPr lang="en-US" dirty="0" err="1"/>
              <a:t>Chaincode</a:t>
            </a:r>
            <a:r>
              <a:rPr lang="en-US" dirty="0"/>
              <a:t> (Hyperledger Fabric)</a:t>
            </a:r>
          </a:p>
          <a:p>
            <a:r>
              <a:rPr lang="en-US" dirty="0"/>
              <a:t>Examples of secure environment </a:t>
            </a:r>
          </a:p>
          <a:p>
            <a:pPr lvl="1"/>
            <a:r>
              <a:rPr lang="en-US" dirty="0"/>
              <a:t>single trusted party (bank)</a:t>
            </a:r>
          </a:p>
          <a:p>
            <a:pPr lvl="1"/>
            <a:r>
              <a:rPr lang="en-US" dirty="0"/>
              <a:t>decentralized network(blockchain)</a:t>
            </a:r>
          </a:p>
          <a:p>
            <a:pPr lvl="1"/>
            <a:r>
              <a:rPr lang="en-US" dirty="0"/>
              <a:t>Trusted hardware (Intel SGX)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94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2130-59C9-C74A-B55A-FA01D412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Ethereum Smart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53DEC-56D3-3846-9714-6E2DD1E58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types of accounts</a:t>
            </a:r>
          </a:p>
          <a:p>
            <a:pPr lvl="1"/>
            <a:r>
              <a:rPr lang="en-US" dirty="0"/>
              <a:t>Normal account like Bitcoin</a:t>
            </a:r>
          </a:p>
          <a:p>
            <a:pPr lvl="1"/>
            <a:r>
              <a:rPr lang="en-US" dirty="0"/>
              <a:t>Smart contract account</a:t>
            </a:r>
          </a:p>
          <a:p>
            <a:pPr lvl="2"/>
            <a:r>
              <a:rPr lang="en-US" dirty="0"/>
              <a:t>1)code, 2) private key-value storage</a:t>
            </a:r>
          </a:p>
          <a:p>
            <a:pPr lvl="2"/>
            <a:r>
              <a:rPr lang="en-US" dirty="0"/>
              <a:t>Code can </a:t>
            </a:r>
          </a:p>
          <a:p>
            <a:pPr lvl="3"/>
            <a:r>
              <a:rPr lang="en-US" dirty="0"/>
              <a:t>Send ETH to other accounts</a:t>
            </a:r>
          </a:p>
          <a:p>
            <a:pPr lvl="3"/>
            <a:r>
              <a:rPr lang="en-US" dirty="0"/>
              <a:t>Read/write storage</a:t>
            </a:r>
          </a:p>
          <a:p>
            <a:pPr lvl="3"/>
            <a:r>
              <a:rPr lang="en-US" dirty="0"/>
              <a:t>Call the contracts</a:t>
            </a:r>
          </a:p>
        </p:txBody>
      </p:sp>
    </p:spTree>
    <p:extLst>
      <p:ext uri="{BB962C8B-B14F-4D97-AF65-F5344CB8AC3E}">
        <p14:creationId xmlns:p14="http://schemas.microsoft.com/office/powerpoint/2010/main" val="663029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3262-F802-AD4F-BC5D-2240F19B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Ethereum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C6A39-2B0F-9F43-A4AF-BA8431C00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transactions</a:t>
            </a:r>
          </a:p>
          <a:p>
            <a:r>
              <a:rPr lang="en-US" dirty="0"/>
              <a:t>Transactions to contracts</a:t>
            </a:r>
          </a:p>
          <a:p>
            <a:pPr lvl="1"/>
            <a:r>
              <a:rPr lang="en-US" dirty="0"/>
              <a:t>Function calls</a:t>
            </a:r>
          </a:p>
          <a:p>
            <a:pPr lvl="1"/>
            <a:r>
              <a:rPr lang="en-US" dirty="0"/>
              <a:t>Specify which object you are talking to, which function, and what data</a:t>
            </a:r>
          </a:p>
          <a:p>
            <a:pPr lvl="1"/>
            <a:r>
              <a:rPr lang="en-US" dirty="0"/>
              <a:t>Transactions to create contracts</a:t>
            </a:r>
          </a:p>
        </p:txBody>
      </p:sp>
    </p:spTree>
    <p:extLst>
      <p:ext uri="{BB962C8B-B14F-4D97-AF65-F5344CB8AC3E}">
        <p14:creationId xmlns:p14="http://schemas.microsoft.com/office/powerpoint/2010/main" val="1221570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C39-4E3D-A84F-A576-E678CDD4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contract?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1B12F-8334-DB4C-923E-657002C3C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a transaction</a:t>
            </a:r>
          </a:p>
          <a:p>
            <a:pPr lvl="1"/>
            <a:r>
              <a:rPr lang="en-US" dirty="0"/>
              <a:t>To: empty</a:t>
            </a:r>
          </a:p>
          <a:p>
            <a:pPr lvl="1"/>
            <a:r>
              <a:rPr lang="en-US" dirty="0"/>
              <a:t>Value: value sent to the new contract</a:t>
            </a:r>
          </a:p>
          <a:p>
            <a:pPr lvl="1"/>
            <a:r>
              <a:rPr lang="en-US" dirty="0"/>
              <a:t>Data: code of the contract</a:t>
            </a:r>
          </a:p>
          <a:p>
            <a:pPr lvl="1"/>
            <a:r>
              <a:rPr lang="en-US" dirty="0" err="1"/>
              <a:t>gasprice</a:t>
            </a:r>
            <a:r>
              <a:rPr lang="en-US" dirty="0"/>
              <a:t> (ether per unit gas)</a:t>
            </a:r>
          </a:p>
          <a:p>
            <a:pPr lvl="1"/>
            <a:r>
              <a:rPr lang="en-US" dirty="0" err="1"/>
              <a:t>Startgas</a:t>
            </a:r>
            <a:r>
              <a:rPr lang="en-US" dirty="0"/>
              <a:t> (maximum gas consumable)</a:t>
            </a:r>
          </a:p>
          <a:p>
            <a:pPr lvl="1"/>
            <a:r>
              <a:rPr lang="en-US" dirty="0"/>
              <a:t>Digital signature (ECDSA)</a:t>
            </a:r>
          </a:p>
          <a:p>
            <a:r>
              <a:rPr lang="en-US" dirty="0"/>
              <a:t>If </a:t>
            </a:r>
            <a:r>
              <a:rPr lang="en-US" dirty="0" err="1"/>
              <a:t>tx</a:t>
            </a:r>
            <a:r>
              <a:rPr lang="en-US" dirty="0"/>
              <a:t> is successful</a:t>
            </a:r>
          </a:p>
          <a:p>
            <a:pPr lvl="1"/>
            <a:r>
              <a:rPr lang="en-US" dirty="0"/>
              <a:t>Returns the address of the new contract</a:t>
            </a:r>
          </a:p>
        </p:txBody>
      </p:sp>
    </p:spTree>
    <p:extLst>
      <p:ext uri="{BB962C8B-B14F-4D97-AF65-F5344CB8AC3E}">
        <p14:creationId xmlns:p14="http://schemas.microsoft.com/office/powerpoint/2010/main" val="2345828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C39-4E3D-A84F-A576-E678CDD4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interact with a contract?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1B12F-8334-DB4C-923E-657002C3C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a transaction</a:t>
            </a:r>
          </a:p>
          <a:p>
            <a:pPr lvl="1"/>
            <a:r>
              <a:rPr lang="en-US" dirty="0"/>
              <a:t>To: </a:t>
            </a:r>
            <a:r>
              <a:rPr lang="en-US" b="1" dirty="0"/>
              <a:t>contract address</a:t>
            </a:r>
          </a:p>
          <a:p>
            <a:pPr lvl="1"/>
            <a:r>
              <a:rPr lang="en-US" dirty="0"/>
              <a:t>Value: value sent to the new contract</a:t>
            </a:r>
          </a:p>
          <a:p>
            <a:pPr lvl="1"/>
            <a:r>
              <a:rPr lang="en-US" dirty="0"/>
              <a:t>Data: </a:t>
            </a:r>
            <a:r>
              <a:rPr lang="en-US" b="1" dirty="0"/>
              <a:t>data supposed to be read by the contract</a:t>
            </a:r>
          </a:p>
          <a:p>
            <a:pPr lvl="1"/>
            <a:r>
              <a:rPr lang="en-US" dirty="0" err="1"/>
              <a:t>gasprice</a:t>
            </a:r>
            <a:r>
              <a:rPr lang="en-US" dirty="0"/>
              <a:t> (ether per unit gas)</a:t>
            </a:r>
          </a:p>
          <a:p>
            <a:pPr lvl="1"/>
            <a:r>
              <a:rPr lang="en-US" dirty="0" err="1"/>
              <a:t>Startgas</a:t>
            </a:r>
            <a:r>
              <a:rPr lang="en-US" dirty="0"/>
              <a:t> (maximum gas consumable)</a:t>
            </a:r>
          </a:p>
          <a:p>
            <a:pPr lvl="1"/>
            <a:r>
              <a:rPr lang="en-US" dirty="0"/>
              <a:t>Digital signature (ECDSA)</a:t>
            </a:r>
          </a:p>
          <a:p>
            <a:r>
              <a:rPr lang="en-US" dirty="0"/>
              <a:t>If </a:t>
            </a:r>
            <a:r>
              <a:rPr lang="en-US" dirty="0" err="1"/>
              <a:t>tx</a:t>
            </a:r>
            <a:r>
              <a:rPr lang="en-US" dirty="0"/>
              <a:t> is successful</a:t>
            </a:r>
          </a:p>
          <a:p>
            <a:pPr lvl="1"/>
            <a:r>
              <a:rPr lang="en-US" dirty="0"/>
              <a:t>Returns the output from the contract</a:t>
            </a:r>
          </a:p>
        </p:txBody>
      </p:sp>
    </p:spTree>
    <p:extLst>
      <p:ext uri="{BB962C8B-B14F-4D97-AF65-F5344CB8AC3E}">
        <p14:creationId xmlns:p14="http://schemas.microsoft.com/office/powerpoint/2010/main" val="4253057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6577-05A0-1545-8848-B3EA18032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What’s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relationships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 err="1"/>
              <a:t>PoW</a:t>
            </a:r>
            <a:r>
              <a:rPr lang="en-US" altLang="zh-CN" dirty="0"/>
              <a:t> and</a:t>
            </a:r>
            <a:r>
              <a:rPr lang="zh-CN" altLang="en-US" dirty="0"/>
              <a:t> </a:t>
            </a:r>
            <a:r>
              <a:rPr lang="en-US" altLang="zh-CN" dirty="0"/>
              <a:t>BFT?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F4EA9-9744-8346-AC5C-AE83A5004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problem,</a:t>
            </a:r>
            <a:r>
              <a:rPr lang="zh-CN" altLang="en-US" dirty="0"/>
              <a:t> </a:t>
            </a:r>
            <a:r>
              <a:rPr lang="en-US" altLang="zh-CN" dirty="0"/>
              <a:t>why?</a:t>
            </a:r>
          </a:p>
          <a:p>
            <a:r>
              <a:rPr lang="en-US" altLang="zh-CN" dirty="0"/>
              <a:t>Same</a:t>
            </a:r>
          </a:p>
          <a:p>
            <a:pPr lvl="1"/>
            <a:r>
              <a:rPr lang="en-US" altLang="zh-CN" dirty="0"/>
              <a:t>Linearizability</a:t>
            </a:r>
          </a:p>
          <a:p>
            <a:r>
              <a:rPr lang="en-US" altLang="zh-CN" dirty="0"/>
              <a:t>Different</a:t>
            </a:r>
          </a:p>
          <a:p>
            <a:pPr lvl="1"/>
            <a:r>
              <a:rPr lang="en-US" altLang="zh-CN" dirty="0"/>
              <a:t>Fixed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leaders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083E4-0B02-4F45-9134-43D022B7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6D46B3-CA92-F84F-B2C5-AF6F90A9F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" y="248073"/>
            <a:ext cx="7414291" cy="636801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42F492-6354-B14D-857A-937566C10603}"/>
              </a:ext>
            </a:extLst>
          </p:cNvPr>
          <p:cNvSpPr/>
          <p:nvPr/>
        </p:nvSpPr>
        <p:spPr>
          <a:xfrm>
            <a:off x="6222274" y="58229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www.mail-archive.com</a:t>
            </a:r>
            <a:r>
              <a:rPr lang="en-US" dirty="0"/>
              <a:t>/</a:t>
            </a:r>
            <a:r>
              <a:rPr lang="en-US" dirty="0" err="1"/>
              <a:t>cryptography@metzdowd.com</a:t>
            </a:r>
            <a:r>
              <a:rPr lang="en-US" dirty="0"/>
              <a:t>/msg09997.html</a:t>
            </a:r>
          </a:p>
        </p:txBody>
      </p:sp>
    </p:spTree>
    <p:extLst>
      <p:ext uri="{BB962C8B-B14F-4D97-AF65-F5344CB8AC3E}">
        <p14:creationId xmlns:p14="http://schemas.microsoft.com/office/powerpoint/2010/main" val="223274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 err="1"/>
              <a:t>Blockchain</a:t>
            </a:r>
            <a:r>
              <a:rPr lang="en-US" altLang="zh-CN" dirty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08" y="1887408"/>
            <a:ext cx="6438263" cy="3846126"/>
          </a:xfrm>
        </p:spPr>
      </p:pic>
      <p:sp>
        <p:nvSpPr>
          <p:cNvPr id="5" name="Rectangle 4"/>
          <p:cNvSpPr/>
          <p:nvPr/>
        </p:nvSpPr>
        <p:spPr>
          <a:xfrm>
            <a:off x="9252305" y="3348806"/>
            <a:ext cx="2235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CN" b="1" dirty="0"/>
          </a:p>
          <a:p>
            <a:pPr algn="ctr"/>
            <a:r>
              <a:rPr lang="en-US" altLang="zh-CN" b="1" dirty="0"/>
              <a:t>Decentralized</a:t>
            </a:r>
            <a:r>
              <a:rPr lang="zh-CN" altLang="en-US" b="1" dirty="0"/>
              <a:t> </a:t>
            </a:r>
            <a:endParaRPr lang="en-US" altLang="zh-CN" b="1" dirty="0"/>
          </a:p>
          <a:p>
            <a:pPr algn="ctr"/>
            <a:r>
              <a:rPr lang="en-US" altLang="zh-CN" b="1" dirty="0"/>
              <a:t>network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02477" y="2360018"/>
            <a:ext cx="1785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/>
              <a:t>A</a:t>
            </a:r>
            <a:r>
              <a:rPr lang="zh-CN" altLang="en-US" b="1" dirty="0"/>
              <a:t> </a:t>
            </a:r>
            <a:r>
              <a:rPr lang="en-US" altLang="zh-CN" b="1" dirty="0"/>
              <a:t>growing</a:t>
            </a:r>
            <a:r>
              <a:rPr lang="zh-CN" altLang="en-US" b="1" dirty="0"/>
              <a:t> </a:t>
            </a:r>
            <a:r>
              <a:rPr lang="en-US" altLang="zh-CN" b="1" dirty="0"/>
              <a:t>list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endParaRPr lang="en-US" altLang="zh-CN" b="1" dirty="0"/>
          </a:p>
          <a:p>
            <a:pPr algn="ctr"/>
            <a:r>
              <a:rPr lang="en-US" altLang="zh-CN" b="1" dirty="0"/>
              <a:t>digital</a:t>
            </a:r>
            <a:r>
              <a:rPr lang="zh-CN" altLang="en-US" b="1" dirty="0"/>
              <a:t> </a:t>
            </a:r>
            <a:r>
              <a:rPr lang="en-US" altLang="zh-CN" b="1" dirty="0"/>
              <a:t>records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40394" y="3763111"/>
            <a:ext cx="1309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/>
              <a:t>Distributed</a:t>
            </a:r>
            <a:r>
              <a:rPr lang="zh-CN" altLang="en-US" b="1" dirty="0"/>
              <a:t> </a:t>
            </a:r>
            <a:endParaRPr lang="en-US" altLang="zh-CN" b="1" dirty="0"/>
          </a:p>
          <a:p>
            <a:pPr algn="ctr"/>
            <a:r>
              <a:rPr lang="en-US" altLang="zh-CN" b="1" dirty="0"/>
              <a:t>database</a:t>
            </a:r>
          </a:p>
        </p:txBody>
      </p:sp>
      <p:sp>
        <p:nvSpPr>
          <p:cNvPr id="8" name="Rectangle 7"/>
          <p:cNvSpPr/>
          <p:nvPr/>
        </p:nvSpPr>
        <p:spPr>
          <a:xfrm>
            <a:off x="9687516" y="2308646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Consensus</a:t>
            </a:r>
          </a:p>
        </p:txBody>
      </p:sp>
      <p:sp>
        <p:nvSpPr>
          <p:cNvPr id="9" name="Rectangle 8"/>
          <p:cNvSpPr/>
          <p:nvPr/>
        </p:nvSpPr>
        <p:spPr>
          <a:xfrm>
            <a:off x="9553506" y="2649605"/>
            <a:ext cx="144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/>
              <a:t>cryptography</a:t>
            </a:r>
          </a:p>
        </p:txBody>
      </p:sp>
    </p:spTree>
    <p:extLst>
      <p:ext uri="{BB962C8B-B14F-4D97-AF65-F5344CB8AC3E}">
        <p14:creationId xmlns:p14="http://schemas.microsoft.com/office/powerpoint/2010/main" val="2512746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88A4F-4F68-4644-AB66-C2405FA5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Permissioned</a:t>
            </a:r>
            <a:r>
              <a:rPr lang="zh-CN" altLang="en-US" dirty="0"/>
              <a:t> </a:t>
            </a:r>
            <a:r>
              <a:rPr lang="en-US" altLang="zh-CN" dirty="0"/>
              <a:t>Blockchains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11D8F-2ABC-F747-B38F-D59834154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BFT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reach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consensus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59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1391-DD1B-404B-9E58-C0D9D4D7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Blockchain: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Layered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76C20-AB87-7D4A-AB96-315F78753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r>
              <a:rPr lang="zh-CN" altLang="en-US" dirty="0"/>
              <a:t> </a:t>
            </a:r>
            <a:r>
              <a:rPr lang="en-US" altLang="zh-CN" dirty="0"/>
              <a:t>replication</a:t>
            </a:r>
            <a:r>
              <a:rPr lang="zh-CN" altLang="en-US" dirty="0"/>
              <a:t> </a:t>
            </a:r>
            <a:r>
              <a:rPr lang="en-US" altLang="zh-CN" dirty="0"/>
              <a:t>(SMR)</a:t>
            </a:r>
          </a:p>
          <a:p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Smart</a:t>
            </a:r>
            <a:r>
              <a:rPr lang="zh-CN" altLang="en-US" dirty="0"/>
              <a:t> </a:t>
            </a:r>
            <a:r>
              <a:rPr lang="en-US" altLang="zh-CN" dirty="0"/>
              <a:t>contracts</a:t>
            </a:r>
          </a:p>
          <a:p>
            <a:pPr lvl="1"/>
            <a:r>
              <a:rPr lang="en-US" altLang="zh-CN" dirty="0"/>
              <a:t>Allow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programmatically</a:t>
            </a:r>
            <a:r>
              <a:rPr lang="zh-CN" altLang="en-US" dirty="0"/>
              <a:t> </a:t>
            </a:r>
            <a:r>
              <a:rPr lang="en-US" altLang="zh-CN" dirty="0"/>
              <a:t>facilitate,</a:t>
            </a:r>
            <a:r>
              <a:rPr lang="zh-CN" altLang="en-US" dirty="0"/>
              <a:t> </a:t>
            </a:r>
            <a:r>
              <a:rPr lang="en-US" altLang="zh-CN" dirty="0"/>
              <a:t>verify,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enforce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negotiation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business</a:t>
            </a:r>
            <a:r>
              <a:rPr lang="zh-CN" altLang="en-US" dirty="0"/>
              <a:t> </a:t>
            </a:r>
            <a:r>
              <a:rPr lang="en-US" altLang="zh-CN" dirty="0"/>
              <a:t>transactions</a:t>
            </a:r>
          </a:p>
          <a:p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</a:p>
          <a:p>
            <a:pPr lvl="1"/>
            <a:r>
              <a:rPr lang="en-US" altLang="zh-CN" dirty="0"/>
              <a:t>Applications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09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FFCC8-FE41-B640-AF92-57A3E436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F2A5E-0845-AA4C-8203-4801F236C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Timing</a:t>
            </a:r>
            <a:r>
              <a:rPr lang="zh-CN" altLang="en-US" dirty="0"/>
              <a:t> </a:t>
            </a:r>
            <a:r>
              <a:rPr lang="en-US" altLang="zh-CN" dirty="0"/>
              <a:t>assumption</a:t>
            </a:r>
          </a:p>
          <a:p>
            <a:pPr lvl="1"/>
            <a:r>
              <a:rPr lang="en-US" altLang="zh-CN" dirty="0"/>
              <a:t>Synchrony</a:t>
            </a:r>
          </a:p>
          <a:p>
            <a:pPr lvl="1"/>
            <a:r>
              <a:rPr lang="en-US" altLang="zh-CN" dirty="0"/>
              <a:t>Asynchrony</a:t>
            </a:r>
          </a:p>
          <a:p>
            <a:pPr lvl="1"/>
            <a:r>
              <a:rPr lang="en-US" altLang="zh-CN" dirty="0"/>
              <a:t>Partially</a:t>
            </a:r>
            <a:r>
              <a:rPr lang="zh-CN" altLang="en-US" dirty="0"/>
              <a:t> </a:t>
            </a:r>
            <a:r>
              <a:rPr lang="en-US" altLang="zh-CN" dirty="0"/>
              <a:t>synchrony</a:t>
            </a:r>
          </a:p>
          <a:p>
            <a:r>
              <a:rPr lang="en-US" altLang="zh-CN" dirty="0"/>
              <a:t>Adversary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</a:p>
          <a:p>
            <a:r>
              <a:rPr lang="en-US" altLang="zh-CN" dirty="0"/>
              <a:t>Correctness</a:t>
            </a:r>
            <a:r>
              <a:rPr lang="zh-CN" altLang="en-US" dirty="0"/>
              <a:t> </a:t>
            </a:r>
            <a:r>
              <a:rPr lang="en-US" altLang="zh-CN" dirty="0"/>
              <a:t>goals</a:t>
            </a:r>
          </a:p>
          <a:p>
            <a:pPr lvl="1"/>
            <a:r>
              <a:rPr lang="en-US" altLang="zh-CN" dirty="0"/>
              <a:t>Safety</a:t>
            </a:r>
          </a:p>
          <a:p>
            <a:pPr lvl="1"/>
            <a:r>
              <a:rPr lang="en-US" altLang="zh-CN" dirty="0"/>
              <a:t>Liveness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26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363A5-1A7F-8040-8EC4-79EA4A5F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Adversary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F0AD7-FC07-5F47-B349-8B52D811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Threshold</a:t>
            </a:r>
            <a:r>
              <a:rPr lang="zh-CN" altLang="en-US" dirty="0"/>
              <a:t> </a:t>
            </a:r>
            <a:r>
              <a:rPr lang="en-US" altLang="zh-CN" dirty="0"/>
              <a:t>Adversary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parties,</a:t>
            </a:r>
            <a:r>
              <a:rPr lang="zh-CN" altLang="en-US" dirty="0"/>
              <a:t> </a:t>
            </a:r>
            <a:r>
              <a:rPr lang="en-US" altLang="zh-CN" dirty="0"/>
              <a:t>n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parties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fail,</a:t>
            </a:r>
            <a:r>
              <a:rPr lang="zh-CN" altLang="en-US" dirty="0"/>
              <a:t> </a:t>
            </a:r>
            <a:r>
              <a:rPr lang="en-US" altLang="zh-CN" dirty="0"/>
              <a:t>f</a:t>
            </a:r>
          </a:p>
          <a:p>
            <a:pPr lvl="1"/>
            <a:endParaRPr lang="en-US" dirty="0"/>
          </a:p>
          <a:p>
            <a:pPr lvl="1"/>
            <a:r>
              <a:rPr lang="en-US" altLang="zh-CN" dirty="0"/>
              <a:t>Typical</a:t>
            </a:r>
            <a:r>
              <a:rPr lang="zh-CN" altLang="en-US" dirty="0"/>
              <a:t> </a:t>
            </a:r>
            <a:r>
              <a:rPr lang="en-US" altLang="zh-CN" dirty="0"/>
              <a:t>threshold</a:t>
            </a:r>
          </a:p>
          <a:p>
            <a:pPr lvl="2"/>
            <a:r>
              <a:rPr lang="en-US" altLang="zh-CN" dirty="0"/>
              <a:t>N&gt;2f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n&gt;3f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85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AE7F6-45EA-B24D-830D-979625EB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Adversary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F5246-38F8-524B-8140-EE2DDD625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Threshold</a:t>
            </a:r>
            <a:r>
              <a:rPr lang="zh-CN" altLang="en-US" dirty="0"/>
              <a:t> </a:t>
            </a:r>
            <a:r>
              <a:rPr lang="en-US" altLang="zh-CN" dirty="0"/>
              <a:t>Adversary</a:t>
            </a:r>
            <a:r>
              <a:rPr lang="zh-CN" altLang="en-US" dirty="0"/>
              <a:t> </a:t>
            </a:r>
            <a:r>
              <a:rPr lang="en-US" altLang="zh-CN" dirty="0"/>
              <a:t>(CTA)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power,</a:t>
            </a:r>
            <a:r>
              <a:rPr lang="zh-CN" altLang="en-US" dirty="0"/>
              <a:t> </a:t>
            </a:r>
            <a:r>
              <a:rPr lang="en-US" altLang="zh-CN" dirty="0"/>
              <a:t>Nc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adversary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control,</a:t>
            </a:r>
            <a:r>
              <a:rPr lang="zh-CN" altLang="en-US" dirty="0"/>
              <a:t> </a:t>
            </a:r>
            <a:r>
              <a:rPr lang="en-US" altLang="zh-CN" dirty="0"/>
              <a:t>Fc</a:t>
            </a:r>
          </a:p>
          <a:p>
            <a:pPr lvl="1"/>
            <a:endParaRPr lang="en-US" dirty="0"/>
          </a:p>
          <a:p>
            <a:pPr lvl="1"/>
            <a:r>
              <a:rPr lang="en-US" altLang="zh-CN" dirty="0"/>
              <a:t>Typically</a:t>
            </a:r>
          </a:p>
          <a:p>
            <a:pPr lvl="2"/>
            <a:r>
              <a:rPr lang="en-US" altLang="zh-CN" dirty="0"/>
              <a:t>Nc&gt;2Fc</a:t>
            </a:r>
          </a:p>
          <a:p>
            <a:pPr lvl="1"/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bitcoin,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means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difficulty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inverting</a:t>
            </a:r>
            <a:r>
              <a:rPr lang="zh-CN" altLang="en-US" dirty="0"/>
              <a:t> </a:t>
            </a:r>
            <a:r>
              <a:rPr lang="en-US" altLang="zh-CN" dirty="0"/>
              <a:t>SHA1/SHA256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35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9CDD-47B5-794E-924C-655F98DD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Adversary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3F301-9585-CE4E-B9AF-9D8C52753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Stake</a:t>
            </a:r>
            <a:r>
              <a:rPr lang="zh-CN" altLang="en-US" dirty="0"/>
              <a:t> </a:t>
            </a:r>
            <a:r>
              <a:rPr lang="en-US" altLang="zh-CN" dirty="0"/>
              <a:t>Threshold</a:t>
            </a:r>
            <a:r>
              <a:rPr lang="zh-CN" altLang="en-US" dirty="0"/>
              <a:t> </a:t>
            </a:r>
            <a:r>
              <a:rPr lang="en-US" altLang="zh-CN" dirty="0"/>
              <a:t>Adversary</a:t>
            </a:r>
            <a:r>
              <a:rPr lang="zh-CN" altLang="en-US" dirty="0"/>
              <a:t> </a:t>
            </a:r>
            <a:r>
              <a:rPr lang="en-US" altLang="zh-CN" dirty="0"/>
              <a:t>(STA)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</a:p>
          <a:p>
            <a:pPr lvl="1"/>
            <a:r>
              <a:rPr lang="en-US" altLang="zh-CN" dirty="0"/>
              <a:t>Finite</a:t>
            </a:r>
            <a:r>
              <a:rPr lang="zh-CN" altLang="en-US" dirty="0"/>
              <a:t> </a:t>
            </a:r>
            <a:r>
              <a:rPr lang="en-US" altLang="zh-CN" dirty="0"/>
              <a:t>abstract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resources</a:t>
            </a:r>
            <a:r>
              <a:rPr lang="zh-CN" altLang="en-US" dirty="0"/>
              <a:t> </a:t>
            </a:r>
            <a:r>
              <a:rPr lang="en-US" altLang="zh-CN" dirty="0"/>
              <a:t>R,</a:t>
            </a:r>
            <a:r>
              <a:rPr lang="zh-CN" altLang="en-US" dirty="0"/>
              <a:t> </a:t>
            </a:r>
            <a:r>
              <a:rPr lang="en-US" altLang="zh-CN" dirty="0"/>
              <a:t>N</a:t>
            </a:r>
            <a:r>
              <a:rPr lang="en-US" altLang="zh-CN" baseline="-25000" dirty="0"/>
              <a:t>R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adversary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control,</a:t>
            </a:r>
            <a:r>
              <a:rPr lang="zh-CN" altLang="en-US" dirty="0"/>
              <a:t> </a:t>
            </a:r>
            <a:r>
              <a:rPr lang="en-US" altLang="zh-CN" dirty="0"/>
              <a:t>F</a:t>
            </a:r>
            <a:r>
              <a:rPr lang="en-US" altLang="zh-CN" baseline="-25000" dirty="0"/>
              <a:t>R</a:t>
            </a:r>
          </a:p>
          <a:p>
            <a:pPr lvl="1"/>
            <a:endParaRPr lang="en-US" dirty="0"/>
          </a:p>
          <a:p>
            <a:pPr lvl="1"/>
            <a:r>
              <a:rPr lang="en-US" altLang="zh-CN" dirty="0"/>
              <a:t>Example</a:t>
            </a:r>
          </a:p>
          <a:p>
            <a:pPr lvl="2"/>
            <a:r>
              <a:rPr lang="en-US" altLang="zh-CN" dirty="0"/>
              <a:t>Ethereum</a:t>
            </a:r>
            <a:r>
              <a:rPr lang="zh-CN" altLang="en-US" dirty="0"/>
              <a:t> </a:t>
            </a:r>
            <a:r>
              <a:rPr lang="en-US" altLang="zh-CN" dirty="0"/>
              <a:t>Proof-of-stake,</a:t>
            </a:r>
            <a:r>
              <a:rPr lang="zh-CN" altLang="en-US" dirty="0"/>
              <a:t> </a:t>
            </a:r>
            <a:r>
              <a:rPr lang="en-US" altLang="zh-CN" dirty="0"/>
              <a:t>N</a:t>
            </a:r>
            <a:r>
              <a:rPr lang="en-US" altLang="zh-CN" baseline="-25000" dirty="0"/>
              <a:t>R </a:t>
            </a:r>
            <a:r>
              <a:rPr lang="en-US" altLang="zh-CN" dirty="0"/>
              <a:t>&gt;</a:t>
            </a:r>
            <a:r>
              <a:rPr lang="zh-CN" altLang="en-US" dirty="0"/>
              <a:t> </a:t>
            </a:r>
            <a:r>
              <a:rPr lang="en-US" altLang="zh-CN" dirty="0"/>
              <a:t>3 F</a:t>
            </a:r>
            <a:r>
              <a:rPr lang="en-US" altLang="zh-CN" baseline="-25000" dirty="0"/>
              <a:t>R</a:t>
            </a:r>
            <a:endParaRPr lang="en-US" altLang="zh-CN" dirty="0"/>
          </a:p>
          <a:p>
            <a:pPr lvl="1"/>
            <a:r>
              <a:rPr lang="en-US" altLang="zh-CN" dirty="0"/>
              <a:t>Combination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99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7549-00C9-674B-837C-C20F6E3DE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Nakamoto</a:t>
            </a:r>
            <a:r>
              <a:rPr lang="zh-CN" altLang="en-US" dirty="0"/>
              <a:t> </a:t>
            </a:r>
            <a:r>
              <a:rPr lang="en-US" altLang="zh-CN" dirty="0"/>
              <a:t>Consensus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 err="1"/>
              <a:t>PoW</a:t>
            </a:r>
            <a:r>
              <a:rPr lang="zh-CN" altLang="en-US" dirty="0"/>
              <a:t> </a:t>
            </a:r>
            <a:r>
              <a:rPr lang="en-US" altLang="zh-CN" dirty="0"/>
              <a:t>Consensus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FA55A-DBE7-DE43-B234-9B05E0E30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Timing</a:t>
            </a:r>
            <a:r>
              <a:rPr lang="zh-CN" altLang="en-US" dirty="0"/>
              <a:t> </a:t>
            </a:r>
            <a:r>
              <a:rPr lang="en-US" altLang="zh-CN" dirty="0"/>
              <a:t>assumption</a:t>
            </a:r>
          </a:p>
          <a:p>
            <a:pPr lvl="1"/>
            <a:r>
              <a:rPr lang="en-US" altLang="zh-CN" dirty="0"/>
              <a:t>Synchrony/asynchrony/partial</a:t>
            </a:r>
            <a:r>
              <a:rPr lang="zh-CN" altLang="en-US" dirty="0"/>
              <a:t> </a:t>
            </a:r>
            <a:r>
              <a:rPr lang="en-US" altLang="zh-CN" dirty="0"/>
              <a:t>synchrony?</a:t>
            </a:r>
          </a:p>
          <a:p>
            <a:pPr lvl="1"/>
            <a:r>
              <a:rPr lang="en-US" altLang="zh-CN" dirty="0"/>
              <a:t>Why?</a:t>
            </a:r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delay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unbounded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adversary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boost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just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making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no-faulty</a:t>
            </a:r>
            <a:r>
              <a:rPr lang="zh-CN" altLang="en-US" dirty="0"/>
              <a:t> </a:t>
            </a:r>
            <a:r>
              <a:rPr lang="en-US" altLang="zh-CN" dirty="0"/>
              <a:t>parties</a:t>
            </a:r>
            <a:r>
              <a:rPr lang="zh-CN" altLang="en-US" dirty="0"/>
              <a:t> </a:t>
            </a:r>
            <a:r>
              <a:rPr lang="en-US" altLang="zh-CN" dirty="0"/>
              <a:t>incur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delay…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81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291F-0A4A-214E-A27F-CB8AD059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Nakamoto</a:t>
            </a:r>
            <a:r>
              <a:rPr lang="zh-CN" altLang="en-US" dirty="0"/>
              <a:t> </a:t>
            </a:r>
            <a:r>
              <a:rPr lang="en-US" altLang="zh-CN" dirty="0"/>
              <a:t>Consensus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 err="1"/>
              <a:t>PoW</a:t>
            </a:r>
            <a:r>
              <a:rPr lang="zh-CN" altLang="en-US" dirty="0"/>
              <a:t> </a:t>
            </a:r>
            <a:r>
              <a:rPr lang="en-US" altLang="zh-CN" dirty="0"/>
              <a:t>Consensus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96888-3EC2-EF4E-9058-976F9EE8C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Uses</a:t>
            </a:r>
            <a:r>
              <a:rPr lang="zh-CN" altLang="en-US" dirty="0"/>
              <a:t> </a:t>
            </a:r>
            <a:r>
              <a:rPr lang="en-US" altLang="zh-CN" dirty="0" err="1"/>
              <a:t>PoW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implement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election</a:t>
            </a:r>
            <a:r>
              <a:rPr lang="zh-CN" altLang="en-US" dirty="0"/>
              <a:t> </a:t>
            </a:r>
            <a:r>
              <a:rPr lang="en-US" altLang="zh-CN" dirty="0"/>
              <a:t>“oracle”</a:t>
            </a:r>
          </a:p>
          <a:p>
            <a:r>
              <a:rPr lang="en-US" altLang="zh-CN" dirty="0"/>
              <a:t>FPCNELE</a:t>
            </a:r>
            <a:r>
              <a:rPr lang="zh-CN" altLang="en-US" dirty="0"/>
              <a:t> </a:t>
            </a:r>
            <a:r>
              <a:rPr lang="en-US" altLang="zh-CN" dirty="0"/>
              <a:t>(Fair,</a:t>
            </a:r>
            <a:r>
              <a:rPr lang="zh-CN" altLang="en-US" dirty="0"/>
              <a:t> </a:t>
            </a:r>
            <a:r>
              <a:rPr lang="en-US" altLang="zh-CN" dirty="0"/>
              <a:t>Pre-commit,</a:t>
            </a:r>
            <a:r>
              <a:rPr lang="zh-CN" altLang="en-US" dirty="0"/>
              <a:t> </a:t>
            </a:r>
            <a:r>
              <a:rPr lang="en-US" altLang="zh-CN" dirty="0"/>
              <a:t>non-equivocation,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election)</a:t>
            </a:r>
            <a:r>
              <a:rPr lang="zh-CN" altLang="en-US" dirty="0"/>
              <a:t> </a:t>
            </a:r>
            <a:r>
              <a:rPr lang="en-US" altLang="zh-CN" dirty="0"/>
              <a:t>oracle</a:t>
            </a:r>
          </a:p>
          <a:p>
            <a:r>
              <a:rPr lang="en-US" altLang="zh-CN" dirty="0"/>
              <a:t>(Independence)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party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elected</a:t>
            </a:r>
            <a:r>
              <a:rPr lang="zh-CN" altLang="en-US" dirty="0"/>
              <a:t> </a:t>
            </a:r>
            <a:r>
              <a:rPr lang="en-US" altLang="zh-CN" dirty="0"/>
              <a:t>independently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parties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elected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round</a:t>
            </a:r>
          </a:p>
          <a:p>
            <a:r>
              <a:rPr lang="en-US" altLang="zh-CN" dirty="0"/>
              <a:t>(Fairness)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electing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party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proportional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relative</a:t>
            </a:r>
            <a:r>
              <a:rPr lang="zh-CN" altLang="en-US" dirty="0"/>
              <a:t> </a:t>
            </a:r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</a:p>
          <a:p>
            <a:r>
              <a:rPr lang="en-US" altLang="zh-CN" dirty="0"/>
              <a:t>(Pre-Commit</a:t>
            </a:r>
            <a:r>
              <a:rPr lang="zh-CN" altLang="en-US" dirty="0"/>
              <a:t> </a:t>
            </a:r>
            <a:r>
              <a:rPr lang="en-US" altLang="zh-CN" dirty="0"/>
              <a:t>non-Equivocation</a:t>
            </a:r>
            <a:r>
              <a:rPr lang="zh-CN" altLang="en-US" dirty="0"/>
              <a:t> </a:t>
            </a:r>
            <a:r>
              <a:rPr lang="en-US" altLang="zh-CN" dirty="0"/>
              <a:t>Leadership</a:t>
            </a:r>
            <a:r>
              <a:rPr lang="zh-CN" altLang="en-US" dirty="0"/>
              <a:t> </a:t>
            </a:r>
            <a:r>
              <a:rPr lang="en-US" altLang="zh-CN" dirty="0"/>
              <a:t>announcement)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round,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party</a:t>
            </a:r>
            <a:r>
              <a:rPr lang="zh-CN" altLang="en-US" dirty="0"/>
              <a:t> </a:t>
            </a:r>
            <a:r>
              <a:rPr lang="en-US" altLang="zh-CN" dirty="0"/>
              <a:t>commits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oracle</a:t>
            </a:r>
            <a:r>
              <a:rPr lang="zh-CN" altLang="en-US" dirty="0"/>
              <a:t> </a:t>
            </a:r>
            <a:r>
              <a:rPr lang="en-US" altLang="zh-CN" dirty="0"/>
              <a:t>probabilistically</a:t>
            </a:r>
            <a:r>
              <a:rPr lang="zh-CN" altLang="en-US" dirty="0"/>
              <a:t> </a:t>
            </a:r>
            <a:r>
              <a:rPr lang="en-US" altLang="zh-CN" dirty="0"/>
              <a:t>elects</a:t>
            </a:r>
            <a:r>
              <a:rPr lang="zh-CN" altLang="en-US" dirty="0"/>
              <a:t> </a:t>
            </a:r>
            <a:r>
              <a:rPr lang="en-US" altLang="zh-CN" dirty="0"/>
              <a:t>parties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announces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02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1BCB-12BD-A042-95CE-6D954A48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PoW</a:t>
            </a:r>
            <a:r>
              <a:rPr lang="zh-CN" altLang="en-US" dirty="0"/>
              <a:t> </a:t>
            </a:r>
            <a:r>
              <a:rPr lang="en-US" altLang="zh-CN" dirty="0"/>
              <a:t>implements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FPCNELE</a:t>
            </a:r>
            <a:r>
              <a:rPr lang="zh-CN" altLang="en-US" dirty="0"/>
              <a:t> </a:t>
            </a:r>
            <a:r>
              <a:rPr lang="en-US" altLang="zh-CN" dirty="0"/>
              <a:t>oracle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57184-6450-4C4F-9800-66239A5EA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Cryptographic</a:t>
            </a:r>
            <a:r>
              <a:rPr lang="zh-CN" altLang="en-US" dirty="0"/>
              <a:t> </a:t>
            </a:r>
            <a:r>
              <a:rPr lang="en-US" altLang="zh-CN" dirty="0"/>
              <a:t>puzzles</a:t>
            </a:r>
          </a:p>
          <a:p>
            <a:r>
              <a:rPr lang="en-US" altLang="zh-CN" dirty="0"/>
              <a:t>(Pre-commit)</a:t>
            </a:r>
          </a:p>
          <a:p>
            <a:pPr lvl="1"/>
            <a:r>
              <a:rPr lang="en-US" altLang="zh-CN" dirty="0"/>
              <a:t>Solving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puzzle</a:t>
            </a:r>
            <a:r>
              <a:rPr lang="zh-CN" altLang="en-US" dirty="0"/>
              <a:t> </a:t>
            </a:r>
            <a:r>
              <a:rPr lang="en-US" altLang="zh-CN" dirty="0"/>
              <a:t>requires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commit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specific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</a:p>
          <a:p>
            <a:r>
              <a:rPr lang="en-US" altLang="zh-CN" dirty="0"/>
              <a:t>(Public</a:t>
            </a:r>
            <a:r>
              <a:rPr lang="zh-CN" altLang="en-US" dirty="0"/>
              <a:t> </a:t>
            </a:r>
            <a:r>
              <a:rPr lang="en-US" altLang="zh-CN" dirty="0"/>
              <a:t>verifiability)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solver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puzzle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certificate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his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his</a:t>
            </a:r>
            <a:r>
              <a:rPr lang="zh-CN" altLang="en-US" dirty="0"/>
              <a:t> </a:t>
            </a:r>
            <a:r>
              <a:rPr lang="en-US" altLang="zh-CN" dirty="0"/>
              <a:t>committed</a:t>
            </a:r>
            <a:r>
              <a:rPr lang="zh-CN" altLang="en-US" dirty="0"/>
              <a:t> </a:t>
            </a:r>
            <a:r>
              <a:rPr lang="en-US" altLang="zh-CN" dirty="0"/>
              <a:t>block.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certificate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efficiently</a:t>
            </a:r>
            <a:r>
              <a:rPr lang="zh-CN" altLang="en-US" dirty="0"/>
              <a:t> </a:t>
            </a:r>
            <a:r>
              <a:rPr lang="en-US" altLang="zh-CN" dirty="0"/>
              <a:t>publicly</a:t>
            </a:r>
            <a:r>
              <a:rPr lang="zh-CN" altLang="en-US" dirty="0"/>
              <a:t> </a:t>
            </a:r>
            <a:r>
              <a:rPr lang="en-US" altLang="zh-CN" dirty="0"/>
              <a:t>verified</a:t>
            </a:r>
          </a:p>
          <a:p>
            <a:r>
              <a:rPr lang="en-US" altLang="zh-CN" dirty="0"/>
              <a:t>(Fairness)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solving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puzzle</a:t>
            </a:r>
            <a:r>
              <a:rPr lang="zh-CN" altLang="en-US" dirty="0"/>
              <a:t> </a:t>
            </a:r>
            <a:r>
              <a:rPr lang="en-US" altLang="zh-CN" dirty="0"/>
              <a:t>(generating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certificate)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round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proportional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party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simple</a:t>
            </a:r>
            <a:r>
              <a:rPr lang="zh-CN" altLang="en-US" dirty="0"/>
              <a:t> </a:t>
            </a:r>
            <a:r>
              <a:rPr lang="en-US" altLang="zh-CN" dirty="0"/>
              <a:t>version</a:t>
            </a:r>
          </a:p>
          <a:p>
            <a:pPr lvl="1"/>
            <a:r>
              <a:rPr lang="en-US" altLang="zh-CN" dirty="0"/>
              <a:t>SHA1(P||</a:t>
            </a:r>
            <a:r>
              <a:rPr lang="en-US" altLang="zh-CN" dirty="0" err="1"/>
              <a:t>i</a:t>
            </a:r>
            <a:r>
              <a:rPr lang="en-US" altLang="zh-CN" dirty="0"/>
              <a:t>||o||</a:t>
            </a:r>
            <a:r>
              <a:rPr lang="en-US" altLang="zh-CN" dirty="0" err="1"/>
              <a:t>nounce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&lt;H</a:t>
            </a:r>
          </a:p>
          <a:p>
            <a:pPr lvl="1"/>
            <a:r>
              <a:rPr lang="en-US" altLang="zh-CN" dirty="0"/>
              <a:t>P-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puzzle,</a:t>
            </a:r>
            <a:r>
              <a:rPr lang="zh-CN" altLang="en-US" dirty="0"/>
              <a:t> </a:t>
            </a:r>
            <a:r>
              <a:rPr lang="en-US" altLang="zh-CN" dirty="0"/>
              <a:t>H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hardness</a:t>
            </a:r>
            <a:r>
              <a:rPr lang="zh-CN" altLang="en-US" dirty="0"/>
              <a:t> </a:t>
            </a:r>
            <a:r>
              <a:rPr lang="en-US" altLang="zh-CN" dirty="0"/>
              <a:t>parameter</a:t>
            </a:r>
          </a:p>
          <a:p>
            <a:pPr lvl="1"/>
            <a:r>
              <a:rPr lang="en-US" altLang="zh-CN" dirty="0" err="1"/>
              <a:t>i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public</a:t>
            </a:r>
            <a:r>
              <a:rPr lang="zh-CN" altLang="en-US" dirty="0"/>
              <a:t> </a:t>
            </a:r>
            <a:r>
              <a:rPr lang="en-US" altLang="zh-CN" dirty="0"/>
              <a:t>key,</a:t>
            </a:r>
            <a:r>
              <a:rPr lang="zh-CN" altLang="en-US" dirty="0"/>
              <a:t> </a:t>
            </a:r>
            <a:r>
              <a:rPr lang="en-US" altLang="zh-CN" dirty="0"/>
              <a:t>o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68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49AB-9EC8-6246-B38A-D13C8B7D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Longest</a:t>
            </a:r>
            <a:r>
              <a:rPr lang="zh-CN" altLang="en-US" dirty="0"/>
              <a:t> </a:t>
            </a:r>
            <a:r>
              <a:rPr lang="en-US" altLang="zh-CN" dirty="0"/>
              <a:t>Fork</a:t>
            </a:r>
            <a:r>
              <a:rPr lang="zh-CN" altLang="en-US" dirty="0"/>
              <a:t> </a:t>
            </a:r>
            <a:r>
              <a:rPr lang="en-US" altLang="zh-CN" dirty="0"/>
              <a:t>Wins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FBBB-D268-3047-A5ED-7B848B4E7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(New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FPCNELE</a:t>
            </a:r>
            <a:r>
              <a:rPr lang="zh-CN" altLang="en-US" dirty="0"/>
              <a:t> </a:t>
            </a:r>
            <a:r>
              <a:rPr lang="en-US" altLang="zh-CN" dirty="0"/>
              <a:t>Oracle)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oracles</a:t>
            </a:r>
            <a:r>
              <a:rPr lang="zh-CN" altLang="en-US" dirty="0"/>
              <a:t> </a:t>
            </a:r>
            <a:r>
              <a:rPr lang="en-US" altLang="zh-CN" dirty="0"/>
              <a:t>allows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elected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announce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pre-committed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</a:p>
          <a:p>
            <a:r>
              <a:rPr lang="en-US" altLang="zh-CN" dirty="0"/>
              <a:t>(Longest</a:t>
            </a:r>
            <a:r>
              <a:rPr lang="zh-CN" altLang="en-US" dirty="0"/>
              <a:t> </a:t>
            </a:r>
            <a:r>
              <a:rPr lang="en-US" altLang="zh-CN" dirty="0"/>
              <a:t>Fork</a:t>
            </a:r>
            <a:r>
              <a:rPr lang="zh-CN" altLang="en-US" dirty="0"/>
              <a:t> </a:t>
            </a:r>
            <a:r>
              <a:rPr lang="en-US" altLang="zh-CN" dirty="0"/>
              <a:t>Wins)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Non-faulty</a:t>
            </a:r>
            <a:r>
              <a:rPr lang="zh-CN" altLang="en-US" dirty="0"/>
              <a:t> </a:t>
            </a:r>
            <a:r>
              <a:rPr lang="en-US" altLang="zh-CN" dirty="0"/>
              <a:t>leaders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connect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pre-committed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leaf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forms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longest</a:t>
            </a:r>
            <a:r>
              <a:rPr lang="zh-CN" altLang="en-US" dirty="0"/>
              <a:t> </a:t>
            </a:r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genesis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1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E797A-4FA3-A047-B985-9E550A7D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History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cryptocurrency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D9EB7-A48E-FB4E-A975-C3D9D9EAA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Hayek.</a:t>
            </a:r>
            <a:r>
              <a:rPr lang="zh-CN" altLang="en-US" dirty="0"/>
              <a:t> </a:t>
            </a:r>
            <a:r>
              <a:rPr lang="en-US" altLang="zh-CN" dirty="0"/>
              <a:t>Denationalization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money,</a:t>
            </a:r>
            <a:r>
              <a:rPr lang="zh-CN" altLang="en-US" dirty="0"/>
              <a:t> </a:t>
            </a:r>
            <a:r>
              <a:rPr lang="en-US" altLang="zh-CN" dirty="0"/>
              <a:t>free</a:t>
            </a:r>
            <a:r>
              <a:rPr lang="zh-CN" altLang="en-US" dirty="0"/>
              <a:t> </a:t>
            </a:r>
            <a:r>
              <a:rPr lang="en-US" altLang="zh-CN" dirty="0"/>
              <a:t>banking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inflation</a:t>
            </a:r>
            <a:r>
              <a:rPr lang="zh-CN" altLang="en-US" dirty="0"/>
              <a:t> </a:t>
            </a:r>
            <a:r>
              <a:rPr lang="en-US" altLang="zh-CN" dirty="0"/>
              <a:t>targeting.</a:t>
            </a:r>
            <a:r>
              <a:rPr lang="zh-CN" altLang="en-US" dirty="0"/>
              <a:t> </a:t>
            </a:r>
            <a:r>
              <a:rPr lang="en-US" altLang="zh-CN" dirty="0"/>
              <a:t>1977.</a:t>
            </a:r>
          </a:p>
          <a:p>
            <a:r>
              <a:rPr lang="en-US" dirty="0"/>
              <a:t>Satoshi Nakamoto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dirty="0"/>
              <a:t>Bitcoin: A Peer-to-Peer Electronic Cash System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2008.</a:t>
            </a: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71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7695-441E-AE4E-A625-7922B6CB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Blockchain</a:t>
            </a:r>
            <a:r>
              <a:rPr lang="zh-CN" altLang="en-US" dirty="0"/>
              <a:t> </a:t>
            </a:r>
            <a:r>
              <a:rPr lang="en-US" altLang="zh-CN" dirty="0"/>
              <a:t>logs/transactions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E20A9-A735-794F-A49D-B2539F7C5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/>
              <a:t>Dynamically</a:t>
            </a:r>
            <a:r>
              <a:rPr lang="zh-CN" altLang="en-US" dirty="0"/>
              <a:t> </a:t>
            </a:r>
            <a:r>
              <a:rPr lang="en-US" altLang="zh-CN" dirty="0"/>
              <a:t>growing</a:t>
            </a:r>
            <a:r>
              <a:rPr lang="zh-CN" altLang="en-US" dirty="0"/>
              <a:t> </a:t>
            </a:r>
            <a:r>
              <a:rPr lang="en-US" altLang="zh-CN" dirty="0"/>
              <a:t>directed</a:t>
            </a:r>
            <a:r>
              <a:rPr lang="zh-CN" altLang="en-US" dirty="0"/>
              <a:t> </a:t>
            </a:r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directed</a:t>
            </a:r>
            <a:r>
              <a:rPr lang="zh-CN" altLang="en-US" dirty="0"/>
              <a:t> </a:t>
            </a:r>
            <a:r>
              <a:rPr lang="en-US" altLang="zh-CN" dirty="0"/>
              <a:t>acyclic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(DAG)</a:t>
            </a:r>
          </a:p>
          <a:p>
            <a:r>
              <a:rPr lang="en-US" altLang="zh-CN" dirty="0"/>
              <a:t>Correctness</a:t>
            </a:r>
            <a:r>
              <a:rPr lang="zh-CN" altLang="en-US" dirty="0"/>
              <a:t> </a:t>
            </a:r>
            <a:r>
              <a:rPr lang="en-US" altLang="zh-CN" dirty="0"/>
              <a:t>Properties</a:t>
            </a:r>
          </a:p>
          <a:p>
            <a:r>
              <a:rPr lang="en-US" altLang="zh-CN" dirty="0"/>
              <a:t>(Uniqueness)</a:t>
            </a:r>
          </a:p>
          <a:p>
            <a:pPr lvl="1"/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unique</a:t>
            </a:r>
            <a:r>
              <a:rPr lang="zh-CN" altLang="en-US" dirty="0"/>
              <a:t> </a:t>
            </a:r>
            <a:r>
              <a:rPr lang="en-US" altLang="zh-CN" dirty="0"/>
              <a:t>deterministic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L(G)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extract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g,</a:t>
            </a:r>
            <a:r>
              <a:rPr lang="zh-CN" altLang="en-US" dirty="0"/>
              <a:t> </a:t>
            </a:r>
            <a:r>
              <a:rPr lang="en-US" altLang="zh-CN" dirty="0"/>
              <a:t>a1,</a:t>
            </a:r>
            <a:r>
              <a:rPr lang="zh-CN" altLang="en-US" dirty="0"/>
              <a:t> </a:t>
            </a:r>
            <a:r>
              <a:rPr lang="en-US" altLang="zh-CN" dirty="0"/>
              <a:t>a2…</a:t>
            </a:r>
            <a:r>
              <a:rPr lang="en-US" altLang="zh-CN" dirty="0" err="1"/>
              <a:t>ak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G.</a:t>
            </a:r>
          </a:p>
          <a:p>
            <a:r>
              <a:rPr lang="en-US" altLang="zh-CN" dirty="0"/>
              <a:t>(Liveness)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L(G)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constantly</a:t>
            </a:r>
            <a:r>
              <a:rPr lang="zh-CN" altLang="en-US" dirty="0"/>
              <a:t> </a:t>
            </a:r>
            <a:r>
              <a:rPr lang="en-US" altLang="zh-CN" dirty="0"/>
              <a:t>growing.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transaction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appended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L(G)</a:t>
            </a:r>
            <a:r>
              <a:rPr lang="zh-CN" altLang="en-US" dirty="0"/>
              <a:t> </a:t>
            </a:r>
            <a:r>
              <a:rPr lang="en-US" altLang="zh-CN" dirty="0"/>
              <a:t>eventually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(Safety)</a:t>
            </a:r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g,</a:t>
            </a:r>
            <a:r>
              <a:rPr lang="zh-CN" altLang="en-US" dirty="0"/>
              <a:t> </a:t>
            </a:r>
            <a:r>
              <a:rPr lang="en-US" altLang="zh-CN" dirty="0"/>
              <a:t>a1,</a:t>
            </a:r>
            <a:r>
              <a:rPr lang="zh-CN" altLang="en-US" dirty="0"/>
              <a:t> </a:t>
            </a:r>
            <a:r>
              <a:rPr lang="en-US" altLang="zh-CN" dirty="0"/>
              <a:t>a2…</a:t>
            </a:r>
            <a:r>
              <a:rPr lang="en-US" altLang="zh-CN" dirty="0" err="1"/>
              <a:t>ak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L(G)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length</a:t>
            </a:r>
            <a:r>
              <a:rPr lang="zh-CN" altLang="en-US" dirty="0"/>
              <a:t> </a:t>
            </a:r>
            <a:r>
              <a:rPr lang="en-US" altLang="zh-CN" dirty="0"/>
              <a:t>k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</a:t>
            </a:r>
            <a:r>
              <a:rPr lang="zh-CN" altLang="en-US" dirty="0"/>
              <a:t> </a:t>
            </a:r>
            <a:r>
              <a:rPr lang="en-US" altLang="zh-CN" dirty="0"/>
              <a:t>grows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become</a:t>
            </a:r>
            <a:r>
              <a:rPr lang="zh-CN" altLang="en-US" dirty="0"/>
              <a:t> </a:t>
            </a:r>
            <a:r>
              <a:rPr lang="en-US" altLang="zh-CN" dirty="0"/>
              <a:t>G’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 err="1"/>
              <a:t>ai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 err="1"/>
              <a:t>ai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L(G’)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exponentially</a:t>
            </a:r>
            <a:r>
              <a:rPr lang="zh-CN" altLang="en-US" dirty="0"/>
              <a:t> </a:t>
            </a:r>
            <a:r>
              <a:rPr lang="en-US" altLang="zh-CN" dirty="0"/>
              <a:t>decreasing</a:t>
            </a:r>
            <a:r>
              <a:rPr lang="zh-CN" altLang="en-US" dirty="0"/>
              <a:t> </a:t>
            </a:r>
            <a:r>
              <a:rPr lang="en-US" altLang="zh-CN" dirty="0"/>
              <a:t>proportional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k-</a:t>
            </a:r>
            <a:r>
              <a:rPr lang="en-US" altLang="zh-CN" dirty="0" err="1"/>
              <a:t>i</a:t>
            </a:r>
            <a:endParaRPr lang="en-US" altLang="zh-CN" dirty="0"/>
          </a:p>
          <a:p>
            <a:r>
              <a:rPr lang="en-US" altLang="zh-CN" dirty="0"/>
              <a:t>(Fairness)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proportion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belong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non-faulty</a:t>
            </a:r>
            <a:r>
              <a:rPr lang="zh-CN" altLang="en-US" dirty="0"/>
              <a:t> </a:t>
            </a:r>
            <a:r>
              <a:rPr lang="en-US" altLang="zh-CN" dirty="0"/>
              <a:t>parties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proportional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relative</a:t>
            </a:r>
            <a:r>
              <a:rPr lang="zh-CN" altLang="en-US" dirty="0"/>
              <a:t> </a:t>
            </a:r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39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636F-09C5-144A-B5C9-D26A064B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</a:t>
            </a:r>
            <a:r>
              <a:rPr lang="en-US" altLang="zh-CN" dirty="0"/>
              <a:t>nslation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NC</a:t>
            </a:r>
            <a:r>
              <a:rPr lang="zh-CN" altLang="en-US" dirty="0"/>
              <a:t> </a:t>
            </a:r>
            <a:r>
              <a:rPr lang="en-US" altLang="zh-CN" dirty="0"/>
              <a:t>notions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BFT</a:t>
            </a:r>
            <a:r>
              <a:rPr lang="zh-CN" altLang="en-US" dirty="0"/>
              <a:t> </a:t>
            </a:r>
            <a:r>
              <a:rPr lang="en-US" altLang="zh-CN" dirty="0"/>
              <a:t>language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CBD45-2F51-D049-A08B-8CEA53DF8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View</a:t>
            </a:r>
          </a:p>
          <a:p>
            <a:pPr lvl="1"/>
            <a:r>
              <a:rPr lang="en-US" altLang="zh-CN" dirty="0"/>
              <a:t>Length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longest</a:t>
            </a:r>
            <a:r>
              <a:rPr lang="zh-CN" altLang="en-US" dirty="0"/>
              <a:t> </a:t>
            </a:r>
            <a:r>
              <a:rPr lang="en-US" altLang="zh-CN" dirty="0"/>
              <a:t>chain</a:t>
            </a:r>
          </a:p>
          <a:p>
            <a:pPr lvl="1"/>
            <a:r>
              <a:rPr lang="en-US" altLang="zh-CN" dirty="0"/>
              <a:t>Starting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grow</a:t>
            </a:r>
            <a:r>
              <a:rPr lang="zh-CN" altLang="en-US" dirty="0"/>
              <a:t> </a:t>
            </a:r>
            <a:r>
              <a:rPr lang="en-US" altLang="zh-CN" dirty="0"/>
              <a:t>upon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transaction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rejects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views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</a:p>
          <a:p>
            <a:r>
              <a:rPr lang="en-US" altLang="zh-CN" dirty="0"/>
              <a:t>Propose</a:t>
            </a:r>
          </a:p>
          <a:p>
            <a:pPr lvl="1"/>
            <a:r>
              <a:rPr lang="en-US" altLang="zh-CN" dirty="0"/>
              <a:t>Successfully</a:t>
            </a:r>
            <a:r>
              <a:rPr lang="zh-CN" altLang="en-US" dirty="0"/>
              <a:t> </a:t>
            </a:r>
            <a:r>
              <a:rPr lang="en-US" altLang="zh-CN" dirty="0"/>
              <a:t>solving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puzzle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L(G)</a:t>
            </a:r>
            <a:r>
              <a:rPr lang="zh-CN" altLang="en-US" dirty="0"/>
              <a:t> </a:t>
            </a:r>
            <a:r>
              <a:rPr lang="en-US" altLang="zh-CN" dirty="0"/>
              <a:t>implicitly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statistically</a:t>
            </a:r>
            <a:r>
              <a:rPr lang="zh-CN" altLang="en-US" dirty="0"/>
              <a:t> </a:t>
            </a:r>
            <a:r>
              <a:rPr lang="en-US" altLang="zh-CN" dirty="0"/>
              <a:t>represents</a:t>
            </a:r>
            <a:r>
              <a:rPr lang="zh-CN" altLang="en-US" dirty="0"/>
              <a:t> </a:t>
            </a:r>
            <a:r>
              <a:rPr lang="en-US" altLang="zh-CN" dirty="0"/>
              <a:t>acceptance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L(G)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fraction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parties</a:t>
            </a:r>
          </a:p>
          <a:p>
            <a:r>
              <a:rPr lang="en-US" altLang="zh-CN" dirty="0"/>
              <a:t>Commit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  <a:r>
              <a:rPr lang="zh-CN" altLang="en-US" dirty="0"/>
              <a:t> </a:t>
            </a:r>
            <a:r>
              <a:rPr lang="en-US" altLang="zh-CN" dirty="0"/>
              <a:t>decides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position</a:t>
            </a:r>
            <a:r>
              <a:rPr lang="zh-CN" altLang="en-US" dirty="0"/>
              <a:t> </a:t>
            </a:r>
            <a:r>
              <a:rPr lang="en-US" altLang="zh-CN" dirty="0"/>
              <a:t>v-e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L(G),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longest</a:t>
            </a:r>
            <a:r>
              <a:rPr lang="zh-CN" altLang="en-US" dirty="0"/>
              <a:t> </a:t>
            </a:r>
            <a:r>
              <a:rPr lang="en-US" altLang="zh-CN" dirty="0"/>
              <a:t>chain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G.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  <a:r>
              <a:rPr lang="zh-CN" altLang="en-US" dirty="0"/>
              <a:t> </a:t>
            </a:r>
            <a:r>
              <a:rPr lang="en-US" altLang="zh-CN" dirty="0"/>
              <a:t>proportional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overturned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insertions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G.</a:t>
            </a:r>
            <a:r>
              <a:rPr lang="zh-CN" altLang="en-US"/>
              <a:t> 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17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2A64-BF83-3843-884A-069B3758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Permissionless</a:t>
            </a:r>
            <a:r>
              <a:rPr lang="zh-CN" altLang="en-US" dirty="0"/>
              <a:t> </a:t>
            </a:r>
            <a:r>
              <a:rPr lang="en-US" altLang="zh-CN" dirty="0" err="1"/>
              <a:t>v.s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Permissioned</a:t>
            </a:r>
            <a:r>
              <a:rPr lang="zh-CN" altLang="en-US" dirty="0"/>
              <a:t> </a:t>
            </a:r>
            <a:r>
              <a:rPr lang="en-US" altLang="zh-CN" dirty="0"/>
              <a:t>Blockchains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92732-B24A-0843-9B1E-0F3E2C35E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5505173-429F-894B-AC36-D3B77CCEDB1A}"/>
              </a:ext>
            </a:extLst>
          </p:cNvPr>
          <p:cNvSpPr txBox="1">
            <a:spLocks/>
          </p:cNvSpPr>
          <p:nvPr/>
        </p:nvSpPr>
        <p:spPr>
          <a:xfrm>
            <a:off x="1693148" y="1515050"/>
            <a:ext cx="8581292" cy="450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/>
          </a:p>
          <a:p>
            <a:pPr marL="0" indent="0">
              <a:buFont typeface="Arial" panose="020B0604020202020204" pitchFamily="34" charset="0"/>
              <a:buNone/>
            </a:pPr>
            <a:endParaRPr kumimoji="1" lang="en-US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6BBEE-E1C9-C54B-9855-C119898C9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94" y="1331606"/>
            <a:ext cx="7636000" cy="5167888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7D0B8242-A332-1F4A-B7E6-A506954A52F1}"/>
              </a:ext>
            </a:extLst>
          </p:cNvPr>
          <p:cNvSpPr txBox="1"/>
          <p:nvPr/>
        </p:nvSpPr>
        <p:spPr>
          <a:xfrm>
            <a:off x="8124350" y="6071941"/>
            <a:ext cx="114416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M.</a:t>
            </a:r>
            <a:r>
              <a:rPr lang="zh-CN" altLang="en-US" sz="1600" dirty="0"/>
              <a:t> </a:t>
            </a:r>
            <a:r>
              <a:rPr lang="en-US" altLang="zh-CN" sz="1600" dirty="0" err="1"/>
              <a:t>Vukolic</a:t>
            </a:r>
            <a:r>
              <a:rPr lang="zh-CN" altLang="en-US" sz="1600" dirty="0"/>
              <a:t> </a:t>
            </a:r>
            <a:r>
              <a:rPr lang="en-US" altLang="zh-CN" sz="1600" dirty="0"/>
              <a:t>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6675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Hyperledger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Lead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IBM,</a:t>
            </a:r>
            <a:r>
              <a:rPr lang="zh-CN" altLang="en-US" dirty="0"/>
              <a:t> </a:t>
            </a:r>
            <a:r>
              <a:rPr lang="en-US" altLang="zh-CN" dirty="0"/>
              <a:t>supported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&gt;</a:t>
            </a:r>
            <a:r>
              <a:rPr lang="zh-CN" altLang="en-US" dirty="0"/>
              <a:t> </a:t>
            </a:r>
            <a:r>
              <a:rPr lang="en-US" altLang="zh-CN" dirty="0"/>
              <a:t>300</a:t>
            </a:r>
            <a:r>
              <a:rPr lang="zh-CN" altLang="en-US" dirty="0"/>
              <a:t> </a:t>
            </a:r>
            <a:r>
              <a:rPr lang="en-US" altLang="zh-CN" dirty="0"/>
              <a:t>organizations</a:t>
            </a:r>
          </a:p>
          <a:p>
            <a:r>
              <a:rPr lang="en-US" altLang="zh-CN" dirty="0"/>
              <a:t>Five</a:t>
            </a:r>
            <a:r>
              <a:rPr lang="zh-CN" altLang="en-US" dirty="0"/>
              <a:t> </a:t>
            </a:r>
            <a:r>
              <a:rPr lang="en-US" altLang="zh-CN" dirty="0"/>
              <a:t>major</a:t>
            </a:r>
            <a:r>
              <a:rPr lang="zh-CN" altLang="en-US" dirty="0"/>
              <a:t> </a:t>
            </a:r>
            <a:r>
              <a:rPr lang="en-US" altLang="zh-CN" dirty="0"/>
              <a:t>projects</a:t>
            </a:r>
          </a:p>
          <a:p>
            <a:pPr lvl="1"/>
            <a:r>
              <a:rPr lang="en-US" altLang="zh-CN" dirty="0"/>
              <a:t>Fabric</a:t>
            </a:r>
            <a:r>
              <a:rPr lang="zh-CN" altLang="en-US" dirty="0"/>
              <a:t> </a:t>
            </a:r>
            <a:r>
              <a:rPr lang="mr-IN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PBFT</a:t>
            </a:r>
          </a:p>
          <a:p>
            <a:pPr lvl="1"/>
            <a:r>
              <a:rPr lang="en-US" altLang="zh-CN" dirty="0"/>
              <a:t>Burrow</a:t>
            </a:r>
          </a:p>
          <a:p>
            <a:pPr lvl="1"/>
            <a:r>
              <a:rPr lang="en-US" altLang="zh-CN" dirty="0" err="1"/>
              <a:t>Sawtooth</a:t>
            </a:r>
            <a:endParaRPr lang="en-US" altLang="zh-CN" dirty="0"/>
          </a:p>
          <a:p>
            <a:pPr lvl="1"/>
            <a:r>
              <a:rPr lang="en-US" altLang="zh-CN" dirty="0"/>
              <a:t>Indy</a:t>
            </a:r>
          </a:p>
          <a:p>
            <a:pPr lvl="1"/>
            <a:r>
              <a:rPr lang="en-US" altLang="zh-CN" dirty="0" err="1"/>
              <a:t>Iroha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 err="1"/>
              <a:t>BChain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81" y="179774"/>
            <a:ext cx="3748216" cy="21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45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03E2-BD34-E14B-A1E1-124AA5FF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consensus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A5B09-D162-B54B-850C-24B705093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Hyperledger</a:t>
            </a:r>
            <a:r>
              <a:rPr lang="zh-CN" altLang="en-US" dirty="0"/>
              <a:t> </a:t>
            </a:r>
            <a:r>
              <a:rPr lang="en-US" altLang="zh-CN" dirty="0"/>
              <a:t>Fabric</a:t>
            </a:r>
            <a:r>
              <a:rPr lang="zh-CN" altLang="en-US" dirty="0"/>
              <a:t> </a:t>
            </a:r>
            <a:r>
              <a:rPr lang="en-US" altLang="zh-CN" dirty="0"/>
              <a:t>--</a:t>
            </a:r>
            <a:r>
              <a:rPr lang="zh-CN" altLang="en-US" dirty="0"/>
              <a:t> </a:t>
            </a:r>
            <a:r>
              <a:rPr lang="en-US" altLang="zh-CN" dirty="0" err="1"/>
              <a:t>Zab</a:t>
            </a:r>
            <a:r>
              <a:rPr lang="en-US" altLang="zh-CN" dirty="0"/>
              <a:t>/</a:t>
            </a:r>
            <a:r>
              <a:rPr lang="en-US" altLang="zh-CN" dirty="0" err="1"/>
              <a:t>Paxos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PBFT</a:t>
            </a:r>
          </a:p>
          <a:p>
            <a:r>
              <a:rPr lang="en-US" altLang="zh-CN" dirty="0"/>
              <a:t>Hyperledger</a:t>
            </a:r>
            <a:r>
              <a:rPr lang="zh-CN" altLang="en-US" dirty="0"/>
              <a:t> </a:t>
            </a:r>
            <a:r>
              <a:rPr lang="en-US" altLang="zh-CN" dirty="0" err="1"/>
              <a:t>Iroha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 err="1"/>
              <a:t>Sumeragi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BChain</a:t>
            </a:r>
            <a:r>
              <a:rPr lang="en-US" altLang="zh-CN" dirty="0"/>
              <a:t>)</a:t>
            </a:r>
          </a:p>
          <a:p>
            <a:r>
              <a:rPr lang="en-US" altLang="zh-CN" dirty="0" err="1"/>
              <a:t>Tendermint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variant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PBFT</a:t>
            </a:r>
          </a:p>
          <a:p>
            <a:r>
              <a:rPr lang="en-US" altLang="zh-CN" dirty="0"/>
              <a:t>Symbiont</a:t>
            </a:r>
            <a:r>
              <a:rPr lang="zh-CN" altLang="en-US" dirty="0"/>
              <a:t> </a:t>
            </a:r>
            <a:r>
              <a:rPr lang="en-US" altLang="zh-CN" dirty="0"/>
              <a:t>--</a:t>
            </a:r>
            <a:r>
              <a:rPr lang="zh-CN" altLang="en-US" dirty="0"/>
              <a:t> </a:t>
            </a:r>
            <a:r>
              <a:rPr lang="en-US" altLang="zh-CN" dirty="0"/>
              <a:t>BFT-</a:t>
            </a:r>
            <a:r>
              <a:rPr lang="en-US" altLang="zh-CN" dirty="0" err="1"/>
              <a:t>SMaRt</a:t>
            </a:r>
            <a:r>
              <a:rPr lang="zh-CN" altLang="en-US" dirty="0"/>
              <a:t> </a:t>
            </a:r>
            <a:r>
              <a:rPr lang="en-US" altLang="zh-CN" dirty="0"/>
              <a:t>(implements</a:t>
            </a:r>
            <a:r>
              <a:rPr lang="zh-CN" altLang="en-US" dirty="0"/>
              <a:t> </a:t>
            </a:r>
            <a:r>
              <a:rPr lang="en-US" altLang="zh-CN" dirty="0"/>
              <a:t>variant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PBFT)</a:t>
            </a:r>
          </a:p>
          <a:p>
            <a:r>
              <a:rPr lang="en-US" altLang="zh-CN" dirty="0"/>
              <a:t>Corda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Raft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BFT-</a:t>
            </a:r>
            <a:r>
              <a:rPr lang="en-US" altLang="zh-CN" dirty="0" err="1"/>
              <a:t>SMaRt</a:t>
            </a:r>
            <a:endParaRPr lang="en-US" altLang="zh-CN" dirty="0"/>
          </a:p>
          <a:p>
            <a:r>
              <a:rPr lang="en-US" altLang="zh-CN" dirty="0"/>
              <a:t>Quorum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JPMorgan</a:t>
            </a:r>
            <a:r>
              <a:rPr lang="zh-CN" altLang="en-US" dirty="0"/>
              <a:t> </a:t>
            </a:r>
            <a:r>
              <a:rPr lang="en-US" altLang="zh-CN" dirty="0"/>
              <a:t>Chase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 err="1"/>
              <a:t>QuorumChain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Raft-based</a:t>
            </a:r>
            <a:r>
              <a:rPr lang="zh-CN" altLang="en-US" dirty="0"/>
              <a:t> </a:t>
            </a:r>
            <a:r>
              <a:rPr lang="en-US" altLang="zh-CN" dirty="0"/>
              <a:t>Chain</a:t>
            </a:r>
          </a:p>
          <a:p>
            <a:r>
              <a:rPr lang="en-US" altLang="zh-CN" dirty="0"/>
              <a:t>Proprietary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 err="1"/>
              <a:t>Kadena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95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FD062-DC05-1442-9BBA-25022D60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Hyperledger</a:t>
            </a:r>
            <a:r>
              <a:rPr lang="zh-CN" altLang="en-US" dirty="0"/>
              <a:t> </a:t>
            </a:r>
            <a:r>
              <a:rPr lang="en-US" altLang="zh-CN" dirty="0"/>
              <a:t>Fabric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38E5A6-BAC3-8941-9743-2B8FAFB9B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609" y="1825625"/>
            <a:ext cx="7130781" cy="4351338"/>
          </a:xfrm>
        </p:spPr>
      </p:pic>
    </p:spTree>
    <p:extLst>
      <p:ext uri="{BB962C8B-B14F-4D97-AF65-F5344CB8AC3E}">
        <p14:creationId xmlns:p14="http://schemas.microsoft.com/office/powerpoint/2010/main" val="433813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09A0-9D6A-F64E-A902-54F8190C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Hyperledger</a:t>
            </a:r>
            <a:r>
              <a:rPr lang="zh-CN" altLang="en-US" dirty="0"/>
              <a:t> </a:t>
            </a:r>
            <a:r>
              <a:rPr lang="en-US" altLang="zh-CN" dirty="0"/>
              <a:t>Fabric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276C5B-63BD-1843-AD44-2CD969CFB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932" y="1437232"/>
            <a:ext cx="7432382" cy="5041945"/>
          </a:xfrm>
        </p:spPr>
      </p:pic>
    </p:spTree>
    <p:extLst>
      <p:ext uri="{BB962C8B-B14F-4D97-AF65-F5344CB8AC3E}">
        <p14:creationId xmlns:p14="http://schemas.microsoft.com/office/powerpoint/2010/main" val="3400877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C67F-1809-B143-ADAB-41EEF593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Hyperledger</a:t>
            </a:r>
            <a:r>
              <a:rPr lang="zh-CN" altLang="en-US" dirty="0"/>
              <a:t> </a:t>
            </a:r>
            <a:r>
              <a:rPr lang="en-US" altLang="zh-CN" dirty="0"/>
              <a:t>Fabric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5A67763-B794-B74F-AF8C-DBF20A8BA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681" y="1629145"/>
            <a:ext cx="7830344" cy="4547818"/>
          </a:xfrm>
        </p:spPr>
      </p:pic>
    </p:spTree>
    <p:extLst>
      <p:ext uri="{BB962C8B-B14F-4D97-AF65-F5344CB8AC3E}">
        <p14:creationId xmlns:p14="http://schemas.microsoft.com/office/powerpoint/2010/main" val="3309457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A39A-576E-DA4E-B51D-0A744D8E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190E8-6F43-B043-AD65-0A1AF1F2F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43251" cy="4351338"/>
          </a:xfrm>
        </p:spPr>
        <p:txBody>
          <a:bodyPr/>
          <a:lstStyle/>
          <a:p>
            <a:r>
              <a:rPr lang="en-US" altLang="zh-CN" dirty="0"/>
              <a:t>Scalability</a:t>
            </a:r>
          </a:p>
          <a:p>
            <a:r>
              <a:rPr lang="en-US" altLang="zh-CN" dirty="0"/>
              <a:t>Performance</a:t>
            </a:r>
          </a:p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challenges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BFT</a:t>
            </a:r>
            <a:r>
              <a:rPr lang="zh-CN" altLang="en-US" dirty="0"/>
              <a:t> </a:t>
            </a:r>
            <a:r>
              <a:rPr lang="en-US" altLang="zh-CN" dirty="0"/>
              <a:t>consensus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blockchains?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BDB60-022A-954F-BE4B-24B658ABC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15" y="1417350"/>
            <a:ext cx="7636000" cy="51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744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Permissioned</a:t>
            </a:r>
            <a:r>
              <a:rPr lang="zh-CN" altLang="en-US" dirty="0"/>
              <a:t> </a:t>
            </a:r>
            <a:r>
              <a:rPr lang="en-US" altLang="zh-CN" dirty="0" err="1"/>
              <a:t>Blockchain</a:t>
            </a:r>
            <a:r>
              <a:rPr lang="zh-CN" altLang="en-US" dirty="0"/>
              <a:t> </a:t>
            </a:r>
            <a:r>
              <a:rPr lang="mr-IN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Open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Engineering</a:t>
            </a:r>
            <a:r>
              <a:rPr lang="zh-CN" altLang="en-US" dirty="0"/>
              <a:t> </a:t>
            </a:r>
            <a:r>
              <a:rPr lang="en-US" altLang="zh-CN" dirty="0"/>
              <a:t>cryptographic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Major</a:t>
            </a:r>
            <a:r>
              <a:rPr lang="zh-CN" altLang="en-US" dirty="0"/>
              <a:t> </a:t>
            </a:r>
            <a:r>
              <a:rPr lang="en-US" altLang="zh-CN" dirty="0"/>
              <a:t>components/problems</a:t>
            </a:r>
          </a:p>
          <a:p>
            <a:pPr lvl="1"/>
            <a:r>
              <a:rPr lang="en-US" altLang="zh-CN" dirty="0"/>
              <a:t>Formal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proof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reviews,</a:t>
            </a:r>
            <a:r>
              <a:rPr lang="zh-CN" altLang="en-US" dirty="0"/>
              <a:t> </a:t>
            </a:r>
            <a:r>
              <a:rPr lang="en-US" altLang="zh-CN" dirty="0"/>
              <a:t>technical</a:t>
            </a:r>
            <a:r>
              <a:rPr lang="zh-CN" altLang="en-US" dirty="0"/>
              <a:t> </a:t>
            </a:r>
            <a:r>
              <a:rPr lang="en-US" altLang="zh-CN" dirty="0"/>
              <a:t>comparisons,</a:t>
            </a:r>
            <a:r>
              <a:rPr lang="zh-CN" altLang="en-US" dirty="0"/>
              <a:t> </a:t>
            </a:r>
            <a:r>
              <a:rPr lang="en-US" altLang="zh-CN" dirty="0"/>
              <a:t>etc.</a:t>
            </a:r>
          </a:p>
          <a:p>
            <a:pPr lvl="1"/>
            <a:r>
              <a:rPr lang="en-US" altLang="zh-CN" dirty="0"/>
              <a:t>Application-driven</a:t>
            </a:r>
            <a:r>
              <a:rPr lang="zh-CN" altLang="en-US" dirty="0"/>
              <a:t> </a:t>
            </a:r>
            <a:r>
              <a:rPr lang="en-US" altLang="zh-CN" dirty="0"/>
              <a:t>implementation</a:t>
            </a:r>
          </a:p>
          <a:p>
            <a:pPr lvl="1"/>
            <a:r>
              <a:rPr lang="en-US" altLang="zh-CN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Resilience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actual</a:t>
            </a:r>
            <a:r>
              <a:rPr lang="zh-CN" altLang="en-US" dirty="0"/>
              <a:t> </a:t>
            </a:r>
            <a:r>
              <a:rPr lang="en-US" altLang="zh-CN" dirty="0"/>
              <a:t>attacks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incidents</a:t>
            </a:r>
          </a:p>
          <a:p>
            <a:pPr lvl="1"/>
            <a:endParaRPr lang="en-US" altLang="zh-CN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9454" y="2379878"/>
            <a:ext cx="75905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altLang="zh-CN" dirty="0"/>
              <a:t>…</a:t>
            </a:r>
            <a:r>
              <a:rPr lang="zh-CN" altLang="en-US" dirty="0"/>
              <a:t> </a:t>
            </a:r>
            <a:r>
              <a:rPr lang="en-US" altLang="zh-CN" dirty="0" err="1"/>
              <a:t>blockchain</a:t>
            </a:r>
            <a:r>
              <a:rPr lang="zh-CN" altLang="en-US" dirty="0"/>
              <a:t> </a:t>
            </a:r>
            <a:r>
              <a:rPr lang="en-US" altLang="zh-CN" dirty="0"/>
              <a:t>developers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towards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established</a:t>
            </a:r>
            <a:r>
              <a:rPr lang="zh-CN" altLang="en-US" dirty="0"/>
              <a:t> </a:t>
            </a:r>
            <a:r>
              <a:rPr lang="en-US" altLang="zh-CN" dirty="0"/>
              <a:t>experience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cryptography,</a:t>
            </a:r>
            <a:r>
              <a:rPr lang="zh-CN" altLang="en-US" dirty="0"/>
              <a:t> </a:t>
            </a:r>
            <a:r>
              <a:rPr lang="en-US" altLang="zh-CN" dirty="0"/>
              <a:t>security,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theory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building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trustworthy</a:t>
            </a:r>
            <a:r>
              <a:rPr lang="zh-CN" altLang="en-US" dirty="0"/>
              <a:t> </a:t>
            </a:r>
            <a:r>
              <a:rPr lang="en-US" altLang="zh-CN" dirty="0"/>
              <a:t>systems.</a:t>
            </a:r>
            <a:r>
              <a:rPr lang="zh-CN" altLang="en-US" dirty="0"/>
              <a:t> </a:t>
            </a:r>
            <a:r>
              <a:rPr lang="en-US" altLang="zh-CN" dirty="0"/>
              <a:t>Otherwise,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might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dangerous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entrust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protocols.</a:t>
            </a:r>
            <a:r>
              <a:rPr lang="zh-CN" altLang="en-US" dirty="0"/>
              <a:t> </a:t>
            </a:r>
            <a:r>
              <a:rPr lang="en-US" altLang="zh-CN" dirty="0"/>
              <a:t>Open</a:t>
            </a:r>
            <a:r>
              <a:rPr lang="zh-CN" altLang="en-US" dirty="0"/>
              <a:t> </a:t>
            </a:r>
            <a:r>
              <a:rPr lang="en-US" altLang="zh-CN" dirty="0"/>
              <a:t>discussion,</a:t>
            </a:r>
            <a:r>
              <a:rPr lang="zh-CN" altLang="en-US" dirty="0"/>
              <a:t> </a:t>
            </a:r>
            <a:r>
              <a:rPr lang="en-US" altLang="zh-CN" dirty="0"/>
              <a:t>expert</a:t>
            </a:r>
            <a:r>
              <a:rPr lang="zh-CN" altLang="en-US" dirty="0"/>
              <a:t> </a:t>
            </a:r>
            <a:r>
              <a:rPr lang="en-US" altLang="zh-CN" dirty="0"/>
              <a:t>reviews,</a:t>
            </a:r>
            <a:r>
              <a:rPr lang="zh-CN" altLang="en-US" dirty="0"/>
              <a:t> </a:t>
            </a:r>
            <a:r>
              <a:rPr lang="en-US" altLang="zh-CN" dirty="0"/>
              <a:t>broad</a:t>
            </a:r>
            <a:r>
              <a:rPr lang="zh-CN" altLang="en-US" dirty="0"/>
              <a:t> </a:t>
            </a:r>
            <a:r>
              <a:rPr lang="en-US" altLang="zh-CN" dirty="0"/>
              <a:t>validation,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standards</a:t>
            </a:r>
            <a:r>
              <a:rPr lang="zh-CN" altLang="en-US" dirty="0"/>
              <a:t> </a:t>
            </a:r>
            <a:r>
              <a:rPr lang="en-US" altLang="zh-CN" dirty="0"/>
              <a:t>recommendations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employed.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dirty="0"/>
              <a:t>	</a:t>
            </a:r>
            <a:r>
              <a:rPr lang="zh-CN" altLang="en-US" dirty="0"/>
              <a:t> </a:t>
            </a:r>
            <a:r>
              <a:rPr lang="en-US" altLang="zh-CN" dirty="0"/>
              <a:t>	Christian</a:t>
            </a:r>
            <a:r>
              <a:rPr lang="zh-CN" altLang="en-US" dirty="0"/>
              <a:t> </a:t>
            </a:r>
            <a:r>
              <a:rPr lang="en-US" altLang="zh-CN" dirty="0" err="1"/>
              <a:t>Cachin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Marko</a:t>
            </a:r>
            <a:r>
              <a:rPr lang="zh-CN" altLang="en-US" dirty="0"/>
              <a:t> </a:t>
            </a:r>
            <a:r>
              <a:rPr lang="en-US" altLang="zh-CN" dirty="0" err="1"/>
              <a:t>Vukolic</a:t>
            </a:r>
            <a:r>
              <a:rPr lang="zh-CN" altLang="en-US" dirty="0"/>
              <a:t> </a:t>
            </a:r>
            <a:r>
              <a:rPr lang="mr-IN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IBM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Zurich</a:t>
            </a:r>
          </a:p>
          <a:p>
            <a:r>
              <a:rPr lang="en-US" dirty="0"/>
              <a:t>		</a:t>
            </a:r>
            <a:r>
              <a:rPr lang="en-US" altLang="zh-CN" dirty="0" err="1"/>
              <a:t>Blockchain</a:t>
            </a:r>
            <a:r>
              <a:rPr lang="zh-CN" altLang="en-US" dirty="0"/>
              <a:t> </a:t>
            </a:r>
            <a:r>
              <a:rPr lang="en-US" altLang="zh-CN" dirty="0"/>
              <a:t>consensus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wild.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9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62A8-AFB3-4F47-97DE-0ACA86AF6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Bitcoin</a:t>
            </a:r>
            <a:endParaRPr lang="en-US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C6F74F11-6F71-7B42-B45D-A1452BF7B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029084"/>
              </p:ext>
            </p:extLst>
          </p:nvPr>
        </p:nvGraphicFramePr>
        <p:xfrm>
          <a:off x="1453829" y="1690688"/>
          <a:ext cx="8594726" cy="48920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7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5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b="1" baseline="0" dirty="0"/>
                        <a:t>Bitcoin</a:t>
                      </a:r>
                      <a:endParaRPr lang="en-US" sz="1800" b="1" dirty="0"/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The protocol / technology</a:t>
                      </a:r>
                      <a:endParaRPr lang="en-US" sz="1800" baseline="0" dirty="0"/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/>
                        <a:t>bitcoins</a:t>
                      </a:r>
                      <a:endParaRPr lang="en-US" sz="1800" b="1" dirty="0"/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The</a:t>
                      </a:r>
                      <a:r>
                        <a:rPr lang="en-US" sz="1800" baseline="0" dirty="0"/>
                        <a:t> currency / coin / unit of account</a:t>
                      </a:r>
                      <a:endParaRPr lang="en-US" sz="1800" dirty="0"/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932">
                <a:tc>
                  <a:txBody>
                    <a:bodyPr/>
                    <a:lstStyle/>
                    <a:p>
                      <a:r>
                        <a:rPr lang="en-US" sz="1800" b="1" dirty="0"/>
                        <a:t>Transaction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Transfer o</a:t>
                      </a:r>
                      <a:r>
                        <a:rPr lang="en-US" sz="1800" baseline="0" dirty="0"/>
                        <a:t>f a coin from one owner to the next, signed cryptographically</a:t>
                      </a:r>
                      <a:endParaRPr lang="en-US" sz="1800" dirty="0"/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180">
                <a:tc>
                  <a:txBody>
                    <a:bodyPr/>
                    <a:lstStyle/>
                    <a:p>
                      <a:r>
                        <a:rPr lang="en-US" sz="1800" b="1" dirty="0"/>
                        <a:t>Public/Private</a:t>
                      </a:r>
                      <a:r>
                        <a:rPr lang="en-US" sz="1800" b="1" baseline="0" dirty="0"/>
                        <a:t> key</a:t>
                      </a:r>
                      <a:endParaRPr lang="en-US" sz="1800" b="1" dirty="0"/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The receiver’s public key is his Bitcoin</a:t>
                      </a:r>
                      <a:r>
                        <a:rPr lang="en-US" sz="1800" baseline="0" dirty="0"/>
                        <a:t> address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The sender’s private key is used to digitally sign the transaction</a:t>
                      </a:r>
                      <a:endParaRPr lang="en-US" sz="1800" dirty="0"/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180">
                <a:tc>
                  <a:txBody>
                    <a:bodyPr/>
                    <a:lstStyle/>
                    <a:p>
                      <a:r>
                        <a:rPr lang="en-US" sz="1800" b="1" dirty="0"/>
                        <a:t>Block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Validated</a:t>
                      </a:r>
                      <a:r>
                        <a:rPr lang="en-US" sz="1800" baseline="0" dirty="0"/>
                        <a:t> c</a:t>
                      </a:r>
                      <a:r>
                        <a:rPr lang="en-US" sz="1800" dirty="0"/>
                        <a:t>ollection</a:t>
                      </a:r>
                      <a:r>
                        <a:rPr lang="en-US" sz="1800" baseline="0" dirty="0"/>
                        <a:t> of transactions over 10 minutes, created through mining</a:t>
                      </a:r>
                      <a:endParaRPr lang="en-US" sz="1800" dirty="0"/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861">
                <a:tc>
                  <a:txBody>
                    <a:bodyPr/>
                    <a:lstStyle/>
                    <a:p>
                      <a:r>
                        <a:rPr lang="en-US" sz="1800" b="1" dirty="0"/>
                        <a:t>Mining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/>
                        <a:t>Generates a</a:t>
                      </a:r>
                      <a:r>
                        <a:rPr lang="en-US" sz="1800" baseline="0" dirty="0"/>
                        <a:t> block and validates transactions through proof-of-work, creating new </a:t>
                      </a:r>
                      <a:r>
                        <a:rPr lang="en-US" sz="1800" baseline="0"/>
                        <a:t>bitcoins</a:t>
                      </a:r>
                      <a:r>
                        <a:rPr lang="en-US" sz="1800" baseline="0" dirty="0"/>
                        <a:t> in the process</a:t>
                      </a:r>
                      <a:endParaRPr lang="en-US" sz="1800" dirty="0"/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180">
                <a:tc>
                  <a:txBody>
                    <a:bodyPr/>
                    <a:lstStyle/>
                    <a:p>
                      <a:r>
                        <a:rPr lang="en-US" sz="1800" b="1" dirty="0"/>
                        <a:t>Blockchain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Timestamped sequence of linked blocks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The public ledger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6330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E6DD-423D-444A-ABAD-DAAFCE2D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Blockchain</a:t>
            </a:r>
            <a:r>
              <a:rPr lang="zh-CN" altLang="en-US" dirty="0"/>
              <a:t> </a:t>
            </a:r>
            <a:r>
              <a:rPr lang="en-US" altLang="zh-CN" dirty="0"/>
              <a:t>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56CC5-F375-9141-80D8-2D5A4BA16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Scalability</a:t>
            </a:r>
          </a:p>
          <a:p>
            <a:r>
              <a:rPr lang="en-US" altLang="zh-CN" dirty="0"/>
              <a:t>Cost</a:t>
            </a:r>
          </a:p>
          <a:p>
            <a:r>
              <a:rPr lang="en-US" altLang="zh-CN" dirty="0"/>
              <a:t>Killer</a:t>
            </a:r>
            <a:r>
              <a:rPr lang="zh-CN" altLang="en-US" dirty="0"/>
              <a:t> </a:t>
            </a:r>
            <a:r>
              <a:rPr lang="en-US" altLang="zh-CN" dirty="0"/>
              <a:t>app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1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C3A5-3278-6841-8C22-58E9F1ED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Bitcoin</a:t>
            </a:r>
            <a:r>
              <a:rPr lang="zh-CN" altLang="en-US" dirty="0"/>
              <a:t> </a:t>
            </a:r>
            <a:r>
              <a:rPr lang="en-US" altLang="zh-CN" dirty="0"/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1E7F3-DAA3-F748-AFF2-F9B3504C6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participant</a:t>
            </a:r>
            <a:r>
              <a:rPr lang="zh-CN" altLang="en-US" dirty="0"/>
              <a:t> </a:t>
            </a:r>
            <a:r>
              <a:rPr lang="en-US" altLang="zh-CN" dirty="0"/>
              <a:t>maintains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ledger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transactions</a:t>
            </a:r>
          </a:p>
          <a:p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together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verify</a:t>
            </a:r>
            <a:r>
              <a:rPr lang="zh-CN" altLang="en-US" dirty="0"/>
              <a:t> </a:t>
            </a:r>
            <a:r>
              <a:rPr lang="en-US" altLang="zh-CN" dirty="0"/>
              <a:t>transactions</a:t>
            </a:r>
          </a:p>
          <a:p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components:</a:t>
            </a:r>
            <a:r>
              <a:rPr lang="zh-CN" altLang="en-US" dirty="0"/>
              <a:t> </a:t>
            </a:r>
            <a:r>
              <a:rPr lang="en-US" altLang="zh-CN" dirty="0"/>
              <a:t>proof-of-work,</a:t>
            </a:r>
            <a:r>
              <a:rPr lang="zh-CN" altLang="en-US" dirty="0"/>
              <a:t> </a:t>
            </a:r>
            <a:r>
              <a:rPr lang="en-US" altLang="zh-CN" dirty="0"/>
              <a:t>blocks,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chain</a:t>
            </a:r>
          </a:p>
        </p:txBody>
      </p:sp>
    </p:spTree>
    <p:extLst>
      <p:ext uri="{BB962C8B-B14F-4D97-AF65-F5344CB8AC3E}">
        <p14:creationId xmlns:p14="http://schemas.microsoft.com/office/powerpoint/2010/main" val="78057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CF4D-9640-944B-B87B-8B6FF225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Bitcoin</a:t>
            </a:r>
            <a:r>
              <a:rPr lang="zh-CN" altLang="en-US" dirty="0"/>
              <a:t> </a:t>
            </a:r>
            <a:r>
              <a:rPr lang="en-US" altLang="zh-CN"/>
              <a:t>Works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9B630-3812-5D4E-8C57-3E74081EF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Ledger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maintains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history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transactions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DD8502-2B66-024B-B318-D9623B57D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46937"/>
              </p:ext>
            </p:extLst>
          </p:nvPr>
        </p:nvGraphicFramePr>
        <p:xfrm>
          <a:off x="3234075" y="1825625"/>
          <a:ext cx="451264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56320">
                  <a:extLst>
                    <a:ext uri="{9D8B030D-6E8A-4147-A177-3AD203B41FA5}">
                      <a16:colId xmlns:a16="http://schemas.microsoft.com/office/drawing/2014/main" val="3125928441"/>
                    </a:ext>
                  </a:extLst>
                </a:gridCol>
                <a:gridCol w="2256320">
                  <a:extLst>
                    <a:ext uri="{9D8B030D-6E8A-4147-A177-3AD203B41FA5}">
                      <a16:colId xmlns:a16="http://schemas.microsoft.com/office/drawing/2014/main" val="1403140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bitcoins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3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610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968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Carol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09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62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A1B2-53BC-C84E-A95B-46E87071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Sending</a:t>
            </a:r>
            <a:r>
              <a:rPr lang="zh-CN" altLang="en-US" dirty="0"/>
              <a:t> </a:t>
            </a:r>
            <a:r>
              <a:rPr lang="en-US" altLang="zh-CN" dirty="0"/>
              <a:t>money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0ED1-8944-D140-83D5-2C7E3EE0C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Alice-&gt;Bob:</a:t>
            </a:r>
            <a:r>
              <a:rPr lang="zh-CN" altLang="en-US" dirty="0"/>
              <a:t> </a:t>
            </a:r>
            <a:r>
              <a:rPr lang="en-US" altLang="zh-CN" dirty="0"/>
              <a:t>1BTC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BB6A9-7B5C-0B42-946A-E1467D81C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375" y="2403815"/>
            <a:ext cx="5692421" cy="36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8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A1B2-53BC-C84E-A95B-46E87071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Sending</a:t>
            </a:r>
            <a:r>
              <a:rPr lang="zh-CN" altLang="en-US" dirty="0"/>
              <a:t> </a:t>
            </a:r>
            <a:r>
              <a:rPr lang="en-US" altLang="zh-CN" dirty="0"/>
              <a:t>money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0ED1-8944-D140-83D5-2C7E3EE0C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Alice-&gt;Bob:</a:t>
            </a:r>
            <a:r>
              <a:rPr lang="zh-CN" altLang="en-US" dirty="0"/>
              <a:t> </a:t>
            </a:r>
            <a:r>
              <a:rPr lang="en-US" altLang="zh-CN" dirty="0"/>
              <a:t>1BTC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E2CCD-46E1-1047-98EE-000C5D0D0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062" y="2576103"/>
            <a:ext cx="5425938" cy="34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52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1873</Words>
  <Application>Microsoft Macintosh PowerPoint</Application>
  <PresentationFormat>Widescreen</PresentationFormat>
  <Paragraphs>302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Gill Sans Light</vt:lpstr>
      <vt:lpstr>Wingdings</vt:lpstr>
      <vt:lpstr>Office Theme</vt:lpstr>
      <vt:lpstr>PowerPoint Presentation</vt:lpstr>
      <vt:lpstr>Outline</vt:lpstr>
      <vt:lpstr>What is Blockchain?</vt:lpstr>
      <vt:lpstr>History of cryptocurrency</vt:lpstr>
      <vt:lpstr>Bitcoin</vt:lpstr>
      <vt:lpstr>Bitcoin Overview</vt:lpstr>
      <vt:lpstr>How Bitcoin Works</vt:lpstr>
      <vt:lpstr>Sending money</vt:lpstr>
      <vt:lpstr>Sending money</vt:lpstr>
      <vt:lpstr>Sending money</vt:lpstr>
      <vt:lpstr>Questions</vt:lpstr>
      <vt:lpstr>Questions</vt:lpstr>
      <vt:lpstr>Bitcoin Transactions</vt:lpstr>
      <vt:lpstr>Questions</vt:lpstr>
      <vt:lpstr>Bitcoin: How to ensure the order of the transactions? Hash chain </vt:lpstr>
      <vt:lpstr>Questions</vt:lpstr>
      <vt:lpstr>Use of Cryptographic Hashes</vt:lpstr>
      <vt:lpstr>Tie breaking</vt:lpstr>
      <vt:lpstr>Reverting is Hard</vt:lpstr>
      <vt:lpstr>Practical Limitation</vt:lpstr>
      <vt:lpstr>Other Challenges</vt:lpstr>
      <vt:lpstr>Blockchains: Other topics</vt:lpstr>
      <vt:lpstr>Smart Contract</vt:lpstr>
      <vt:lpstr>Ethereum Smart Contract</vt:lpstr>
      <vt:lpstr>Ethereum Transactions</vt:lpstr>
      <vt:lpstr>How to create a contract?</vt:lpstr>
      <vt:lpstr>How to interact with a contract?</vt:lpstr>
      <vt:lpstr>What’s the relationships between PoW and BFT?</vt:lpstr>
      <vt:lpstr>PowerPoint Presentation</vt:lpstr>
      <vt:lpstr>Permissioned Blockchains</vt:lpstr>
      <vt:lpstr>Blockchain: A Layered View</vt:lpstr>
      <vt:lpstr>The System Model</vt:lpstr>
      <vt:lpstr>Adversary Model</vt:lpstr>
      <vt:lpstr>Adversary Model</vt:lpstr>
      <vt:lpstr>Adversary Model</vt:lpstr>
      <vt:lpstr>Nakamoto Consensus / PoW Consensus</vt:lpstr>
      <vt:lpstr>Nakamoto Consensus / PoW Consensus</vt:lpstr>
      <vt:lpstr>PoW implements the FPCNELE oracle</vt:lpstr>
      <vt:lpstr>Longest Fork Wins</vt:lpstr>
      <vt:lpstr>Blockchain logs/transactions</vt:lpstr>
      <vt:lpstr>Translation of NC notions in the BFT language </vt:lpstr>
      <vt:lpstr>Permissionless v.s. Permissioned Blockchains</vt:lpstr>
      <vt:lpstr>Hyperledger</vt:lpstr>
      <vt:lpstr>Look into the consensus protocols</vt:lpstr>
      <vt:lpstr>Hyperledger Fabric</vt:lpstr>
      <vt:lpstr>Hyperledger Fabric</vt:lpstr>
      <vt:lpstr>Hyperledger Fabric</vt:lpstr>
      <vt:lpstr>Discussion</vt:lpstr>
      <vt:lpstr>Permissioned Blockchain – Open Problems</vt:lpstr>
      <vt:lpstr>Blockchain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651: Distributed Systems</dc:title>
  <dc:creator>sisiduan@gmail.com</dc:creator>
  <cp:lastModifiedBy>sisiduan@gmail.com</cp:lastModifiedBy>
  <cp:revision>97</cp:revision>
  <dcterms:created xsi:type="dcterms:W3CDTF">2018-05-16T16:03:59Z</dcterms:created>
  <dcterms:modified xsi:type="dcterms:W3CDTF">2019-03-05T03:12:05Z</dcterms:modified>
</cp:coreProperties>
</file>