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448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46" r:id="rId11"/>
    <p:sldId id="332" r:id="rId12"/>
    <p:sldId id="342" r:id="rId13"/>
    <p:sldId id="347" r:id="rId14"/>
    <p:sldId id="333" r:id="rId15"/>
    <p:sldId id="334" r:id="rId16"/>
    <p:sldId id="335" r:id="rId17"/>
    <p:sldId id="337" r:id="rId18"/>
    <p:sldId id="338" r:id="rId19"/>
    <p:sldId id="339" r:id="rId20"/>
    <p:sldId id="340" r:id="rId21"/>
    <p:sldId id="341" r:id="rId22"/>
    <p:sldId id="348" r:id="rId23"/>
    <p:sldId id="349" r:id="rId24"/>
    <p:sldId id="336" r:id="rId25"/>
    <p:sldId id="351" r:id="rId26"/>
    <p:sldId id="35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7790F-76B6-9B4F-808E-2EFD5B95A5B3}" type="datetimeFigureOut">
              <a:rPr lang="en-US" smtClean="0"/>
              <a:t>3/3/19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F4FAC-9013-794F-95CF-82516AD19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53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46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C4108-B259-CB45-A1B6-FA3BB1B80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5912C-1C43-3C47-9F2C-0652AB700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79893-9795-BB40-B1C6-B23174A21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DED7-9861-0445-8A5A-1D984A002756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CFBD5-33FC-6149-A171-4E72B700E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91DF3-0C9F-7145-84C7-12B64E899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DFF2-DCA7-BE44-A421-D6E769AE6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2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8D773-FA46-FA49-87E7-EB10BEEAF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1E9F8-9FC5-104D-B4FD-DB62EB83B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CD7FB-DAA3-DB45-BAD9-911587E4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DED7-9861-0445-8A5A-1D984A002756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9B1D7-CFA7-E248-8B67-4A1B6DDE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D28F8-EA23-EF43-B7FF-53380DE9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DFF2-DCA7-BE44-A421-D6E769AE6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1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CD550F-AA8A-7942-A7E4-21945CEFC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7863B9-2C29-7345-95F4-E46ADE8C4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F644D-F252-9745-A9F5-799CE54F8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DED7-9861-0445-8A5A-1D984A002756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A4B6B-6D9B-7649-BD43-26CF7C031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52E1D-51E7-BB4E-9C90-59DCCD92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DFF2-DCA7-BE44-A421-D6E769AE6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2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E6834-66F2-5B41-81D6-F18E63EB1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3C62-F57C-414C-80F1-34CA03064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5E4F1-B777-774B-A59C-9DE14FDD8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DED7-9861-0445-8A5A-1D984A002756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A4EEB-9E6A-8548-9E96-2D054DF46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DFD36-00F7-5040-AFA9-6CDD75A0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DFF2-DCA7-BE44-A421-D6E769AE6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9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1F7B4-A347-9841-AB03-60C92FCD3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7571A-D7F9-FA4F-A19D-D0B1D78C0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0DFFC-D82E-3E41-B710-64C839144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DED7-9861-0445-8A5A-1D984A002756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28CEC-369D-4E4A-B224-64BB44E41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10B9F-8BC3-524D-A970-437AF55CD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DFF2-DCA7-BE44-A421-D6E769AE6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8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39FA-C573-C44E-8207-1E63F1FA1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83B7E-F85B-4D4A-AB2B-049D1CCB8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2B3B5-F4A0-0447-AD69-C46264A3C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E5653-4BF5-2140-8672-5A2CB4C9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DED7-9861-0445-8A5A-1D984A002756}" type="datetimeFigureOut">
              <a:rPr lang="en-US" smtClean="0"/>
              <a:t>3/3/19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24BC4-2A04-F942-9EE2-6BEB21D66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7C0B2-8586-C548-84BF-61153084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DFF2-DCA7-BE44-A421-D6E769AE6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6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94635-B814-0542-907E-BEC3D7B2E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971D6-B5F7-BB44-AFC7-5CF729337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0D3F3-5C77-EA48-929E-E1C7D920A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86EB35-EDC2-B740-9D4A-EBB5704585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4A9416-4EB0-0642-9D22-F30E1594E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96CF69-F73C-0D48-972A-DDA79C883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DED7-9861-0445-8A5A-1D984A002756}" type="datetimeFigureOut">
              <a:rPr lang="en-US" smtClean="0"/>
              <a:t>3/3/19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47CC9B-9590-E441-88E0-1E0BDEE33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9A76B4-DB95-4047-A3B7-4B2427499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DFF2-DCA7-BE44-A421-D6E769AE6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1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13D2D-BFEE-1A4C-B83B-F9BA089BC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C5BC20-5972-7B4B-B098-EA93FDA08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DED7-9861-0445-8A5A-1D984A002756}" type="datetimeFigureOut">
              <a:rPr lang="en-US" smtClean="0"/>
              <a:t>3/3/19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938092-0A80-B344-A41A-1D8FE91BB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97A33-FFFC-9442-8B70-058523069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DFF2-DCA7-BE44-A421-D6E769AE6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8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8DA3FB-5C21-724F-BEE1-E1595280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DED7-9861-0445-8A5A-1D984A002756}" type="datetimeFigureOut">
              <a:rPr lang="en-US" smtClean="0"/>
              <a:t>3/3/19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CBD67-A4DF-7746-8F54-566725C85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08192-E251-A34B-B3BE-904431E6E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DFF2-DCA7-BE44-A421-D6E769AE6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3518C-D23C-624C-ABF8-2BD5FB108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BC8CF-94B3-4648-BD4C-43E108758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00C48-9A13-0A4D-9E30-139D99658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7AF17-93ED-2E4E-81CE-60DDA1D46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DED7-9861-0445-8A5A-1D984A002756}" type="datetimeFigureOut">
              <a:rPr lang="en-US" smtClean="0"/>
              <a:t>3/3/19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C418B-B218-2F42-AAE7-61D78B85D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A4FAD-7437-5641-B0D7-AAAC8FA8B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DFF2-DCA7-BE44-A421-D6E769AE6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3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594CE-A17A-F74E-87D8-1EB4070C7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22C7C6-844B-2246-9DAE-56E0ADCFA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B5F8F-2180-1D4C-9CA1-6F90E1C83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CC1BD-7DD7-9A42-AE6C-00B0CF78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DED7-9861-0445-8A5A-1D984A002756}" type="datetimeFigureOut">
              <a:rPr lang="en-US" smtClean="0"/>
              <a:t>3/3/19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71E03-57EE-E54B-B6E9-4BDCAD1D2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40D42-49D1-6D49-B92B-29B55AF1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DFF2-DCA7-BE44-A421-D6E769AE6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0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8CE0E-4DC0-4843-AD25-20D126DD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429B5-BD36-824E-822F-1FC5E963A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400A7-210D-6B46-A614-67D3DB4A19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4DED7-9861-0445-8A5A-1D984A002756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E5B4A-08A7-F24F-9EC7-E654534B7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3A8BE-0F46-0C42-87E3-3721B2707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ADFF2-DCA7-BE44-A421-D6E769AE6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7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XAlokEUBlyFzhzlLZX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75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A8EDB-202E-3B44-B1F9-7B15E4139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Algorand</a:t>
            </a:r>
            <a:r>
              <a:rPr lang="en-US" dirty="0"/>
              <a:t> </a:t>
            </a:r>
            <a:r>
              <a:rPr lang="en-US" altLang="zh-CN" dirty="0"/>
              <a:t>Committee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F03A41-2140-2D4E-98BE-F55EE76DB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2219" y="1825625"/>
            <a:ext cx="5807562" cy="4351338"/>
          </a:xfrm>
        </p:spPr>
      </p:pic>
    </p:spTree>
    <p:extLst>
      <p:ext uri="{BB962C8B-B14F-4D97-AF65-F5344CB8AC3E}">
        <p14:creationId xmlns:p14="http://schemas.microsoft.com/office/powerpoint/2010/main" val="374786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A8EDB-202E-3B44-B1F9-7B15E4139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Algorand</a:t>
            </a:r>
            <a:r>
              <a:rPr lang="en-US" dirty="0"/>
              <a:t>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9E882-4129-AB45-8515-01FCCA2B2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Problem</a:t>
            </a:r>
          </a:p>
          <a:p>
            <a:pPr lvl="1"/>
            <a:r>
              <a:rPr lang="en-US" dirty="0"/>
              <a:t>How to randomly choose committee members</a:t>
            </a:r>
          </a:p>
          <a:p>
            <a:pPr lvl="1"/>
            <a:r>
              <a:rPr lang="en-US" dirty="0"/>
              <a:t>Ensure adversary cannot fake being a committee member</a:t>
            </a:r>
          </a:p>
          <a:p>
            <a:r>
              <a:rPr lang="en-US" dirty="0"/>
              <a:t>Solution: cryptographic solutions</a:t>
            </a:r>
          </a:p>
          <a:p>
            <a:pPr lvl="1"/>
            <a:r>
              <a:rPr lang="en-US" dirty="0"/>
              <a:t>Users have (</a:t>
            </a:r>
            <a:r>
              <a:rPr lang="en-US" dirty="0" err="1"/>
              <a:t>pk</a:t>
            </a:r>
            <a:r>
              <a:rPr lang="en-US" dirty="0"/>
              <a:t>, </a:t>
            </a:r>
            <a:r>
              <a:rPr lang="en-US" dirty="0" err="1"/>
              <a:t>sk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Every user will execute </a:t>
            </a:r>
            <a:r>
              <a:rPr lang="en-US" dirty="0" err="1"/>
              <a:t>Fsk</a:t>
            </a:r>
            <a:endParaRPr lang="en-US" dirty="0"/>
          </a:p>
          <a:p>
            <a:pPr lvl="1"/>
            <a:r>
              <a:rPr lang="en-US" dirty="0" err="1"/>
              <a:t>Fsk</a:t>
            </a:r>
            <a:r>
              <a:rPr lang="en-US" dirty="0"/>
              <a:t>(Seed) =&gt; (hash h, proof pi)</a:t>
            </a:r>
          </a:p>
          <a:p>
            <a:pPr lvl="1"/>
            <a:r>
              <a:rPr lang="en-US" dirty="0" err="1"/>
              <a:t>Algorand</a:t>
            </a:r>
            <a:r>
              <a:rPr lang="en-US" dirty="0"/>
              <a:t> will set criteria (based on weight) </a:t>
            </a:r>
          </a:p>
          <a:p>
            <a:pPr lvl="2"/>
            <a:r>
              <a:rPr lang="en-US" dirty="0"/>
              <a:t>If user’s h fulfills criteria -&gt; user in committee</a:t>
            </a:r>
          </a:p>
          <a:p>
            <a:pPr lvl="1"/>
            <a:r>
              <a:rPr lang="en-US" dirty="0"/>
              <a:t>Committee members attach h, pi, </a:t>
            </a:r>
            <a:r>
              <a:rPr lang="en-US" dirty="0" err="1"/>
              <a:t>pk</a:t>
            </a:r>
            <a:r>
              <a:rPr lang="en-US" dirty="0"/>
              <a:t> to messages</a:t>
            </a:r>
          </a:p>
          <a:p>
            <a:pPr lvl="1"/>
            <a:r>
              <a:rPr lang="en-US" dirty="0"/>
              <a:t>Verify(</a:t>
            </a:r>
            <a:r>
              <a:rPr lang="en-US" dirty="0" err="1"/>
              <a:t>Seed,h,pi,pk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3965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A8EDB-202E-3B44-B1F9-7B15E4139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Algorand</a:t>
            </a:r>
            <a:r>
              <a:rPr lang="en-US" dirty="0"/>
              <a:t>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9E882-4129-AB45-8515-01FCCA2B2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Problem</a:t>
            </a:r>
          </a:p>
          <a:p>
            <a:pPr lvl="1"/>
            <a:r>
              <a:rPr lang="en-US" dirty="0"/>
              <a:t>How to randomly choose committee members</a:t>
            </a:r>
          </a:p>
          <a:p>
            <a:pPr lvl="1"/>
            <a:r>
              <a:rPr lang="en-US" dirty="0"/>
              <a:t>Ensure adversary cannot fake being a committee member</a:t>
            </a:r>
          </a:p>
          <a:p>
            <a:r>
              <a:rPr lang="en-US" dirty="0"/>
              <a:t>Solution: cryptographic solutions</a:t>
            </a:r>
          </a:p>
          <a:p>
            <a:pPr lvl="1"/>
            <a:r>
              <a:rPr lang="en-US" dirty="0"/>
              <a:t>Users have (</a:t>
            </a:r>
            <a:r>
              <a:rPr lang="en-US" dirty="0" err="1"/>
              <a:t>pk</a:t>
            </a:r>
            <a:r>
              <a:rPr lang="en-US" dirty="0"/>
              <a:t>, </a:t>
            </a:r>
            <a:r>
              <a:rPr lang="en-US" dirty="0" err="1"/>
              <a:t>sk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Every user will execute </a:t>
            </a:r>
            <a:r>
              <a:rPr lang="en-US" dirty="0" err="1"/>
              <a:t>Fsk</a:t>
            </a:r>
            <a:endParaRPr lang="en-US" dirty="0"/>
          </a:p>
          <a:p>
            <a:pPr lvl="1"/>
            <a:r>
              <a:rPr lang="en-US" dirty="0" err="1"/>
              <a:t>Fsk</a:t>
            </a:r>
            <a:r>
              <a:rPr lang="en-US" dirty="0"/>
              <a:t>(Seed) =&gt; (hash h, proof pi)</a:t>
            </a:r>
          </a:p>
          <a:p>
            <a:pPr lvl="1"/>
            <a:r>
              <a:rPr lang="en-US" dirty="0" err="1"/>
              <a:t>Algorand</a:t>
            </a:r>
            <a:r>
              <a:rPr lang="en-US" dirty="0"/>
              <a:t> will set criteria (based on weight) </a:t>
            </a:r>
          </a:p>
          <a:p>
            <a:pPr lvl="2"/>
            <a:r>
              <a:rPr lang="en-US" dirty="0"/>
              <a:t>If user’s h fulfills criteria -&gt; user in committee</a:t>
            </a:r>
          </a:p>
          <a:p>
            <a:pPr lvl="1"/>
            <a:r>
              <a:rPr lang="en-US" dirty="0"/>
              <a:t>Committee members attach h, pi, </a:t>
            </a:r>
            <a:r>
              <a:rPr lang="en-US" dirty="0" err="1"/>
              <a:t>pk</a:t>
            </a:r>
            <a:r>
              <a:rPr lang="en-US" dirty="0"/>
              <a:t> to messages</a:t>
            </a:r>
          </a:p>
          <a:p>
            <a:pPr lvl="1"/>
            <a:r>
              <a:rPr lang="en-US" dirty="0"/>
              <a:t>Verify(</a:t>
            </a:r>
            <a:r>
              <a:rPr lang="en-US" dirty="0" err="1"/>
              <a:t>Seed,h,pi,pk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163747-3C0B-0A4E-BD44-203EEB790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5125"/>
            <a:ext cx="54991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70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03A2-D72F-2841-A35B-913BC984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Select</a:t>
            </a:r>
            <a:r>
              <a:rPr lang="zh-CN" altLang="en-US" dirty="0"/>
              <a:t> </a:t>
            </a:r>
            <a:r>
              <a:rPr lang="en-US" altLang="zh-CN" dirty="0"/>
              <a:t>committee</a:t>
            </a:r>
            <a:r>
              <a:rPr lang="zh-CN" altLang="en-US" dirty="0"/>
              <a:t> </a:t>
            </a:r>
            <a:r>
              <a:rPr lang="en-US" altLang="zh-CN" dirty="0"/>
              <a:t>according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weights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77ED8-C8DD-6549-B8D1-4B0911FCF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words,</a:t>
            </a:r>
            <a:r>
              <a:rPr lang="zh-CN" altLang="en-US" dirty="0"/>
              <a:t> </a:t>
            </a:r>
            <a:r>
              <a:rPr lang="en-US" altLang="zh-CN" dirty="0"/>
              <a:t>according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amount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money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user’s</a:t>
            </a:r>
            <a:r>
              <a:rPr lang="zh-CN" altLang="en-US" dirty="0"/>
              <a:t> </a:t>
            </a:r>
            <a:r>
              <a:rPr lang="en-US" altLang="zh-CN" dirty="0"/>
              <a:t>account</a:t>
            </a:r>
          </a:p>
          <a:p>
            <a:r>
              <a:rPr lang="en-US" altLang="zh-CN" dirty="0"/>
              <a:t>Prevent</a:t>
            </a:r>
            <a:r>
              <a:rPr lang="zh-CN" altLang="en-US" dirty="0"/>
              <a:t> </a:t>
            </a:r>
            <a:r>
              <a:rPr lang="en-US" altLang="zh-CN" dirty="0"/>
              <a:t>Sybil</a:t>
            </a:r>
            <a:r>
              <a:rPr lang="zh-CN" altLang="en-US" dirty="0"/>
              <a:t> </a:t>
            </a:r>
            <a:r>
              <a:rPr lang="en-US" altLang="zh-CN" dirty="0"/>
              <a:t>attack</a:t>
            </a:r>
            <a:r>
              <a:rPr lang="zh-CN" altLang="en-US" dirty="0"/>
              <a:t> </a:t>
            </a:r>
            <a:r>
              <a:rPr lang="en-US" altLang="zh-CN" dirty="0"/>
              <a:t>(?!)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331EE4-1026-DF4A-BC78-EC7E82279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1865"/>
            <a:ext cx="4942703" cy="22891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55EF73-0C57-FB44-98CB-0BB36DB3C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483" y="2836863"/>
            <a:ext cx="58039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9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DEB1A-7BFA-DE46-814E-E4496C6A7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Algorand</a:t>
            </a:r>
            <a:r>
              <a:rPr lang="en-US" dirty="0"/>
              <a:t>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D8D25-F54B-4145-97FC-F8ECAA473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Adversary may target a committee member once that member sends a message</a:t>
            </a:r>
          </a:p>
          <a:p>
            <a:r>
              <a:rPr lang="en-US" dirty="0"/>
              <a:t>Solution: Participant replacement</a:t>
            </a:r>
          </a:p>
          <a:p>
            <a:pPr lvl="1"/>
            <a:r>
              <a:rPr lang="en-US" dirty="0"/>
              <a:t>Committee members only speak once</a:t>
            </a:r>
          </a:p>
          <a:p>
            <a:pPr lvl="1"/>
            <a:r>
              <a:rPr lang="en-US" dirty="0"/>
              <a:t>Immediately becomes irrelevant to BA*</a:t>
            </a:r>
          </a:p>
          <a:p>
            <a:pPr lvl="2"/>
            <a:r>
              <a:rPr lang="en-US" dirty="0"/>
              <a:t>BA* avoids any private state</a:t>
            </a:r>
          </a:p>
          <a:p>
            <a:pPr lvl="1"/>
            <a:r>
              <a:rPr lang="en-US" dirty="0"/>
              <a:t>New committee is elected every step of BA*</a:t>
            </a:r>
          </a:p>
          <a:p>
            <a:pPr lvl="1"/>
            <a:r>
              <a:rPr lang="en-US" dirty="0"/>
              <a:t>All users can become committee members</a:t>
            </a:r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seed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refreshed</a:t>
            </a:r>
            <a:r>
              <a:rPr lang="zh-CN" altLang="en-US" dirty="0"/>
              <a:t> </a:t>
            </a:r>
            <a:r>
              <a:rPr lang="en-US" altLang="zh-CN" dirty="0"/>
              <a:t>every</a:t>
            </a:r>
            <a:r>
              <a:rPr lang="zh-CN" altLang="en-US" dirty="0"/>
              <a:t> </a:t>
            </a:r>
            <a:r>
              <a:rPr lang="en-US" altLang="zh-CN" dirty="0"/>
              <a:t>R</a:t>
            </a:r>
            <a:r>
              <a:rPr lang="zh-CN" altLang="en-US" dirty="0"/>
              <a:t> </a:t>
            </a:r>
            <a:r>
              <a:rPr lang="en-US" altLang="zh-CN" dirty="0"/>
              <a:t>rounds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DAAE9-AD98-1945-A8D6-4F8D07F40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927" y="2908300"/>
            <a:ext cx="50038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77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D1D10-4DDB-824C-B1F1-7E9B246C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Communication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2637E-4956-FC41-BDA5-DEA6E68F3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49" y="1812562"/>
            <a:ext cx="585889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Communicate via gossip</a:t>
            </a:r>
          </a:p>
          <a:p>
            <a:pPr lvl="1"/>
            <a:r>
              <a:rPr lang="en-US" dirty="0"/>
              <a:t>Each user collects a block of transactions they hear about</a:t>
            </a:r>
          </a:p>
          <a:p>
            <a:r>
              <a:rPr lang="en-US" dirty="0" err="1"/>
              <a:t>Algorand</a:t>
            </a:r>
            <a:r>
              <a:rPr lang="en-US" dirty="0"/>
              <a:t> will initiate a round starting w/block proposal</a:t>
            </a:r>
          </a:p>
          <a:p>
            <a:pPr lvl="1"/>
            <a:r>
              <a:rPr lang="en-US" dirty="0"/>
              <a:t>Create committee using Sortition</a:t>
            </a:r>
          </a:p>
          <a:p>
            <a:pPr lvl="1"/>
            <a:r>
              <a:rPr lang="en-US" dirty="0"/>
              <a:t>All committee members will propose their block</a:t>
            </a:r>
          </a:p>
          <a:p>
            <a:r>
              <a:rPr lang="en-US" dirty="0"/>
              <a:t>Users will wait for a time period to receive blocks</a:t>
            </a:r>
          </a:p>
          <a:p>
            <a:pPr lvl="1"/>
            <a:r>
              <a:rPr lang="en-US" dirty="0"/>
              <a:t>Only keep highest priority block</a:t>
            </a:r>
          </a:p>
          <a:p>
            <a:r>
              <a:rPr lang="en-US" dirty="0"/>
              <a:t>All users who received some block will initiate BA* to reach majority consensus and commit a block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1E4C7C-7E15-CA4C-8F87-EB17C7CF2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39" y="1459863"/>
            <a:ext cx="5858890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19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3276-A64A-B449-8AB5-AD3423CFA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21389-A647-FF4F-BA4F-96D86EF41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Phase</a:t>
            </a:r>
            <a:r>
              <a:rPr lang="zh-CN" altLang="en-US" dirty="0"/>
              <a:t> </a:t>
            </a:r>
            <a:r>
              <a:rPr lang="en-US" altLang="zh-CN" dirty="0"/>
              <a:t>1:</a:t>
            </a:r>
            <a:r>
              <a:rPr lang="zh-CN" altLang="en-US" dirty="0"/>
              <a:t> </a:t>
            </a:r>
            <a:r>
              <a:rPr lang="en-US" altLang="zh-CN" dirty="0"/>
              <a:t>Reduction()</a:t>
            </a:r>
          </a:p>
          <a:p>
            <a:pPr lvl="1"/>
            <a:r>
              <a:rPr lang="en-US" altLang="zh-CN" dirty="0"/>
              <a:t>Reach</a:t>
            </a:r>
            <a:r>
              <a:rPr lang="zh-CN" altLang="en-US" dirty="0"/>
              <a:t> </a:t>
            </a:r>
            <a:r>
              <a:rPr lang="en-US" altLang="zh-CN" dirty="0"/>
              <a:t>consensus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values,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proposed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empty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</a:p>
          <a:p>
            <a:r>
              <a:rPr lang="en-US" altLang="zh-CN" dirty="0"/>
              <a:t>Phase</a:t>
            </a:r>
            <a:r>
              <a:rPr lang="zh-CN" altLang="en-US" dirty="0"/>
              <a:t> </a:t>
            </a:r>
            <a:r>
              <a:rPr lang="en-US" altLang="zh-CN" dirty="0"/>
              <a:t>2:</a:t>
            </a:r>
            <a:r>
              <a:rPr lang="zh-CN" altLang="en-US" dirty="0"/>
              <a:t> </a:t>
            </a:r>
            <a:r>
              <a:rPr lang="en-US" altLang="zh-CN" dirty="0" err="1"/>
              <a:t>BinaryBA</a:t>
            </a:r>
            <a:r>
              <a:rPr lang="en-US" altLang="zh-CN" dirty="0"/>
              <a:t>()</a:t>
            </a:r>
          </a:p>
          <a:p>
            <a:pPr lvl="1"/>
            <a:r>
              <a:rPr lang="en-US" altLang="zh-CN" dirty="0"/>
              <a:t>Reach</a:t>
            </a:r>
            <a:r>
              <a:rPr lang="zh-CN" altLang="en-US" dirty="0"/>
              <a:t> </a:t>
            </a:r>
            <a:r>
              <a:rPr lang="en-US" altLang="zh-CN" dirty="0"/>
              <a:t>consensus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either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reduction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empty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</a:p>
          <a:p>
            <a:pPr lvl="1"/>
            <a:r>
              <a:rPr lang="en-US" altLang="zh-CN" dirty="0"/>
              <a:t>Relies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Reduction()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ensure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non-empty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passed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 err="1"/>
              <a:t>BinaryBA</a:t>
            </a:r>
            <a:r>
              <a:rPr lang="en-US" altLang="zh-CN" dirty="0"/>
              <a:t>()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honest</a:t>
            </a:r>
            <a:r>
              <a:rPr lang="zh-CN" altLang="en-US" dirty="0"/>
              <a:t> </a:t>
            </a:r>
            <a:r>
              <a:rPr lang="en-US" altLang="zh-CN" dirty="0"/>
              <a:t>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983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72D97-2026-7349-A982-F1ED9625F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Another</a:t>
            </a:r>
            <a:r>
              <a:rPr lang="zh-CN" altLang="en-US" dirty="0"/>
              <a:t> </a:t>
            </a:r>
            <a:r>
              <a:rPr lang="en-US" altLang="zh-CN" dirty="0"/>
              <a:t>overview…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318E9-BBC3-0046-A2AA-14ACC1ABA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phase</a:t>
            </a:r>
            <a:r>
              <a:rPr lang="zh-CN" altLang="en-US" dirty="0"/>
              <a:t> </a:t>
            </a:r>
            <a:r>
              <a:rPr lang="en-US" altLang="zh-CN" dirty="0"/>
              <a:t>runs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steps</a:t>
            </a:r>
          </a:p>
          <a:p>
            <a:pPr lvl="1"/>
            <a:r>
              <a:rPr lang="en-US" altLang="zh-CN" dirty="0"/>
              <a:t>Phase</a:t>
            </a:r>
            <a:r>
              <a:rPr lang="zh-CN" altLang="en-US" dirty="0"/>
              <a:t> </a:t>
            </a:r>
            <a:r>
              <a:rPr lang="en-US" altLang="zh-CN" dirty="0"/>
              <a:t>1: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steps</a:t>
            </a:r>
          </a:p>
          <a:p>
            <a:pPr lvl="1"/>
            <a:r>
              <a:rPr lang="en-US" altLang="zh-CN" dirty="0"/>
              <a:t>Phase</a:t>
            </a:r>
            <a:r>
              <a:rPr lang="zh-CN" altLang="en-US" dirty="0"/>
              <a:t> </a:t>
            </a:r>
            <a:r>
              <a:rPr lang="en-US" altLang="zh-CN" dirty="0"/>
              <a:t>2:</a:t>
            </a:r>
            <a:r>
              <a:rPr lang="zh-CN" altLang="en-US" dirty="0"/>
              <a:t> </a:t>
            </a:r>
            <a:r>
              <a:rPr lang="en-US" altLang="zh-CN" dirty="0"/>
              <a:t>2-11</a:t>
            </a:r>
            <a:r>
              <a:rPr lang="zh-CN" altLang="en-US" dirty="0"/>
              <a:t> </a:t>
            </a:r>
            <a:r>
              <a:rPr lang="en-US" altLang="zh-CN" dirty="0"/>
              <a:t>steps</a:t>
            </a:r>
          </a:p>
          <a:p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step</a:t>
            </a:r>
            <a:r>
              <a:rPr lang="zh-CN" altLang="en-US" dirty="0"/>
              <a:t> </a:t>
            </a:r>
            <a:r>
              <a:rPr lang="en-US" altLang="zh-CN" dirty="0"/>
              <a:t>calls</a:t>
            </a:r>
            <a:r>
              <a:rPr lang="zh-CN" altLang="en-US" dirty="0"/>
              <a:t> </a:t>
            </a:r>
            <a:r>
              <a:rPr lang="en-US" altLang="zh-CN" dirty="0"/>
              <a:t>sortition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create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committee</a:t>
            </a:r>
          </a:p>
          <a:p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committee</a:t>
            </a:r>
            <a:r>
              <a:rPr lang="zh-CN" altLang="en-US" dirty="0"/>
              <a:t> </a:t>
            </a:r>
            <a:r>
              <a:rPr lang="en-US" altLang="zh-CN" dirty="0"/>
              <a:t>member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broadcast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votes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</a:p>
          <a:p>
            <a:r>
              <a:rPr lang="en-US" altLang="zh-CN" dirty="0"/>
              <a:t>Users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receive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t</a:t>
            </a:r>
            <a:r>
              <a:rPr lang="zh-CN" altLang="en-US" dirty="0"/>
              <a:t> </a:t>
            </a:r>
            <a:r>
              <a:rPr lang="en-US" altLang="zh-CN" dirty="0"/>
              <a:t>votes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hold</a:t>
            </a:r>
            <a:r>
              <a:rPr lang="zh-CN" altLang="en-US" dirty="0"/>
              <a:t> </a:t>
            </a:r>
            <a:r>
              <a:rPr lang="en-US" altLang="zh-CN" dirty="0"/>
              <a:t>onto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</a:p>
          <a:p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users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messages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910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C5439-D41D-4B4F-98D2-7C72EC6F4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</a:t>
            </a:r>
            <a:r>
              <a:rPr lang="zh-CN" altLang="en-US" dirty="0"/>
              <a:t>*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Reduction()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26185-501A-A24E-95B4-520D9CB05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Context:</a:t>
            </a:r>
            <a:r>
              <a:rPr lang="zh-CN" altLang="en-US" dirty="0"/>
              <a:t> </a:t>
            </a:r>
            <a:r>
              <a:rPr lang="en-US" altLang="zh-CN" dirty="0"/>
              <a:t>Users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received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  <a:r>
              <a:rPr lang="zh-CN" altLang="en-US" dirty="0"/>
              <a:t> </a:t>
            </a:r>
            <a:r>
              <a:rPr lang="en-US" altLang="zh-CN" dirty="0"/>
              <a:t>proposal</a:t>
            </a:r>
          </a:p>
          <a:p>
            <a:r>
              <a:rPr lang="en-US" altLang="zh-CN" dirty="0"/>
              <a:t>Reduce</a:t>
            </a:r>
            <a:r>
              <a:rPr lang="zh-CN" altLang="en-US" dirty="0"/>
              <a:t> </a:t>
            </a:r>
            <a:r>
              <a:rPr lang="en-US" altLang="zh-CN" dirty="0"/>
              <a:t>agreement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agreeing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hash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empty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</a:p>
          <a:p>
            <a:r>
              <a:rPr lang="en-US" altLang="zh-CN" dirty="0"/>
              <a:t>Step</a:t>
            </a:r>
            <a:r>
              <a:rPr lang="zh-CN" altLang="en-US" dirty="0"/>
              <a:t> </a:t>
            </a:r>
            <a:r>
              <a:rPr lang="en-US" altLang="zh-CN" dirty="0"/>
              <a:t>1: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committee</a:t>
            </a:r>
            <a:r>
              <a:rPr lang="zh-CN" altLang="en-US" dirty="0"/>
              <a:t> </a:t>
            </a:r>
            <a:r>
              <a:rPr lang="en-US" altLang="zh-CN" dirty="0"/>
              <a:t>member</a:t>
            </a:r>
            <a:r>
              <a:rPr lang="zh-CN" altLang="en-US" dirty="0"/>
              <a:t> </a:t>
            </a:r>
            <a:r>
              <a:rPr lang="en-US" altLang="zh-CN" dirty="0"/>
              <a:t>votes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</a:p>
          <a:p>
            <a:pPr lvl="1"/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users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votes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tally</a:t>
            </a:r>
            <a:r>
              <a:rPr lang="zh-CN" altLang="en-US" dirty="0"/>
              <a:t> </a:t>
            </a:r>
            <a:r>
              <a:rPr lang="en-US" altLang="zh-CN" dirty="0"/>
              <a:t>them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adopt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majority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empty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</a:p>
          <a:p>
            <a:r>
              <a:rPr lang="en-US" altLang="zh-CN" dirty="0"/>
              <a:t>Step</a:t>
            </a:r>
            <a:r>
              <a:rPr lang="zh-CN" altLang="en-US" dirty="0"/>
              <a:t> </a:t>
            </a:r>
            <a:r>
              <a:rPr lang="en-US" altLang="zh-CN" dirty="0"/>
              <a:t>2: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committee</a:t>
            </a:r>
            <a:r>
              <a:rPr lang="zh-CN" altLang="en-US" dirty="0"/>
              <a:t> </a:t>
            </a:r>
            <a:r>
              <a:rPr lang="en-US" altLang="zh-CN" dirty="0"/>
              <a:t>member</a:t>
            </a:r>
            <a:r>
              <a:rPr lang="zh-CN" altLang="en-US" dirty="0"/>
              <a:t> </a:t>
            </a:r>
            <a:r>
              <a:rPr lang="en-US" altLang="zh-CN" dirty="0"/>
              <a:t>votes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</a:p>
          <a:p>
            <a:r>
              <a:rPr lang="en-US" altLang="zh-CN" dirty="0"/>
              <a:t>Pass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phase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90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64DED-D59A-094A-988E-7BA63CF69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</a:t>
            </a:r>
            <a:r>
              <a:rPr lang="zh-CN" altLang="en-US" dirty="0"/>
              <a:t>*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 err="1"/>
              <a:t>BinaryBA</a:t>
            </a:r>
            <a:r>
              <a:rPr lang="en-US" altLang="zh-CN" dirty="0"/>
              <a:t>()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D8E6E-D3FB-DF40-BB6D-E650D11F6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Receive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Reduction()</a:t>
            </a:r>
          </a:p>
          <a:p>
            <a:pPr lvl="1"/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examples,</a:t>
            </a:r>
            <a:r>
              <a:rPr lang="zh-CN" altLang="en-US" dirty="0"/>
              <a:t> </a:t>
            </a:r>
            <a:r>
              <a:rPr lang="en-US" altLang="zh-CN" dirty="0"/>
              <a:t>assume</a:t>
            </a:r>
            <a:r>
              <a:rPr lang="zh-CN" altLang="en-US" dirty="0"/>
              <a:t> </a:t>
            </a:r>
            <a:r>
              <a:rPr lang="en-US" altLang="zh-CN" dirty="0"/>
              <a:t>nonempty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now</a:t>
            </a:r>
            <a:r>
              <a:rPr lang="zh-CN" altLang="en-US" dirty="0"/>
              <a:t> </a:t>
            </a:r>
            <a:r>
              <a:rPr lang="en-US" altLang="zh-CN" dirty="0"/>
              <a:t>choose</a:t>
            </a:r>
            <a:r>
              <a:rPr lang="zh-CN" altLang="en-US" dirty="0"/>
              <a:t> </a:t>
            </a:r>
            <a:r>
              <a:rPr lang="en-US" altLang="zh-CN" dirty="0"/>
              <a:t>either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empty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reduction</a:t>
            </a:r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synchronous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</a:p>
          <a:p>
            <a:pPr lvl="1"/>
            <a:r>
              <a:rPr lang="en-US" altLang="zh-CN" dirty="0"/>
              <a:t>Simple</a:t>
            </a:r>
            <a:r>
              <a:rPr lang="zh-CN" altLang="en-US" dirty="0"/>
              <a:t> </a:t>
            </a:r>
            <a:r>
              <a:rPr lang="en-US" altLang="zh-CN" dirty="0"/>
              <a:t>case:</a:t>
            </a:r>
          </a:p>
          <a:p>
            <a:pPr lvl="1"/>
            <a:r>
              <a:rPr lang="en-US" altLang="zh-CN" dirty="0"/>
              <a:t>Step</a:t>
            </a:r>
            <a:r>
              <a:rPr lang="zh-CN" altLang="en-US" dirty="0"/>
              <a:t> </a:t>
            </a:r>
            <a:r>
              <a:rPr lang="en-US" altLang="zh-CN" dirty="0"/>
              <a:t>1: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committee</a:t>
            </a:r>
            <a:r>
              <a:rPr lang="zh-CN" altLang="en-US" dirty="0"/>
              <a:t> </a:t>
            </a:r>
            <a:r>
              <a:rPr lang="en-US" altLang="zh-CN" dirty="0"/>
              <a:t>members</a:t>
            </a:r>
            <a:r>
              <a:rPr lang="zh-CN" altLang="en-US" dirty="0"/>
              <a:t> </a:t>
            </a:r>
            <a:r>
              <a:rPr lang="en-US" altLang="zh-CN" dirty="0"/>
              <a:t>send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</a:p>
          <a:p>
            <a:pPr lvl="1"/>
            <a:r>
              <a:rPr lang="en-US" altLang="zh-CN" dirty="0"/>
              <a:t>Nodes</a:t>
            </a:r>
            <a:r>
              <a:rPr lang="zh-CN" altLang="en-US" dirty="0"/>
              <a:t> </a:t>
            </a:r>
            <a:r>
              <a:rPr lang="en-US" altLang="zh-CN" dirty="0"/>
              <a:t>notice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passing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large</a:t>
            </a:r>
            <a:r>
              <a:rPr lang="zh-CN" altLang="en-US" dirty="0"/>
              <a:t> </a:t>
            </a:r>
            <a:r>
              <a:rPr lang="en-US" altLang="zh-CN" dirty="0"/>
              <a:t>threshold,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invoke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special</a:t>
            </a:r>
            <a:r>
              <a:rPr lang="zh-CN" altLang="en-US" dirty="0"/>
              <a:t> </a:t>
            </a:r>
            <a:r>
              <a:rPr lang="en-US" altLang="zh-CN" dirty="0"/>
              <a:t>final</a:t>
            </a:r>
            <a:r>
              <a:rPr lang="zh-CN" altLang="en-US" dirty="0"/>
              <a:t> </a:t>
            </a:r>
            <a:r>
              <a:rPr lang="en-US" altLang="zh-CN" dirty="0"/>
              <a:t>vote</a:t>
            </a:r>
          </a:p>
          <a:p>
            <a:pPr lvl="1"/>
            <a:r>
              <a:rPr lang="en-US" altLang="zh-CN" dirty="0"/>
              <a:t>Step</a:t>
            </a:r>
            <a:r>
              <a:rPr lang="zh-CN" altLang="en-US" dirty="0"/>
              <a:t> </a:t>
            </a:r>
            <a:r>
              <a:rPr lang="en-US" altLang="zh-CN" dirty="0"/>
              <a:t>Final:</a:t>
            </a:r>
            <a:r>
              <a:rPr lang="zh-CN" altLang="en-US" dirty="0"/>
              <a:t> </a:t>
            </a:r>
            <a:r>
              <a:rPr lang="en-US" altLang="zh-CN" dirty="0"/>
              <a:t>Large</a:t>
            </a:r>
            <a:r>
              <a:rPr lang="zh-CN" altLang="en-US" dirty="0"/>
              <a:t> </a:t>
            </a:r>
            <a:r>
              <a:rPr lang="en-US" altLang="zh-CN" dirty="0"/>
              <a:t>threshold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users</a:t>
            </a:r>
            <a:r>
              <a:rPr lang="zh-CN" altLang="en-US" dirty="0"/>
              <a:t> </a:t>
            </a:r>
            <a:r>
              <a:rPr lang="en-US" altLang="zh-CN" dirty="0"/>
              <a:t>vote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commit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blockchain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50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3BB31-B837-9A4C-8149-748E41155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EAAC7-1138-C44E-BFCD-88C338EC4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 up google sheet for in class lectures</a:t>
            </a:r>
          </a:p>
          <a:p>
            <a:r>
              <a:rPr lang="en-US" dirty="0"/>
              <a:t>Overview of the topics</a:t>
            </a:r>
          </a:p>
          <a:p>
            <a:pPr lvl="1"/>
            <a:r>
              <a:rPr lang="en-US" dirty="0"/>
              <a:t>Membership management</a:t>
            </a:r>
          </a:p>
          <a:p>
            <a:pPr lvl="1"/>
            <a:r>
              <a:rPr lang="en-US" dirty="0"/>
              <a:t>Hybrid Consensus</a:t>
            </a:r>
          </a:p>
          <a:p>
            <a:pPr lvl="1"/>
            <a:r>
              <a:rPr lang="en-US" dirty="0"/>
              <a:t>Scaling consensus</a:t>
            </a:r>
          </a:p>
          <a:p>
            <a:pPr lvl="1"/>
            <a:r>
              <a:rPr lang="en-US" dirty="0"/>
              <a:t>Randomized BFT (2)</a:t>
            </a:r>
          </a:p>
          <a:p>
            <a:pPr lvl="1"/>
            <a:r>
              <a:rPr lang="en-US" dirty="0"/>
              <a:t>Hybrid blocks (3)</a:t>
            </a:r>
          </a:p>
        </p:txBody>
      </p:sp>
    </p:spTree>
    <p:extLst>
      <p:ext uri="{BB962C8B-B14F-4D97-AF65-F5344CB8AC3E}">
        <p14:creationId xmlns:p14="http://schemas.microsoft.com/office/powerpoint/2010/main" val="793805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3B089-8F2E-D546-AD93-0FA037F82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</a:t>
            </a:r>
            <a:r>
              <a:rPr lang="zh-CN" altLang="en-US" dirty="0"/>
              <a:t>*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 err="1"/>
              <a:t>BinaryBA</a:t>
            </a:r>
            <a:r>
              <a:rPr lang="en-US" altLang="zh-CN" dirty="0"/>
              <a:t>()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F66E7-B8FC-0A48-843E-610CE6752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Synchronous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</a:p>
          <a:p>
            <a:r>
              <a:rPr lang="en-US" altLang="zh-CN" dirty="0"/>
              <a:t>Adversary</a:t>
            </a:r>
            <a:r>
              <a:rPr lang="zh-CN" altLang="en-US" dirty="0"/>
              <a:t> </a:t>
            </a:r>
            <a:r>
              <a:rPr lang="en-US" altLang="zh-CN" dirty="0"/>
              <a:t>case:</a:t>
            </a:r>
          </a:p>
          <a:p>
            <a:pPr lvl="1"/>
            <a:r>
              <a:rPr lang="en-US" altLang="zh-CN" dirty="0"/>
              <a:t>Step</a:t>
            </a:r>
            <a:r>
              <a:rPr lang="zh-CN" altLang="en-US" dirty="0"/>
              <a:t> </a:t>
            </a:r>
            <a:r>
              <a:rPr lang="en-US" altLang="zh-CN" dirty="0"/>
              <a:t>1:</a:t>
            </a:r>
            <a:r>
              <a:rPr lang="zh-CN" altLang="en-US" dirty="0"/>
              <a:t> </a:t>
            </a:r>
            <a:r>
              <a:rPr lang="en-US" altLang="zh-CN" dirty="0"/>
              <a:t>Adversary</a:t>
            </a:r>
            <a:r>
              <a:rPr lang="zh-CN" altLang="en-US" dirty="0"/>
              <a:t> </a:t>
            </a:r>
            <a:r>
              <a:rPr lang="en-US" altLang="zh-CN" dirty="0"/>
              <a:t>tells</a:t>
            </a:r>
            <a:r>
              <a:rPr lang="zh-CN" altLang="en-US" dirty="0"/>
              <a:t> </a:t>
            </a:r>
            <a:r>
              <a:rPr lang="en-US" altLang="zh-CN" dirty="0" err="1"/>
              <a:t>User_A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vote,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remaining</a:t>
            </a:r>
            <a:r>
              <a:rPr lang="zh-CN" altLang="en-US" dirty="0"/>
              <a:t> </a:t>
            </a:r>
            <a:r>
              <a:rPr lang="en-US" altLang="zh-CN" dirty="0"/>
              <a:t>users</a:t>
            </a:r>
            <a:r>
              <a:rPr lang="zh-CN" altLang="en-US" dirty="0"/>
              <a:t> </a:t>
            </a:r>
            <a:r>
              <a:rPr lang="en-US" altLang="zh-CN" dirty="0"/>
              <a:t>nothing</a:t>
            </a:r>
          </a:p>
          <a:p>
            <a:pPr lvl="2"/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users</a:t>
            </a:r>
            <a:r>
              <a:rPr lang="zh-CN" altLang="en-US" dirty="0"/>
              <a:t> </a:t>
            </a:r>
            <a:r>
              <a:rPr lang="en-US" altLang="zh-CN" dirty="0"/>
              <a:t>timeout</a:t>
            </a:r>
          </a:p>
          <a:p>
            <a:pPr lvl="3"/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chosen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committee,</a:t>
            </a:r>
            <a:r>
              <a:rPr lang="zh-CN" altLang="en-US" dirty="0"/>
              <a:t> </a:t>
            </a:r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adopt</a:t>
            </a:r>
            <a:r>
              <a:rPr lang="zh-CN" altLang="en-US" dirty="0"/>
              <a:t> </a:t>
            </a:r>
            <a:r>
              <a:rPr lang="en-US" altLang="zh-CN" dirty="0"/>
              <a:t>empty</a:t>
            </a:r>
            <a:r>
              <a:rPr lang="zh-CN" altLang="en-US" dirty="0"/>
              <a:t> </a:t>
            </a:r>
            <a:r>
              <a:rPr lang="en-US" altLang="zh-CN" dirty="0"/>
              <a:t>block,</a:t>
            </a:r>
            <a:r>
              <a:rPr lang="zh-CN" altLang="en-US" dirty="0"/>
              <a:t> </a:t>
            </a:r>
            <a:r>
              <a:rPr lang="en-US" altLang="zh-CN" dirty="0"/>
              <a:t>instead</a:t>
            </a:r>
            <a:r>
              <a:rPr lang="zh-CN" altLang="en-US" dirty="0"/>
              <a:t> </a:t>
            </a:r>
            <a:r>
              <a:rPr lang="en-US" altLang="zh-CN" dirty="0"/>
              <a:t>times</a:t>
            </a:r>
            <a:r>
              <a:rPr lang="zh-CN" altLang="en-US" dirty="0"/>
              <a:t> </a:t>
            </a:r>
            <a:r>
              <a:rPr lang="en-US" altLang="zh-CN" dirty="0"/>
              <a:t>out</a:t>
            </a:r>
          </a:p>
          <a:p>
            <a:pPr lvl="2"/>
            <a:r>
              <a:rPr lang="en-US" altLang="zh-CN" dirty="0" err="1"/>
              <a:t>User_A</a:t>
            </a:r>
            <a:r>
              <a:rPr lang="zh-CN" altLang="en-US" dirty="0"/>
              <a:t> </a:t>
            </a:r>
            <a:r>
              <a:rPr lang="en-US" altLang="zh-CN" dirty="0"/>
              <a:t>reaches</a:t>
            </a:r>
            <a:r>
              <a:rPr lang="zh-CN" altLang="en-US" dirty="0"/>
              <a:t> </a:t>
            </a:r>
            <a:r>
              <a:rPr lang="en-US" altLang="zh-CN" dirty="0"/>
              <a:t>consensus</a:t>
            </a:r>
          </a:p>
          <a:p>
            <a:pPr lvl="3"/>
            <a:r>
              <a:rPr lang="en-US" altLang="zh-CN" dirty="0"/>
              <a:t>Guaranteed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remain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next</a:t>
            </a:r>
            <a:r>
              <a:rPr lang="zh-CN" altLang="en-US" dirty="0"/>
              <a:t> </a:t>
            </a:r>
            <a:r>
              <a:rPr lang="en-US" altLang="zh-CN" dirty="0"/>
              <a:t>three</a:t>
            </a:r>
            <a:r>
              <a:rPr lang="zh-CN" altLang="en-US" dirty="0"/>
              <a:t> </a:t>
            </a:r>
            <a:r>
              <a:rPr lang="en-US" altLang="zh-CN" dirty="0"/>
              <a:t>steps</a:t>
            </a:r>
          </a:p>
          <a:p>
            <a:pPr lvl="1"/>
            <a:r>
              <a:rPr lang="en-US" altLang="zh-CN" dirty="0"/>
              <a:t>Step</a:t>
            </a:r>
            <a:r>
              <a:rPr lang="zh-CN" altLang="en-US" dirty="0"/>
              <a:t> </a:t>
            </a:r>
            <a:r>
              <a:rPr lang="en-US" altLang="zh-CN" dirty="0"/>
              <a:t>2:</a:t>
            </a:r>
            <a:r>
              <a:rPr lang="zh-CN" altLang="en-US" dirty="0"/>
              <a:t> </a:t>
            </a:r>
            <a:r>
              <a:rPr lang="en-US" altLang="zh-CN" dirty="0"/>
              <a:t>Anyone</a:t>
            </a:r>
            <a:r>
              <a:rPr lang="zh-CN" altLang="en-US" dirty="0"/>
              <a:t> </a:t>
            </a:r>
            <a:r>
              <a:rPr lang="en-US" altLang="zh-CN" dirty="0"/>
              <a:t>who</a:t>
            </a:r>
            <a:r>
              <a:rPr lang="zh-CN" altLang="en-US" dirty="0"/>
              <a:t> </a:t>
            </a:r>
            <a:r>
              <a:rPr lang="en-US" altLang="zh-CN" dirty="0" err="1"/>
              <a:t>time’d</a:t>
            </a:r>
            <a:r>
              <a:rPr lang="zh-CN" altLang="en-US" dirty="0"/>
              <a:t> </a:t>
            </a:r>
            <a:r>
              <a:rPr lang="en-US" altLang="zh-CN" dirty="0"/>
              <a:t>out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adopt</a:t>
            </a:r>
            <a:r>
              <a:rPr lang="zh-CN" altLang="en-US" dirty="0"/>
              <a:t> </a:t>
            </a:r>
            <a:r>
              <a:rPr lang="en-US" altLang="zh-CN" dirty="0" err="1"/>
              <a:t>User_A’s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</a:p>
          <a:p>
            <a:pPr lvl="1"/>
            <a:r>
              <a:rPr lang="en-US" altLang="zh-CN" dirty="0"/>
              <a:t>Step</a:t>
            </a:r>
            <a:r>
              <a:rPr lang="zh-CN" altLang="en-US" dirty="0"/>
              <a:t> </a:t>
            </a:r>
            <a:r>
              <a:rPr lang="en-US" altLang="zh-CN" dirty="0"/>
              <a:t>N:</a:t>
            </a:r>
            <a:r>
              <a:rPr lang="zh-CN" altLang="en-US" dirty="0"/>
              <a:t> </a:t>
            </a:r>
            <a:r>
              <a:rPr lang="en-US" altLang="zh-CN" dirty="0"/>
              <a:t>Continue</a:t>
            </a:r>
            <a:r>
              <a:rPr lang="zh-CN" altLang="en-US" dirty="0"/>
              <a:t> </a:t>
            </a:r>
            <a:r>
              <a:rPr lang="en-US" altLang="zh-CN" dirty="0"/>
              <a:t>until</a:t>
            </a:r>
            <a:r>
              <a:rPr lang="zh-CN" altLang="en-US" dirty="0"/>
              <a:t> </a:t>
            </a:r>
            <a:r>
              <a:rPr lang="en-US" altLang="zh-CN" dirty="0"/>
              <a:t>special</a:t>
            </a:r>
            <a:r>
              <a:rPr lang="zh-CN" altLang="en-US" dirty="0"/>
              <a:t> </a:t>
            </a:r>
            <a:r>
              <a:rPr lang="en-US" altLang="zh-CN" dirty="0"/>
              <a:t>FINAL</a:t>
            </a:r>
            <a:r>
              <a:rPr lang="zh-CN" altLang="en-US" dirty="0"/>
              <a:t> </a:t>
            </a:r>
            <a:r>
              <a:rPr lang="en-US" altLang="zh-CN" dirty="0"/>
              <a:t>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33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4A25A-A775-8742-AC55-73DD70BB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</a:t>
            </a:r>
            <a:r>
              <a:rPr lang="zh-CN" altLang="en-US" dirty="0"/>
              <a:t>*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 err="1"/>
              <a:t>BinaryBA</a:t>
            </a:r>
            <a:r>
              <a:rPr lang="en-US" altLang="zh-CN" dirty="0"/>
              <a:t>()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F6159-1F70-5643-A13E-BE78FDBD3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Asynchronous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</a:p>
          <a:p>
            <a:r>
              <a:rPr lang="en-US" altLang="zh-CN" dirty="0"/>
              <a:t>Step</a:t>
            </a:r>
            <a:r>
              <a:rPr lang="zh-CN" altLang="en-US" dirty="0"/>
              <a:t> </a:t>
            </a:r>
            <a:r>
              <a:rPr lang="en-US" altLang="zh-CN" dirty="0"/>
              <a:t>1:</a:t>
            </a:r>
            <a:r>
              <a:rPr lang="zh-CN" altLang="en-US" dirty="0"/>
              <a:t> </a:t>
            </a:r>
            <a:r>
              <a:rPr lang="en-US" altLang="zh-CN" dirty="0"/>
              <a:t>committee</a:t>
            </a:r>
            <a:r>
              <a:rPr lang="zh-CN" altLang="en-US" dirty="0"/>
              <a:t> </a:t>
            </a:r>
            <a:r>
              <a:rPr lang="en-US" altLang="zh-CN" dirty="0"/>
              <a:t>share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votes</a:t>
            </a:r>
          </a:p>
          <a:p>
            <a:pPr lvl="1"/>
            <a:r>
              <a:rPr lang="en-US" altLang="zh-CN" dirty="0" err="1"/>
              <a:t>User_A</a:t>
            </a:r>
            <a:r>
              <a:rPr lang="zh-CN" altLang="en-US" dirty="0"/>
              <a:t> </a:t>
            </a:r>
            <a:r>
              <a:rPr lang="en-US" altLang="zh-CN" dirty="0"/>
              <a:t>hears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votes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reaches</a:t>
            </a:r>
            <a:r>
              <a:rPr lang="zh-CN" altLang="en-US" dirty="0"/>
              <a:t> </a:t>
            </a:r>
            <a:r>
              <a:rPr lang="en-US" altLang="zh-CN" dirty="0"/>
              <a:t>consensus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  <a:r>
              <a:rPr lang="zh-CN" altLang="en-US" dirty="0"/>
              <a:t> </a:t>
            </a:r>
            <a:r>
              <a:rPr lang="en-US" altLang="zh-CN" dirty="0"/>
              <a:t>B</a:t>
            </a:r>
          </a:p>
          <a:p>
            <a:pPr lvl="1"/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users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out</a:t>
            </a:r>
          </a:p>
          <a:p>
            <a:r>
              <a:rPr lang="en-US" altLang="zh-CN" dirty="0"/>
              <a:t>Step</a:t>
            </a:r>
            <a:r>
              <a:rPr lang="zh-CN" altLang="en-US" dirty="0"/>
              <a:t> </a:t>
            </a:r>
            <a:r>
              <a:rPr lang="en-US" altLang="zh-CN" dirty="0"/>
              <a:t>2:</a:t>
            </a:r>
            <a:r>
              <a:rPr lang="zh-CN" altLang="en-US" dirty="0"/>
              <a:t> </a:t>
            </a:r>
            <a:r>
              <a:rPr lang="en-US" altLang="zh-CN" dirty="0" err="1"/>
              <a:t>User_A</a:t>
            </a:r>
            <a:r>
              <a:rPr lang="zh-CN" altLang="en-US" dirty="0"/>
              <a:t> </a:t>
            </a:r>
            <a:r>
              <a:rPr lang="en-US" altLang="zh-CN" dirty="0"/>
              <a:t>votes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B,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 err="1"/>
              <a:t>eveyrone</a:t>
            </a:r>
            <a:r>
              <a:rPr lang="zh-CN" altLang="en-US" dirty="0"/>
              <a:t> </a:t>
            </a:r>
            <a:r>
              <a:rPr lang="en-US" altLang="zh-CN" dirty="0"/>
              <a:t>times</a:t>
            </a:r>
            <a:r>
              <a:rPr lang="zh-CN" altLang="en-US" dirty="0"/>
              <a:t> </a:t>
            </a:r>
            <a:r>
              <a:rPr lang="en-US" altLang="zh-CN" dirty="0"/>
              <a:t>out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en-US" altLang="zh-CN" baseline="30000" dirty="0"/>
              <a:t>nd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</a:p>
          <a:p>
            <a:r>
              <a:rPr lang="en-US" altLang="zh-CN" dirty="0" err="1"/>
              <a:t>Time’d</a:t>
            </a:r>
            <a:r>
              <a:rPr lang="zh-CN" altLang="en-US" dirty="0"/>
              <a:t> </a:t>
            </a:r>
            <a:r>
              <a:rPr lang="en-US" altLang="zh-CN" dirty="0"/>
              <a:t>out</a:t>
            </a:r>
            <a:r>
              <a:rPr lang="zh-CN" altLang="en-US" dirty="0"/>
              <a:t> </a:t>
            </a:r>
            <a:r>
              <a:rPr lang="en-US" altLang="zh-CN" dirty="0"/>
              <a:t>users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adopt</a:t>
            </a:r>
            <a:r>
              <a:rPr lang="zh-CN" altLang="en-US" dirty="0"/>
              <a:t> </a:t>
            </a:r>
            <a:r>
              <a:rPr lang="en-US" altLang="zh-CN" dirty="0"/>
              <a:t>empty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  <a:r>
              <a:rPr lang="zh-CN" altLang="en-US" dirty="0"/>
              <a:t> </a:t>
            </a:r>
            <a:r>
              <a:rPr lang="en-US" altLang="zh-CN" dirty="0"/>
              <a:t>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gossip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91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003D3-916E-9D48-977E-E7D1B5527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BinaryBA</a:t>
            </a:r>
            <a:r>
              <a:rPr lang="en-US" altLang="zh-CN" dirty="0"/>
              <a:t>()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Getting</a:t>
            </a:r>
            <a:r>
              <a:rPr lang="zh-CN" altLang="en-US" dirty="0"/>
              <a:t> </a:t>
            </a:r>
            <a:r>
              <a:rPr lang="en-US" altLang="zh-CN" dirty="0"/>
              <a:t>Unstuck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E1BE9-54A8-9747-BDC2-9C03E6AA1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Committee</a:t>
            </a:r>
            <a:r>
              <a:rPr lang="zh-CN" altLang="en-US" dirty="0"/>
              <a:t> </a:t>
            </a:r>
            <a:r>
              <a:rPr lang="en-US" altLang="zh-CN" dirty="0"/>
              <a:t>members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agree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binary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(coin)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hash</a:t>
            </a:r>
          </a:p>
          <a:p>
            <a:pPr lvl="1"/>
            <a:r>
              <a:rPr lang="en-US" altLang="zh-CN" dirty="0"/>
              <a:t>Choose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least</a:t>
            </a:r>
            <a:r>
              <a:rPr lang="zh-CN" altLang="en-US" dirty="0"/>
              <a:t> </a:t>
            </a:r>
            <a:r>
              <a:rPr lang="en-US" altLang="zh-CN" dirty="0"/>
              <a:t>significant</a:t>
            </a:r>
            <a:r>
              <a:rPr lang="zh-CN" altLang="en-US" dirty="0"/>
              <a:t> </a:t>
            </a:r>
            <a:r>
              <a:rPr lang="en-US" altLang="zh-CN" dirty="0"/>
              <a:t>bit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lowest</a:t>
            </a:r>
            <a:r>
              <a:rPr lang="zh-CN" altLang="en-US" dirty="0"/>
              <a:t> </a:t>
            </a:r>
            <a:r>
              <a:rPr lang="en-US" altLang="zh-CN" dirty="0"/>
              <a:t>hash</a:t>
            </a:r>
            <a:r>
              <a:rPr lang="zh-CN" altLang="en-US" dirty="0"/>
              <a:t> </a:t>
            </a:r>
            <a:r>
              <a:rPr lang="en-US" altLang="zh-CN" dirty="0"/>
              <a:t>amongst</a:t>
            </a:r>
            <a:r>
              <a:rPr lang="zh-CN" altLang="en-US" dirty="0"/>
              <a:t> </a:t>
            </a:r>
            <a:r>
              <a:rPr lang="en-US" altLang="zh-CN" dirty="0"/>
              <a:t>committee</a:t>
            </a:r>
          </a:p>
          <a:p>
            <a:r>
              <a:rPr lang="en-US" altLang="zh-CN" dirty="0"/>
              <a:t>Attach</a:t>
            </a:r>
            <a:r>
              <a:rPr lang="zh-CN" altLang="en-US" dirty="0"/>
              <a:t> </a:t>
            </a:r>
            <a:r>
              <a:rPr lang="en-US" altLang="zh-CN" dirty="0"/>
              <a:t>coin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messages,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means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reaching</a:t>
            </a:r>
            <a:r>
              <a:rPr lang="zh-CN" altLang="en-US" dirty="0"/>
              <a:t> </a:t>
            </a:r>
            <a:r>
              <a:rPr lang="en-US" altLang="zh-CN" dirty="0"/>
              <a:t>consensus</a:t>
            </a:r>
          </a:p>
          <a:p>
            <a:pPr lvl="1"/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long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enough</a:t>
            </a:r>
            <a:r>
              <a:rPr lang="zh-CN" altLang="en-US" dirty="0"/>
              <a:t> </a:t>
            </a:r>
            <a:r>
              <a:rPr lang="en-US" altLang="zh-CN" dirty="0"/>
              <a:t>users</a:t>
            </a:r>
            <a:r>
              <a:rPr lang="zh-CN" altLang="en-US" dirty="0"/>
              <a:t> </a:t>
            </a:r>
            <a:r>
              <a:rPr lang="en-US" altLang="zh-CN" dirty="0"/>
              <a:t>observe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bit,</a:t>
            </a:r>
            <a:r>
              <a:rPr lang="zh-CN" altLang="en-US" dirty="0"/>
              <a:t> </a:t>
            </a:r>
            <a:r>
              <a:rPr lang="en-US" altLang="zh-CN" dirty="0" err="1"/>
              <a:t>BinaryBA</a:t>
            </a:r>
            <a:r>
              <a:rPr lang="en-US" altLang="zh-CN" dirty="0"/>
              <a:t>()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reach</a:t>
            </a:r>
            <a:r>
              <a:rPr lang="zh-CN" altLang="en-US" dirty="0"/>
              <a:t> </a:t>
            </a:r>
            <a:r>
              <a:rPr lang="en-US" altLang="zh-CN" dirty="0"/>
              <a:t>consensus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next</a:t>
            </a:r>
            <a:r>
              <a:rPr lang="zh-CN" altLang="en-US" dirty="0"/>
              <a:t> </a:t>
            </a:r>
            <a:r>
              <a:rPr lang="en-US" altLang="zh-CN" dirty="0"/>
              <a:t>iteration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loop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probability</a:t>
            </a:r>
            <a:r>
              <a:rPr lang="zh-CN" altLang="en-US" dirty="0"/>
              <a:t> </a:t>
            </a:r>
            <a:r>
              <a:rPr lang="en-US" altLang="zh-CN" dirty="0"/>
              <a:t>½</a:t>
            </a:r>
          </a:p>
          <a:p>
            <a:pPr lvl="1"/>
            <a:r>
              <a:rPr lang="en-US" altLang="zh-CN" dirty="0"/>
              <a:t>Adversary</a:t>
            </a:r>
            <a:r>
              <a:rPr lang="zh-CN" altLang="en-US" dirty="0"/>
              <a:t> </a:t>
            </a:r>
            <a:r>
              <a:rPr lang="en-US" altLang="zh-CN" dirty="0"/>
              <a:t>consistently</a:t>
            </a:r>
            <a:r>
              <a:rPr lang="zh-CN" altLang="en-US" dirty="0"/>
              <a:t> </a:t>
            </a:r>
            <a:r>
              <a:rPr lang="en-US" altLang="zh-CN" dirty="0"/>
              <a:t>having</a:t>
            </a:r>
            <a:r>
              <a:rPr lang="zh-CN" altLang="en-US" dirty="0"/>
              <a:t> </a:t>
            </a:r>
            <a:r>
              <a:rPr lang="en-US" altLang="zh-CN" dirty="0"/>
              <a:t>lowest</a:t>
            </a:r>
            <a:r>
              <a:rPr lang="zh-CN" altLang="en-US" dirty="0"/>
              <a:t> </a:t>
            </a:r>
            <a:r>
              <a:rPr lang="en-US" altLang="zh-CN" dirty="0"/>
              <a:t>hash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extremely</a:t>
            </a:r>
            <a:r>
              <a:rPr lang="zh-CN" altLang="en-US" dirty="0"/>
              <a:t> </a:t>
            </a:r>
            <a:r>
              <a:rPr lang="en-US" altLang="zh-CN" dirty="0"/>
              <a:t>unlikely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5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88BD-379E-7B43-8245-7C08996BF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D5E6E-76F8-9143-A61B-F29A11885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1000</a:t>
            </a:r>
            <a:r>
              <a:rPr lang="zh-CN" altLang="en-US" dirty="0"/>
              <a:t> </a:t>
            </a:r>
            <a:r>
              <a:rPr lang="en-US" altLang="zh-CN" dirty="0"/>
              <a:t>VMs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Amazon’s</a:t>
            </a:r>
            <a:r>
              <a:rPr lang="zh-CN" altLang="en-US" dirty="0"/>
              <a:t> </a:t>
            </a:r>
            <a:r>
              <a:rPr lang="en-US" altLang="zh-CN" dirty="0"/>
              <a:t>EC2</a:t>
            </a:r>
          </a:p>
          <a:p>
            <a:r>
              <a:rPr lang="en-US" altLang="zh-CN" dirty="0"/>
              <a:t>8</a:t>
            </a:r>
            <a:r>
              <a:rPr lang="zh-CN" altLang="en-US" dirty="0"/>
              <a:t> </a:t>
            </a:r>
            <a:r>
              <a:rPr lang="en-US" altLang="zh-CN" dirty="0"/>
              <a:t>cores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Gbps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throughput</a:t>
            </a:r>
          </a:p>
          <a:p>
            <a:r>
              <a:rPr lang="en-US" altLang="zh-CN" dirty="0"/>
              <a:t>50</a:t>
            </a:r>
            <a:r>
              <a:rPr lang="zh-CN" altLang="en-US" dirty="0"/>
              <a:t> </a:t>
            </a:r>
            <a:r>
              <a:rPr lang="en-US" altLang="zh-CN" dirty="0"/>
              <a:t>users</a:t>
            </a:r>
            <a:r>
              <a:rPr lang="zh-CN" altLang="en-US" dirty="0"/>
              <a:t> </a:t>
            </a:r>
            <a:r>
              <a:rPr lang="en-US" altLang="zh-CN" dirty="0"/>
              <a:t>per</a:t>
            </a:r>
            <a:r>
              <a:rPr lang="zh-CN" altLang="en-US" dirty="0"/>
              <a:t> </a:t>
            </a:r>
            <a:r>
              <a:rPr lang="en-US" altLang="zh-CN" dirty="0"/>
              <a:t>VM</a:t>
            </a:r>
          </a:p>
          <a:p>
            <a:r>
              <a:rPr lang="en-US" altLang="zh-CN" dirty="0"/>
              <a:t>1MB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</a:p>
          <a:p>
            <a:r>
              <a:rPr lang="en-US" altLang="zh-CN" dirty="0"/>
              <a:t>Cap</a:t>
            </a:r>
            <a:r>
              <a:rPr lang="zh-CN" altLang="en-US" dirty="0"/>
              <a:t> </a:t>
            </a:r>
            <a:r>
              <a:rPr lang="en-US" altLang="zh-CN" dirty="0"/>
              <a:t>bandwidth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20</a:t>
            </a:r>
            <a:r>
              <a:rPr lang="zh-CN" altLang="en-US" dirty="0"/>
              <a:t> </a:t>
            </a:r>
            <a:r>
              <a:rPr lang="en-US" altLang="zh-CN" dirty="0" err="1"/>
              <a:t>Mbps</a:t>
            </a:r>
            <a:endParaRPr lang="en-US" altLang="zh-CN" dirty="0"/>
          </a:p>
          <a:p>
            <a:r>
              <a:rPr lang="en-US" altLang="zh-CN" dirty="0"/>
              <a:t>Equal</a:t>
            </a:r>
            <a:r>
              <a:rPr lang="zh-CN" altLang="en-US" dirty="0"/>
              <a:t> </a:t>
            </a:r>
            <a:r>
              <a:rPr lang="en-US" altLang="zh-CN" dirty="0"/>
              <a:t>amount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money</a:t>
            </a:r>
            <a:r>
              <a:rPr lang="zh-CN" altLang="en-US" dirty="0"/>
              <a:t> </a:t>
            </a:r>
            <a:r>
              <a:rPr lang="en-US" altLang="zh-CN" dirty="0"/>
              <a:t>per</a:t>
            </a:r>
            <a:r>
              <a:rPr lang="zh-CN" altLang="en-US" dirty="0"/>
              <a:t> </a:t>
            </a:r>
            <a:r>
              <a:rPr lang="en-US" altLang="zh-CN" dirty="0"/>
              <a:t>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65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7649-F12C-A54C-AC41-80A44EB8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5" y="242240"/>
            <a:ext cx="2075174" cy="1325563"/>
          </a:xfrm>
        </p:spPr>
        <p:txBody>
          <a:bodyPr>
            <a:normAutofit/>
          </a:bodyPr>
          <a:lstStyle/>
          <a:p>
            <a:r>
              <a:rPr lang="en-US" sz="3000" dirty="0"/>
              <a:t>Evaluation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1150F4-BD0D-1442-922B-DEBD47AF0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6700" y="3081428"/>
            <a:ext cx="5300261" cy="377657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CEDBF7-670E-4F4E-AD27-6CBB0A10D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564" y="3489201"/>
            <a:ext cx="4472448" cy="32336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A3E542-A7E2-724C-A231-9578D0AC6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063" y="-13698"/>
            <a:ext cx="4923806" cy="33293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061B83-6E83-954C-89BC-2E4A36DDE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6746" y="234599"/>
            <a:ext cx="4781317" cy="33077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459539-C62C-C749-B29F-EE0B8640A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38854"/>
            <a:ext cx="3731741" cy="313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55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33D58-606A-0943-8C73-EBAE9F3A0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07928-5CE2-AB48-B22E-8C3FAEEA6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Strength</a:t>
            </a:r>
          </a:p>
          <a:p>
            <a:r>
              <a:rPr lang="en-US" altLang="zh-CN" dirty="0"/>
              <a:t>Weakness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47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4F1DB-6F34-454A-8237-2CB8D0639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11850-8B97-084C-A4F4-5E469FFED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Scalable</a:t>
            </a:r>
            <a:r>
              <a:rPr lang="zh-CN" altLang="en-US" dirty="0"/>
              <a:t> </a:t>
            </a:r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idea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random</a:t>
            </a:r>
            <a:r>
              <a:rPr lang="zh-CN" altLang="en-US" dirty="0"/>
              <a:t> </a:t>
            </a:r>
            <a:r>
              <a:rPr lang="en-US" altLang="zh-CN" dirty="0"/>
              <a:t>committee</a:t>
            </a:r>
          </a:p>
          <a:p>
            <a:r>
              <a:rPr lang="en-US" altLang="zh-CN" dirty="0"/>
              <a:t>Experimentation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great</a:t>
            </a:r>
          </a:p>
          <a:p>
            <a:endParaRPr lang="en-US" dirty="0"/>
          </a:p>
          <a:p>
            <a:r>
              <a:rPr lang="en-US" altLang="zh-CN" dirty="0"/>
              <a:t>Gossip…?</a:t>
            </a:r>
          </a:p>
          <a:p>
            <a:r>
              <a:rPr lang="en-US" altLang="zh-CN" dirty="0"/>
              <a:t>Limited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cryptocurrency</a:t>
            </a:r>
          </a:p>
          <a:p>
            <a:r>
              <a:rPr lang="en-US" altLang="zh-CN" dirty="0"/>
              <a:t>Tradeoffs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public</a:t>
            </a:r>
            <a:r>
              <a:rPr lang="zh-CN" altLang="en-US" dirty="0"/>
              <a:t> </a:t>
            </a:r>
            <a:r>
              <a:rPr lang="en-US" altLang="zh-CN" dirty="0"/>
              <a:t>blockchain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private/consortium</a:t>
            </a:r>
            <a:r>
              <a:rPr lang="zh-CN" altLang="en-US" dirty="0"/>
              <a:t> </a:t>
            </a:r>
            <a:r>
              <a:rPr lang="en-US" altLang="zh-CN" dirty="0"/>
              <a:t>blockchain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84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2397B-79BE-8444-8C61-0872B9B72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793" y="243736"/>
            <a:ext cx="10515600" cy="1325563"/>
          </a:xfrm>
        </p:spPr>
        <p:txBody>
          <a:bodyPr/>
          <a:lstStyle/>
          <a:p>
            <a:r>
              <a:rPr lang="en-US" dirty="0" err="1"/>
              <a:t>Algorand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CAB43F-4802-4C49-A74F-AAE8275BF684}"/>
              </a:ext>
            </a:extLst>
          </p:cNvPr>
          <p:cNvSpPr/>
          <p:nvPr/>
        </p:nvSpPr>
        <p:spPr>
          <a:xfrm>
            <a:off x="1082566" y="1246133"/>
            <a:ext cx="9879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Gilad, Yossi, et al. "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Algorand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: Scaling byzantine agreements for cryptocurrencies."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Proceedings of the 26th Symposium on Operating Systems Principles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. ACM, 2017.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E641BB-46AC-5E4A-B358-55F37C808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289" y="2108236"/>
            <a:ext cx="7630511" cy="464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52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AC6F1-5EB3-E64E-851F-B604F72FF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Algorand</a:t>
            </a:r>
            <a:r>
              <a:rPr lang="en-US" dirty="0"/>
              <a:t>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EFB18-399B-2C44-8F54-CB959BD77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Cryptocurrency</a:t>
            </a:r>
            <a:endParaRPr lang="en-US" dirty="0"/>
          </a:p>
          <a:p>
            <a:r>
              <a:rPr lang="en-US" dirty="0"/>
              <a:t>Communication</a:t>
            </a:r>
          </a:p>
          <a:p>
            <a:pPr lvl="1"/>
            <a:r>
              <a:rPr lang="en-US" dirty="0"/>
              <a:t>Gossip</a:t>
            </a:r>
          </a:p>
          <a:p>
            <a:r>
              <a:rPr lang="en-US" dirty="0"/>
              <a:t>Main assumption</a:t>
            </a:r>
          </a:p>
          <a:p>
            <a:pPr lvl="1"/>
            <a:r>
              <a:rPr lang="en-US" dirty="0"/>
              <a:t>Honest majority of money</a:t>
            </a:r>
          </a:p>
          <a:p>
            <a:r>
              <a:rPr lang="en-US" dirty="0"/>
              <a:t>Main idea</a:t>
            </a:r>
          </a:p>
          <a:p>
            <a:pPr lvl="1"/>
            <a:r>
              <a:rPr lang="en-US" dirty="0"/>
              <a:t>Byzantine agreement</a:t>
            </a:r>
            <a:r>
              <a:rPr lang="zh-CN" altLang="en-US" dirty="0"/>
              <a:t> </a:t>
            </a:r>
            <a:r>
              <a:rPr lang="en-US" altLang="zh-CN" dirty="0"/>
              <a:t>(BA)</a:t>
            </a:r>
            <a:endParaRPr lang="en-US" dirty="0"/>
          </a:p>
          <a:p>
            <a:r>
              <a:rPr lang="en-US" dirty="0"/>
              <a:t>Goals</a:t>
            </a:r>
          </a:p>
          <a:p>
            <a:pPr lvl="1"/>
            <a:r>
              <a:rPr lang="en-US" dirty="0"/>
              <a:t>Trivial computation</a:t>
            </a:r>
          </a:p>
          <a:p>
            <a:pPr lvl="1"/>
            <a:r>
              <a:rPr lang="en-US" dirty="0"/>
              <a:t>True decentralization</a:t>
            </a:r>
          </a:p>
          <a:p>
            <a:pPr lvl="1"/>
            <a:r>
              <a:rPr lang="en-US" dirty="0"/>
              <a:t>Finality of payment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BA</a:t>
            </a:r>
            <a:endParaRPr lang="en-US" dirty="0"/>
          </a:p>
          <a:p>
            <a:pPr lvl="1"/>
            <a:r>
              <a:rPr lang="en-US" dirty="0"/>
              <a:t>Scalability</a:t>
            </a:r>
          </a:p>
        </p:txBody>
      </p:sp>
    </p:spTree>
    <p:extLst>
      <p:ext uri="{BB962C8B-B14F-4D97-AF65-F5344CB8AC3E}">
        <p14:creationId xmlns:p14="http://schemas.microsoft.com/office/powerpoint/2010/main" val="100672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33F7B-8680-1947-9E8B-F4BFBFFAF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Byzantine Agreement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78F8E-2E0E-B44E-A782-EE4CCC82B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altLang="zh-CN" dirty="0"/>
              <a:t>BFT/Permissioned</a:t>
            </a:r>
            <a:r>
              <a:rPr lang="zh-CN" altLang="en-US" dirty="0"/>
              <a:t> </a:t>
            </a:r>
            <a:r>
              <a:rPr lang="en-US" altLang="zh-CN" dirty="0"/>
              <a:t>Blockchains</a:t>
            </a:r>
            <a:r>
              <a:rPr lang="zh-CN" altLang="en-US" dirty="0"/>
              <a:t> </a:t>
            </a:r>
            <a:r>
              <a:rPr lang="en-US" dirty="0"/>
              <a:t>Challenges</a:t>
            </a:r>
          </a:p>
          <a:p>
            <a:pPr lvl="1"/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scalable</a:t>
            </a:r>
            <a:endParaRPr lang="en-US" dirty="0"/>
          </a:p>
          <a:p>
            <a:pPr lvl="1"/>
            <a:r>
              <a:rPr lang="en-US" dirty="0"/>
              <a:t>Players are fixed and known in advance</a:t>
            </a:r>
          </a:p>
          <a:p>
            <a:r>
              <a:rPr lang="en-US" dirty="0"/>
              <a:t>BA*</a:t>
            </a:r>
          </a:p>
        </p:txBody>
      </p:sp>
    </p:spTree>
    <p:extLst>
      <p:ext uri="{BB962C8B-B14F-4D97-AF65-F5344CB8AC3E}">
        <p14:creationId xmlns:p14="http://schemas.microsoft.com/office/powerpoint/2010/main" val="2814333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D1B16-673D-4543-B95D-DFA430700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Key</a:t>
            </a:r>
            <a:r>
              <a:rPr lang="zh-CN" altLang="en-US" dirty="0"/>
              <a:t> </a:t>
            </a:r>
            <a:r>
              <a:rPr lang="en-US" altLang="zh-CN" dirty="0"/>
              <a:t>Ideas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3E65E-401E-E142-8D81-D72CC832A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Weighted users</a:t>
            </a:r>
          </a:p>
          <a:p>
            <a:pPr lvl="1"/>
            <a:r>
              <a:rPr lang="en-US" dirty="0"/>
              <a:t>Users are weighted by the money in their account</a:t>
            </a:r>
          </a:p>
          <a:p>
            <a:r>
              <a:rPr lang="en-US" altLang="zh-CN" dirty="0"/>
              <a:t>Instead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having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r>
              <a:rPr lang="zh-CN" altLang="en-US" dirty="0"/>
              <a:t> </a:t>
            </a:r>
            <a:r>
              <a:rPr lang="en-US" altLang="zh-CN" dirty="0"/>
              <a:t>run</a:t>
            </a:r>
            <a:r>
              <a:rPr lang="zh-CN" altLang="en-US" dirty="0"/>
              <a:t> </a:t>
            </a:r>
            <a:r>
              <a:rPr lang="en-US" altLang="zh-CN" dirty="0"/>
              <a:t>BA,</a:t>
            </a:r>
            <a:r>
              <a:rPr lang="zh-CN" altLang="en-US" dirty="0"/>
              <a:t> </a:t>
            </a:r>
            <a:r>
              <a:rPr lang="en-US" altLang="zh-CN" dirty="0"/>
              <a:t>let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subset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r>
              <a:rPr lang="zh-CN" altLang="en-US" dirty="0"/>
              <a:t> </a:t>
            </a:r>
            <a:r>
              <a:rPr lang="en-US" altLang="zh-CN" dirty="0"/>
              <a:t>represent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whole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run</a:t>
            </a:r>
            <a:r>
              <a:rPr lang="zh-CN" altLang="en-US" dirty="0"/>
              <a:t> </a:t>
            </a:r>
            <a:r>
              <a:rPr lang="en-US" altLang="zh-CN" dirty="0"/>
              <a:t>BA</a:t>
            </a:r>
            <a:r>
              <a:rPr lang="zh-CN" altLang="en-US" dirty="0"/>
              <a:t>*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Called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committee</a:t>
            </a:r>
          </a:p>
          <a:p>
            <a:pPr lvl="1"/>
            <a:r>
              <a:rPr lang="en-US" altLang="zh-CN" dirty="0"/>
              <a:t>Rotating</a:t>
            </a:r>
            <a:r>
              <a:rPr lang="zh-CN" altLang="en-US" dirty="0"/>
              <a:t> </a:t>
            </a:r>
            <a:r>
              <a:rPr lang="en-US" altLang="zh-CN" dirty="0"/>
              <a:t>committee</a:t>
            </a:r>
            <a:r>
              <a:rPr lang="zh-CN" altLang="en-US" dirty="0"/>
              <a:t> </a:t>
            </a:r>
            <a:r>
              <a:rPr lang="en-US" altLang="zh-CN" dirty="0"/>
              <a:t>per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73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B07A8-1933-814F-A355-934BDC799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Users vs Proof of Stake (</a:t>
            </a:r>
            <a:r>
              <a:rPr lang="en-US" dirty="0" err="1"/>
              <a:t>PoS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143BD-D15E-DF40-B3B0-F57274472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PoS</a:t>
            </a:r>
            <a:r>
              <a:rPr lang="en-US" dirty="0"/>
              <a:t> flaw in a nutshell</a:t>
            </a:r>
          </a:p>
          <a:p>
            <a:pPr lvl="1"/>
            <a:r>
              <a:rPr lang="en-US" dirty="0"/>
              <a:t>Malicious leader (who assembles new block) can create a fork in the network</a:t>
            </a:r>
          </a:p>
          <a:p>
            <a:pPr lvl="1"/>
            <a:r>
              <a:rPr lang="en-US" dirty="0"/>
              <a:t>Can be caught (e.g., since two versions of the new block are signed w</a:t>
            </a:r>
            <a:r>
              <a:rPr lang="en-US" altLang="zh-CN" dirty="0"/>
              <a:t>i</a:t>
            </a:r>
            <a:r>
              <a:rPr lang="en-US" dirty="0"/>
              <a:t>th his key) -&gt; the leader loses his money</a:t>
            </a:r>
          </a:p>
          <a:p>
            <a:r>
              <a:rPr lang="en-US" dirty="0" err="1"/>
              <a:t>Algorand</a:t>
            </a:r>
            <a:endParaRPr lang="en-US" dirty="0"/>
          </a:p>
          <a:p>
            <a:pPr lvl="1"/>
            <a:r>
              <a:rPr lang="en-US" dirty="0"/>
              <a:t>Weights ensure that the attacker cannot amplify his power by using pseudonyms</a:t>
            </a:r>
          </a:p>
          <a:p>
            <a:pPr lvl="2"/>
            <a:r>
              <a:rPr lang="en-US" dirty="0"/>
              <a:t>As long as the attacker controls less than 1/3 of the monetary value of the system</a:t>
            </a:r>
          </a:p>
          <a:p>
            <a:pPr lvl="1"/>
            <a:r>
              <a:rPr lang="en-US" dirty="0"/>
              <a:t>Guarantee that the probability for forks is negligible</a:t>
            </a:r>
          </a:p>
        </p:txBody>
      </p:sp>
    </p:spTree>
    <p:extLst>
      <p:ext uri="{BB962C8B-B14F-4D97-AF65-F5344CB8AC3E}">
        <p14:creationId xmlns:p14="http://schemas.microsoft.com/office/powerpoint/2010/main" val="3541990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E9519-7F50-1142-B37B-D1E76BBA0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Algorand</a:t>
            </a:r>
            <a:r>
              <a:rPr lang="en-US" dirty="0"/>
              <a:t> </a:t>
            </a:r>
            <a:r>
              <a:rPr lang="en-US" altLang="zh-CN" dirty="0"/>
              <a:t>Committee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46D2B-7464-F14B-89CF-A6AA14177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 is not scalable</a:t>
            </a:r>
          </a:p>
          <a:p>
            <a:r>
              <a:rPr lang="en-US" dirty="0"/>
              <a:t>BA* uses consensus by committee</a:t>
            </a:r>
          </a:p>
          <a:p>
            <a:pPr lvl="1"/>
            <a:r>
              <a:rPr lang="en-US" dirty="0"/>
              <a:t>Randomly selects a small set of representatives from the total set of users</a:t>
            </a:r>
          </a:p>
          <a:p>
            <a:pPr lvl="1"/>
            <a:r>
              <a:rPr lang="en-US" dirty="0"/>
              <a:t>Committee members will publicly broadcast messages slowing others to learn agreed-upon block</a:t>
            </a:r>
          </a:p>
          <a:p>
            <a:r>
              <a:rPr lang="en-US" dirty="0"/>
              <a:t>Concerns</a:t>
            </a:r>
          </a:p>
          <a:p>
            <a:pPr lvl="1"/>
            <a:r>
              <a:rPr lang="en-US" dirty="0"/>
              <a:t>How to randomly choose committee members?</a:t>
            </a:r>
          </a:p>
          <a:p>
            <a:pPr lvl="1"/>
            <a:r>
              <a:rPr lang="en-US" dirty="0"/>
              <a:t>How to ensure adversary cannot fake being a committee member?</a:t>
            </a:r>
          </a:p>
          <a:p>
            <a:pPr lvl="1"/>
            <a:r>
              <a:rPr lang="en-US" dirty="0"/>
              <a:t>How to ensure committee members are not targeted?</a:t>
            </a:r>
          </a:p>
        </p:txBody>
      </p:sp>
    </p:spTree>
    <p:extLst>
      <p:ext uri="{BB962C8B-B14F-4D97-AF65-F5344CB8AC3E}">
        <p14:creationId xmlns:p14="http://schemas.microsoft.com/office/powerpoint/2010/main" val="3813748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A8EDB-202E-3B44-B1F9-7B15E4139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Algorand</a:t>
            </a:r>
            <a:r>
              <a:rPr lang="en-US" dirty="0"/>
              <a:t> </a:t>
            </a:r>
            <a:r>
              <a:rPr lang="en-US" altLang="zh-CN" dirty="0"/>
              <a:t>Committee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9E882-4129-AB45-8515-01FCCA2B2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dirty="0"/>
              <a:t>How to randomly choose committee members</a:t>
            </a:r>
          </a:p>
          <a:p>
            <a:pPr lvl="1"/>
            <a:r>
              <a:rPr lang="en-US" dirty="0"/>
              <a:t>Ensure adversary cannot fake being a committee member</a:t>
            </a:r>
          </a:p>
          <a:p>
            <a:r>
              <a:rPr lang="en-US" dirty="0"/>
              <a:t>Solution: cryptographic solutions</a:t>
            </a:r>
          </a:p>
          <a:p>
            <a:pPr lvl="1"/>
            <a:r>
              <a:rPr lang="en-US" dirty="0"/>
              <a:t>Users can independently and privately determine if they are chosen</a:t>
            </a:r>
          </a:p>
          <a:p>
            <a:pPr lvl="1"/>
            <a:r>
              <a:rPr lang="en-US" dirty="0"/>
              <a:t>Sortition will choose users randomly based on their weights</a:t>
            </a:r>
          </a:p>
          <a:p>
            <a:pPr lvl="2"/>
            <a:r>
              <a:rPr lang="en-US" dirty="0"/>
              <a:t>Randomness comes from publicly known seed</a:t>
            </a:r>
          </a:p>
          <a:p>
            <a:pPr lvl="1"/>
            <a:r>
              <a:rPr lang="en-US" altLang="zh-CN" dirty="0" err="1"/>
              <a:t>Verfiable</a:t>
            </a:r>
            <a:r>
              <a:rPr lang="zh-CN" altLang="en-US" dirty="0"/>
              <a:t> </a:t>
            </a:r>
            <a:r>
              <a:rPr lang="en-US" altLang="zh-CN" dirty="0"/>
              <a:t>Random</a:t>
            </a:r>
            <a:r>
              <a:rPr lang="zh-CN" altLang="en-US" dirty="0"/>
              <a:t> </a:t>
            </a:r>
            <a:r>
              <a:rPr lang="en-US" altLang="zh-CN" dirty="0" err="1"/>
              <a:t>Runctions</a:t>
            </a:r>
            <a:r>
              <a:rPr lang="zh-CN" altLang="en-US" dirty="0"/>
              <a:t> </a:t>
            </a:r>
            <a:r>
              <a:rPr lang="en-US" altLang="zh-CN" dirty="0"/>
              <a:t>(VRF)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35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1206</Words>
  <Application>Microsoft Macintosh PowerPoint</Application>
  <PresentationFormat>Widescreen</PresentationFormat>
  <Paragraphs>179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Announcement</vt:lpstr>
      <vt:lpstr>Algorand</vt:lpstr>
      <vt:lpstr>Algorand Overview</vt:lpstr>
      <vt:lpstr>Byzantine Agreement Overview</vt:lpstr>
      <vt:lpstr>Key Ideas</vt:lpstr>
      <vt:lpstr>Weighted Users vs Proof of Stake (PoS)</vt:lpstr>
      <vt:lpstr>Algorand Committee</vt:lpstr>
      <vt:lpstr>Algorand Committee</vt:lpstr>
      <vt:lpstr>Algorand Committee</vt:lpstr>
      <vt:lpstr>Algorand Features</vt:lpstr>
      <vt:lpstr>Algorand Features</vt:lpstr>
      <vt:lpstr>Select committee according to the weights</vt:lpstr>
      <vt:lpstr>Algorand Features</vt:lpstr>
      <vt:lpstr>Communication</vt:lpstr>
      <vt:lpstr>BA*</vt:lpstr>
      <vt:lpstr>Another overview…</vt:lpstr>
      <vt:lpstr>BA* - Reduction()</vt:lpstr>
      <vt:lpstr>BA* - BinaryBA()</vt:lpstr>
      <vt:lpstr>BA* - BinaryBA()</vt:lpstr>
      <vt:lpstr>BA* - BinaryBA()</vt:lpstr>
      <vt:lpstr>BinaryBA() – Getting Unstuck</vt:lpstr>
      <vt:lpstr>Evaluation</vt:lpstr>
      <vt:lpstr>Evaluation</vt:lpstr>
      <vt:lpstr>Discussion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sisiduan@gmail.com</dc:creator>
  <cp:lastModifiedBy>sisiduan@gmail.com</cp:lastModifiedBy>
  <cp:revision>11</cp:revision>
  <dcterms:created xsi:type="dcterms:W3CDTF">2019-01-30T19:57:25Z</dcterms:created>
  <dcterms:modified xsi:type="dcterms:W3CDTF">2019-03-03T13:14:49Z</dcterms:modified>
</cp:coreProperties>
</file>