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2" r:id="rId26"/>
    <p:sldId id="281" r:id="rId27"/>
    <p:sldId id="383" r:id="rId28"/>
    <p:sldId id="277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85" r:id="rId39"/>
    <p:sldId id="3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C6D5-71AB-F64E-9272-CD0A0291A32C}" type="datetimeFigureOut">
              <a:rPr lang="en-US" smtClean="0"/>
              <a:t>3/23/19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D921-E1DE-0C43-9431-810CFBB8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842FE7D-AB84-0E48-96AD-E1D30A0B7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924E9EC-E49A-CC43-9D2D-D897BE42D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27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698/800-01: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/>
              <a:t>Management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2046-DFE2-DD49-9229-FA945ED8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Zookeeper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C6511-41D4-8245-95A4-27055490E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app	</a:t>
            </a:r>
          </a:p>
          <a:p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</a:t>
            </a:r>
          </a:p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</a:p>
          <a:p>
            <a:pPr lvl="1"/>
            <a:r>
              <a:rPr lang="en-US" altLang="zh-CN" dirty="0"/>
              <a:t>Regular</a:t>
            </a:r>
          </a:p>
          <a:p>
            <a:pPr lvl="1"/>
            <a:r>
              <a:rPr lang="en-US" altLang="zh-CN" dirty="0"/>
              <a:t>Ephemeral</a:t>
            </a:r>
          </a:p>
          <a:p>
            <a:pPr lvl="2"/>
            <a:r>
              <a:rPr lang="en-US" altLang="zh-CN" dirty="0"/>
              <a:t>Created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</a:p>
          <a:p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deleted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</a:p>
          <a:p>
            <a:pPr marL="0" indent="0">
              <a:buNone/>
            </a:pPr>
            <a:r>
              <a:rPr lang="en-US" altLang="zh-CN" dirty="0"/>
              <a:t>   the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7F78B-7C28-8746-8101-473F8A5CB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316" y="3199649"/>
            <a:ext cx="5464084" cy="31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4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7E1A-DC24-3A4B-AB77-9D414928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Zookeeper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C9B6-CE97-8F4E-B49B-2D4B55CB6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 err="1"/>
              <a:t>znode</a:t>
            </a:r>
            <a:r>
              <a:rPr lang="zh-CN" altLang="en-US" dirty="0"/>
              <a:t> </a:t>
            </a:r>
            <a:r>
              <a:rPr lang="en-US" altLang="zh-CN" dirty="0" err="1"/>
              <a:t>z</a:t>
            </a:r>
            <a:r>
              <a:rPr lang="en-US" altLang="zh-CN" baseline="-25000" dirty="0" err="1"/>
              <a:t>g</a:t>
            </a:r>
            <a:endParaRPr lang="en-US" altLang="zh-CN" baseline="-25000" dirty="0"/>
          </a:p>
          <a:p>
            <a:pPr lvl="1"/>
            <a:r>
              <a:rPr lang="en-US" altLang="zh-CN" dirty="0"/>
              <a:t>Represents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starts</a:t>
            </a:r>
          </a:p>
          <a:p>
            <a:pPr lvl="1"/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child</a:t>
            </a:r>
            <a:r>
              <a:rPr lang="zh-CN" altLang="en-US" dirty="0"/>
              <a:t> </a:t>
            </a:r>
            <a:r>
              <a:rPr lang="en-US" altLang="zh-CN" dirty="0" err="1"/>
              <a:t>znode</a:t>
            </a:r>
            <a:r>
              <a:rPr lang="zh-CN" altLang="en-US" dirty="0"/>
              <a:t> </a:t>
            </a:r>
            <a:r>
              <a:rPr lang="en-US" altLang="zh-CN" dirty="0" err="1"/>
              <a:t>z</a:t>
            </a:r>
            <a:r>
              <a:rPr lang="en-US" altLang="zh-CN" baseline="-25000" dirty="0" err="1"/>
              <a:t>p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 err="1"/>
              <a:t>z</a:t>
            </a:r>
            <a:r>
              <a:rPr lang="en-US" altLang="zh-CN" baseline="-25000" dirty="0" err="1"/>
              <a:t>g</a:t>
            </a:r>
            <a:endParaRPr lang="en-US" altLang="zh-CN" baseline="-25000" dirty="0"/>
          </a:p>
          <a:p>
            <a:pPr lvl="1"/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id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fails</a:t>
            </a:r>
          </a:p>
          <a:p>
            <a:pPr lvl="1"/>
            <a:r>
              <a:rPr lang="en-US" altLang="zh-CN" dirty="0" err="1"/>
              <a:t>z</a:t>
            </a:r>
            <a:r>
              <a:rPr lang="en-US" altLang="zh-CN" baseline="-25000" dirty="0" err="1"/>
              <a:t>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removed</a:t>
            </a:r>
            <a:r>
              <a:rPr lang="zh-CN" altLang="en-US" dirty="0"/>
              <a:t> </a:t>
            </a:r>
            <a:r>
              <a:rPr lang="en-US" altLang="zh-CN" dirty="0"/>
              <a:t>automatically	</a:t>
            </a:r>
          </a:p>
        </p:txBody>
      </p:sp>
    </p:spTree>
    <p:extLst>
      <p:ext uri="{BB962C8B-B14F-4D97-AF65-F5344CB8AC3E}">
        <p14:creationId xmlns:p14="http://schemas.microsoft.com/office/powerpoint/2010/main" val="410670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CAC7-0128-B648-B89D-869E3DF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Zookeeper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23CB8-565C-4E49-A5E8-D7D30674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obtain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sampling</a:t>
            </a:r>
            <a:r>
              <a:rPr lang="zh-CN" altLang="en-US" dirty="0"/>
              <a:t> </a:t>
            </a:r>
            <a:r>
              <a:rPr lang="en-US" altLang="zh-CN" dirty="0"/>
              <a:t>listing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children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z</a:t>
            </a:r>
            <a:r>
              <a:rPr lang="en-US" altLang="zh-CN" baseline="-25000" dirty="0" err="1"/>
              <a:t>g</a:t>
            </a:r>
            <a:endParaRPr lang="en-US" baseline="-25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660EB-D08E-CB4F-A754-00410B70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777593"/>
            <a:ext cx="10101943" cy="35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5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BED6-0D82-3B40-8A94-4A70E34A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fails?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6A7D1-5BA3-B248-B235-EF10AFFE5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detectors</a:t>
            </a:r>
          </a:p>
          <a:p>
            <a:r>
              <a:rPr lang="en-US" altLang="zh-CN" dirty="0"/>
              <a:t>Time</a:t>
            </a:r>
          </a:p>
          <a:p>
            <a:pPr lvl="1"/>
            <a:r>
              <a:rPr lang="en-US" altLang="zh-CN" dirty="0"/>
              <a:t>Synchronous</a:t>
            </a:r>
          </a:p>
          <a:p>
            <a:pPr lvl="1"/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Failures</a:t>
            </a:r>
          </a:p>
          <a:p>
            <a:pPr lvl="1"/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en-US" altLang="zh-CN" dirty="0"/>
              <a:t>stop</a:t>
            </a:r>
          </a:p>
          <a:p>
            <a:pPr lvl="1"/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en-US" altLang="zh-CN" dirty="0"/>
              <a:t>recovery</a:t>
            </a:r>
          </a:p>
          <a:p>
            <a:pPr lvl="1"/>
            <a:r>
              <a:rPr lang="en-US" altLang="zh-CN" dirty="0"/>
              <a:t>…</a:t>
            </a:r>
          </a:p>
          <a:p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easiest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detect?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0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3032-3035-1742-9CD8-D1BEF558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B907D-7F4B-2F4F-AA49-EC8E0A81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9322E-F63C-9E43-A456-BC61C055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2" y="3226676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i="1"/>
              <a:t>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15518-56B7-0D48-B276-2FC9028A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462" y="3226676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pj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C9A48AF-1367-6F4D-B750-8BC956B8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862" y="3302876"/>
            <a:ext cx="6238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61502E9-F20D-4347-930A-E2B5F566C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662" y="2540876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Crash-stop failure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34524A8-4824-C549-A411-670552BA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462" y="2159876"/>
            <a:ext cx="4122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</a:rPr>
              <a:t>needs to know about </a:t>
            </a:r>
            <a:r>
              <a:rPr lang="en-US" altLang="en-US" i="1">
                <a:solidFill>
                  <a:schemeClr val="accent2"/>
                </a:solidFill>
              </a:rPr>
              <a:t>pj</a:t>
            </a:r>
            <a:r>
              <a:rPr lang="en-US" altLang="en-US">
                <a:solidFill>
                  <a:schemeClr val="accent2"/>
                </a:solidFill>
              </a:rPr>
              <a:t>’s failure</a:t>
            </a:r>
          </a:p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AA6BC8-B217-864E-939E-7952FE4E6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662" y="2921876"/>
            <a:ext cx="1828800" cy="16764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30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E0C6-DC09-3F48-92BC-97A31C4F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Ping-Ack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EEC2-2518-804C-9079-D44192A6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59B74-A07B-0641-A6A9-1274CD4D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531" y="3006725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i="1"/>
              <a:t>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00DD2-D714-CE41-BD25-532DAACCE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131" y="3006725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i="1"/>
              <a:t>pj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C2B0F9E-897B-EC4D-BA3B-0B0F31D0B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131" y="1939925"/>
            <a:ext cx="410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</a:rPr>
              <a:t>needs to know about </a:t>
            </a:r>
            <a:r>
              <a:rPr lang="en-US" altLang="en-US" i="1">
                <a:solidFill>
                  <a:schemeClr val="accent2"/>
                </a:solidFill>
              </a:rPr>
              <a:t>pj</a:t>
            </a:r>
            <a:r>
              <a:rPr lang="en-US" altLang="en-US">
                <a:solidFill>
                  <a:schemeClr val="accent2"/>
                </a:solidFill>
              </a:rPr>
              <a:t>’s failure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70BF99-018B-E340-A1AA-21CF3A182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331" y="2701925"/>
            <a:ext cx="1828800" cy="16764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C52F4BEE-D853-0A4F-8093-4EE5F762C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3931" y="3463925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DA330A4-5263-324D-B56C-C4411223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731" y="4759325"/>
            <a:ext cx="148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- </a:t>
            </a:r>
            <a:r>
              <a:rPr lang="en-US" altLang="en-US" i="1"/>
              <a:t>pj</a:t>
            </a:r>
            <a:r>
              <a:rPr lang="en-US" altLang="en-US"/>
              <a:t> replies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43D69C3-3B14-104F-83E4-3D6A561F5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531" y="4606925"/>
            <a:ext cx="5519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- </a:t>
            </a:r>
            <a:r>
              <a:rPr lang="en-US" altLang="en-US" i="1" dirty="0"/>
              <a:t>pi</a:t>
            </a:r>
            <a:r>
              <a:rPr lang="en-US" altLang="en-US" dirty="0"/>
              <a:t> queries </a:t>
            </a:r>
            <a:r>
              <a:rPr lang="en-US" altLang="en-US" i="1" dirty="0" err="1"/>
              <a:t>pj</a:t>
            </a:r>
            <a:r>
              <a:rPr lang="en-US" altLang="en-US" dirty="0"/>
              <a:t> once every </a:t>
            </a:r>
            <a:r>
              <a:rPr lang="en-US" altLang="en-US" i="1" dirty="0"/>
              <a:t>T</a:t>
            </a:r>
            <a:r>
              <a:rPr lang="en-US" altLang="en-US" dirty="0"/>
              <a:t> time units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- if </a:t>
            </a:r>
            <a:r>
              <a:rPr lang="en-US" altLang="en-US" i="1" dirty="0" err="1"/>
              <a:t>pj</a:t>
            </a:r>
            <a:r>
              <a:rPr lang="en-US" altLang="en-US" i="1" dirty="0"/>
              <a:t> </a:t>
            </a:r>
            <a:r>
              <a:rPr lang="en-US" altLang="en-US" dirty="0"/>
              <a:t>does not respond within </a:t>
            </a:r>
            <a:r>
              <a:rPr lang="en-US" altLang="en-US" i="1" dirty="0"/>
              <a:t>T</a:t>
            </a:r>
            <a:r>
              <a:rPr lang="en-US" altLang="en-US" dirty="0"/>
              <a:t> time units,</a:t>
            </a:r>
          </a:p>
          <a:p>
            <a:pPr eaLnBrk="1" hangingPunct="1"/>
            <a:r>
              <a:rPr lang="en-US" altLang="en-US" dirty="0"/>
              <a:t>   pi marks </a:t>
            </a:r>
            <a:r>
              <a:rPr lang="en-US" altLang="en-US" i="1" dirty="0" err="1"/>
              <a:t>pj</a:t>
            </a:r>
            <a:r>
              <a:rPr lang="en-US" altLang="en-US" i="1" dirty="0"/>
              <a:t> </a:t>
            </a:r>
            <a:r>
              <a:rPr lang="en-US" altLang="en-US" dirty="0"/>
              <a:t>as failed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E154E21-15F4-FD40-9082-9F606C745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531" y="40735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FA8251B4-E5D4-D34D-8BFB-F1BB224DB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1131" y="40735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7215C74D-E87E-824F-9193-5283E638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456" y="2971800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ping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DCA65380-4044-CE43-A145-4F787AEE7D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4531" y="3844925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760D16D7-983C-164F-8DAE-34EB5903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531" y="3921125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ack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5D4908D7-913E-AC47-B9C6-DA58CEFA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169" y="1558925"/>
            <a:ext cx="45513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/>
              <a:t>If pj fails, within T time units, pi will send</a:t>
            </a:r>
          </a:p>
          <a:p>
            <a:pPr eaLnBrk="1" hangingPunct="1"/>
            <a:r>
              <a:rPr lang="en-US" altLang="en-US" sz="2000" i="1"/>
              <a:t>it a ping message, and will time out within </a:t>
            </a:r>
          </a:p>
          <a:p>
            <a:pPr eaLnBrk="1" hangingPunct="1"/>
            <a:r>
              <a:rPr lang="en-US" altLang="en-US" sz="2000" i="1"/>
              <a:t>another T time units. Detection time = 2T</a:t>
            </a:r>
          </a:p>
        </p:txBody>
      </p:sp>
    </p:spTree>
    <p:extLst>
      <p:ext uri="{BB962C8B-B14F-4D97-AF65-F5344CB8AC3E}">
        <p14:creationId xmlns:p14="http://schemas.microsoft.com/office/powerpoint/2010/main" val="364853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238B-22B0-C545-8555-07EE15C8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Heart-beating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85872-1229-3440-A720-FBFDCAE0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19FE8-6213-594B-B7D1-3E75D17B9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876" y="2757488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i="1"/>
              <a:t>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686B7-4B76-0F45-AB2A-69748DCB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476" y="2757488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i="1"/>
              <a:t>pj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29B043F-D19C-4845-89F5-CFEE3200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476" y="1690688"/>
            <a:ext cx="4122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</a:rPr>
              <a:t>needs to know about </a:t>
            </a:r>
            <a:r>
              <a:rPr lang="en-US" altLang="en-US" i="1">
                <a:solidFill>
                  <a:schemeClr val="accent2"/>
                </a:solidFill>
              </a:rPr>
              <a:t>pj</a:t>
            </a:r>
            <a:r>
              <a:rPr lang="en-US" altLang="en-US">
                <a:solidFill>
                  <a:schemeClr val="accent2"/>
                </a:solidFill>
              </a:rPr>
              <a:t>’s failure</a:t>
            </a:r>
          </a:p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B0976DA-38E8-4A47-AA2B-FBC8AC380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676" y="2452688"/>
            <a:ext cx="1828800" cy="16764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C22E2681-A2C3-9A4A-B504-2F4940C36C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6276" y="3214688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11DC164-AB28-C64F-9BB4-39EDD2934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076" y="3824288"/>
            <a:ext cx="5695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- </a:t>
            </a:r>
            <a:r>
              <a:rPr lang="en-US" altLang="en-US" i="1"/>
              <a:t>pj</a:t>
            </a:r>
            <a:r>
              <a:rPr lang="en-US" altLang="en-US"/>
              <a:t> maintains a sequence number</a:t>
            </a:r>
          </a:p>
          <a:p>
            <a:pPr eaLnBrk="1" hangingPunct="1"/>
            <a:r>
              <a:rPr lang="en-US" altLang="en-US"/>
              <a:t>- </a:t>
            </a:r>
            <a:r>
              <a:rPr lang="en-US" altLang="en-US" i="1"/>
              <a:t>pj </a:t>
            </a:r>
            <a:r>
              <a:rPr lang="en-US" altLang="en-US"/>
              <a:t>sends </a:t>
            </a:r>
            <a:r>
              <a:rPr lang="en-US" altLang="en-US" i="1"/>
              <a:t>pi</a:t>
            </a:r>
            <a:r>
              <a:rPr lang="en-US" altLang="en-US"/>
              <a:t> a heartbeat with incremented</a:t>
            </a:r>
          </a:p>
          <a:p>
            <a:pPr eaLnBrk="1" hangingPunct="1"/>
            <a:r>
              <a:rPr lang="en-US" altLang="en-US"/>
              <a:t>     seq. number after every </a:t>
            </a:r>
            <a:r>
              <a:rPr lang="en-US" altLang="en-US" i="1"/>
              <a:t>T’(=T) </a:t>
            </a:r>
            <a:r>
              <a:rPr lang="en-US" altLang="en-US"/>
              <a:t>time units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7A21834-D791-244E-B8C1-231EE295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476" y="5043488"/>
            <a:ext cx="5835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dirty="0"/>
              <a:t>if </a:t>
            </a:r>
            <a:r>
              <a:rPr lang="en-US" altLang="en-US" i="1" dirty="0"/>
              <a:t>pi </a:t>
            </a:r>
            <a:r>
              <a:rPr lang="en-US" altLang="en-US" dirty="0"/>
              <a:t>has not received a new heartbeat for the </a:t>
            </a:r>
          </a:p>
          <a:p>
            <a:pPr eaLnBrk="1" hangingPunct="1"/>
            <a:r>
              <a:rPr lang="en-US" altLang="en-US" dirty="0"/>
              <a:t>   past </a:t>
            </a:r>
            <a:r>
              <a:rPr lang="en-US" altLang="en-US" i="1" dirty="0"/>
              <a:t>T</a:t>
            </a:r>
            <a:r>
              <a:rPr lang="en-US" altLang="en-US" dirty="0"/>
              <a:t> time units, </a:t>
            </a:r>
            <a:r>
              <a:rPr lang="en-US" altLang="en-US" i="1" dirty="0"/>
              <a:t>pi</a:t>
            </a:r>
            <a:r>
              <a:rPr lang="en-US" altLang="en-US" dirty="0"/>
              <a:t> declares </a:t>
            </a:r>
            <a:r>
              <a:rPr lang="en-US" altLang="en-US" i="1" dirty="0" err="1"/>
              <a:t>pj</a:t>
            </a:r>
            <a:r>
              <a:rPr lang="en-US" altLang="en-US" dirty="0"/>
              <a:t> as failed</a:t>
            </a: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599CC806-607B-FE47-A638-30D59CA70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876" y="38242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52A7F8CD-FB31-F241-B98D-22F2CE853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9276" y="3367088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9B970E0-C2FB-D640-A487-85C84CD9D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001" y="2722563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heartbeat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7691A3D7-40E9-7E45-9D12-804CA59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876" y="5865813"/>
            <a:ext cx="8269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/>
              <a:t>If  pj has sent x heartbeats until the time it fails, then pi will </a:t>
            </a:r>
          </a:p>
          <a:p>
            <a:pPr eaLnBrk="1" hangingPunct="1"/>
            <a:r>
              <a:rPr lang="en-US" altLang="en-US" sz="2000" i="1"/>
              <a:t>timeout within </a:t>
            </a:r>
            <a:r>
              <a:rPr lang="en-US" altLang="en-US" sz="2000" i="1" u="sng"/>
              <a:t>(x+1)</a:t>
            </a:r>
            <a:r>
              <a:rPr lang="en-US" altLang="en-US" sz="2000" i="1"/>
              <a:t>*</a:t>
            </a:r>
            <a:r>
              <a:rPr lang="en-US" altLang="en-US" sz="2000"/>
              <a:t>T </a:t>
            </a:r>
            <a:r>
              <a:rPr lang="en-US" altLang="en-US" sz="2000" i="1"/>
              <a:t>time units in the worst case, and will detect pj as failed.</a:t>
            </a:r>
            <a:endParaRPr lang="en-US" altLang="en-US" sz="200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2AA87951-390C-FD43-9FFA-F66E5106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001" y="1552576"/>
            <a:ext cx="26815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In reality, detection time</a:t>
            </a:r>
          </a:p>
          <a:p>
            <a:pPr eaLnBrk="1" hangingPunct="1"/>
            <a:r>
              <a:rPr lang="en-US" altLang="en-US" sz="2000" dirty="0"/>
              <a:t>is T time units (why?)</a:t>
            </a:r>
          </a:p>
        </p:txBody>
      </p:sp>
    </p:spTree>
    <p:extLst>
      <p:ext uri="{BB962C8B-B14F-4D97-AF65-F5344CB8AC3E}">
        <p14:creationId xmlns:p14="http://schemas.microsoft.com/office/powerpoint/2010/main" val="10483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0BDC-482E-8A40-8CA9-AD87DB71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4AAD-29FE-8448-BAD7-1049816DE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accent2"/>
                </a:solidFill>
              </a:rPr>
              <a:t>Completeness</a:t>
            </a:r>
            <a:r>
              <a:rPr lang="en-GB" altLang="en-US" b="1" dirty="0"/>
              <a:t> </a:t>
            </a:r>
            <a:r>
              <a:rPr lang="en-GB" altLang="en-US" dirty="0"/>
              <a:t>= every process failure is eventually detected (no misses)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Accuracy</a:t>
            </a:r>
            <a:r>
              <a:rPr lang="en-GB" altLang="en-US" dirty="0"/>
              <a:t> = every detected failure corresponds to a crashed process (no mistakes)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Given a failure detector that satisfies both Completeness and Accuracy</a:t>
            </a:r>
          </a:p>
          <a:p>
            <a:pPr lvl="1"/>
            <a:r>
              <a:rPr lang="en-GB" altLang="en-US" dirty="0">
                <a:solidFill>
                  <a:srgbClr val="C00000"/>
                </a:solidFill>
              </a:rPr>
              <a:t>One can show that Consensus is achievable</a:t>
            </a:r>
          </a:p>
          <a:p>
            <a:pPr lvl="1"/>
            <a:r>
              <a:rPr lang="en-GB" altLang="en-US" b="1" dirty="0">
                <a:solidFill>
                  <a:srgbClr val="C00000"/>
                </a:solidFill>
              </a:rPr>
              <a:t>FLP =&gt; one cannot design a failure detector (for an asynchronous system) that guarantees both above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2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082C-CB3A-1A40-A6AE-5FC2EB10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Completeness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F43C-E1DA-7242-96B1-51D718B02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Most failure detector implementations are willing to </a:t>
            </a:r>
            <a:r>
              <a:rPr lang="en-GB" altLang="en-US" b="1" dirty="0">
                <a:solidFill>
                  <a:srgbClr val="FF0000"/>
                </a:solidFill>
              </a:rPr>
              <a:t>tolerate some inaccuracy</a:t>
            </a:r>
            <a:r>
              <a:rPr lang="en-GB" altLang="en-US" dirty="0"/>
              <a:t>, but </a:t>
            </a:r>
            <a:r>
              <a:rPr lang="en-GB" altLang="en-US" b="1" dirty="0">
                <a:solidFill>
                  <a:srgbClr val="FF0000"/>
                </a:solidFill>
              </a:rPr>
              <a:t>require</a:t>
            </a:r>
            <a:r>
              <a:rPr lang="en-GB" altLang="en-US" b="1" dirty="0"/>
              <a:t> </a:t>
            </a:r>
            <a:r>
              <a:rPr lang="en-GB" altLang="en-US" b="1" dirty="0">
                <a:solidFill>
                  <a:srgbClr val="FF0000"/>
                </a:solidFill>
              </a:rPr>
              <a:t>100% completeness</a:t>
            </a:r>
          </a:p>
          <a:p>
            <a:r>
              <a:rPr lang="en-US" altLang="en-US" dirty="0"/>
              <a:t>Plenty of distributed apps designed assuming 100% completeness, e.g., p2p systems</a:t>
            </a:r>
          </a:p>
          <a:p>
            <a:pPr lvl="1"/>
            <a:r>
              <a:rPr lang="en-US" altLang="en-US" dirty="0"/>
              <a:t>“Err on the side of caution”. </a:t>
            </a:r>
          </a:p>
          <a:p>
            <a:pPr lvl="1"/>
            <a:r>
              <a:rPr lang="en-US" altLang="en-US" dirty="0"/>
              <a:t>Other processes need to make repairs whenever a failure happens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Heart-beating</a:t>
            </a:r>
            <a:r>
              <a:rPr lang="en-US" altLang="en-US" b="1" dirty="0"/>
              <a:t> </a:t>
            </a:r>
            <a:r>
              <a:rPr lang="en-US" altLang="en-US" dirty="0"/>
              <a:t>– satisfies completeness but not accuracy (why?)</a:t>
            </a:r>
          </a:p>
          <a:p>
            <a:r>
              <a:rPr lang="en-US" altLang="en-US" b="1" dirty="0">
                <a:solidFill>
                  <a:schemeClr val="accent2"/>
                </a:solidFill>
              </a:rPr>
              <a:t>Ping-Ack</a:t>
            </a:r>
            <a:r>
              <a:rPr lang="en-US" altLang="en-US" dirty="0"/>
              <a:t> – satisfies completeness but not accuracy (why?)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9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848E-ED82-524C-B9F5-A7FF762C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Completeness or Accuracy?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F300-D3F2-D14E-AD03-8B5617C10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Both Heart-beating and Ping-Ack provide</a:t>
            </a:r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Probabilistic </a:t>
            </a:r>
            <a:r>
              <a:rPr lang="en-US" altLang="en-US" dirty="0">
                <a:solidFill>
                  <a:srgbClr val="FF0000"/>
                </a:solidFill>
              </a:rPr>
              <a:t>accuracy </a:t>
            </a:r>
            <a:r>
              <a:rPr lang="en-US" altLang="en-US" dirty="0"/>
              <a:t>(for a process detected as failed, with some probability close to 1.0, it is true that it has actually crashed).</a:t>
            </a:r>
          </a:p>
          <a:p>
            <a:pPr lvl="1"/>
            <a:r>
              <a:rPr lang="en-US" altLang="en-US" dirty="0"/>
              <a:t>That was </a:t>
            </a:r>
            <a:r>
              <a:rPr lang="en-US" altLang="en-US" dirty="0">
                <a:solidFill>
                  <a:srgbClr val="FF0000"/>
                </a:solidFill>
              </a:rPr>
              <a:t>for asynchronous systems</a:t>
            </a:r>
          </a:p>
          <a:p>
            <a:r>
              <a:rPr lang="en-US" altLang="en-US" dirty="0"/>
              <a:t>Heart-beating and Ping-ack can </a:t>
            </a:r>
            <a:r>
              <a:rPr lang="en-US" altLang="en-US" b="1" dirty="0">
                <a:solidFill>
                  <a:srgbClr val="FF0000"/>
                </a:solidFill>
              </a:rPr>
              <a:t>satisfy </a:t>
            </a:r>
            <a:r>
              <a:rPr lang="en-US" altLang="en-US" b="1" u="sng" dirty="0">
                <a:solidFill>
                  <a:srgbClr val="FF0000"/>
                </a:solidFill>
              </a:rPr>
              <a:t>both</a:t>
            </a:r>
            <a:r>
              <a:rPr lang="en-US" altLang="en-US" b="1" dirty="0">
                <a:solidFill>
                  <a:srgbClr val="FF0000"/>
                </a:solidFill>
              </a:rPr>
              <a:t> completeness and accuracy in </a:t>
            </a:r>
            <a:r>
              <a:rPr lang="en-US" altLang="en-US" b="1" i="1" dirty="0">
                <a:solidFill>
                  <a:srgbClr val="FF0000"/>
                </a:solidFill>
              </a:rPr>
              <a:t>synchronous </a:t>
            </a:r>
            <a:r>
              <a:rPr lang="en-US" altLang="en-US" b="1" dirty="0">
                <a:solidFill>
                  <a:srgbClr val="FF0000"/>
                </a:solidFill>
              </a:rPr>
              <a:t>systems</a:t>
            </a:r>
            <a:r>
              <a:rPr lang="en-US" altLang="en-US" dirty="0"/>
              <a:t> (why?)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3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EB62-AC0D-B04E-919C-4EDB5369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2283-5504-364D-B802-198EA679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</a:p>
          <a:p>
            <a:r>
              <a:rPr lang="en-US" altLang="zh-CN" dirty="0"/>
              <a:t>(Logically)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r>
              <a:rPr lang="en-US" altLang="zh-CN" dirty="0"/>
              <a:t>Zookeeper</a:t>
            </a:r>
          </a:p>
          <a:p>
            <a:r>
              <a:rPr lang="en-US" altLang="zh-CN" dirty="0"/>
              <a:t>Decentralized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r>
              <a:rPr lang="en-US" altLang="zh-CN" dirty="0"/>
              <a:t>Gossip-based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80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93EB-8C71-D048-94FF-8039C013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9A99-9096-A641-88BD-E7DC50B0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Difference from original failure detection is</a:t>
            </a:r>
          </a:p>
          <a:p>
            <a:pPr lvl="1"/>
            <a:r>
              <a:rPr lang="en-GB" altLang="en-US" dirty="0"/>
              <a:t>we want not one process (</a:t>
            </a:r>
            <a:r>
              <a:rPr lang="en-GB" altLang="en-US" i="1" dirty="0"/>
              <a:t>pi</a:t>
            </a:r>
            <a:r>
              <a:rPr lang="en-GB" altLang="en-US" dirty="0"/>
              <a:t>), but </a:t>
            </a:r>
            <a:r>
              <a:rPr lang="en-GB" altLang="en-US" i="1" dirty="0"/>
              <a:t>all</a:t>
            </a:r>
            <a:r>
              <a:rPr lang="en-GB" altLang="en-US" dirty="0"/>
              <a:t> processes in system to know about failure</a:t>
            </a:r>
          </a:p>
          <a:p>
            <a:r>
              <a:rPr lang="en-GB" altLang="en-US" dirty="0">
                <a:sym typeface="Wingdings" pitchFamily="2" charset="2"/>
              </a:rPr>
              <a:t> </a:t>
            </a:r>
            <a:r>
              <a:rPr lang="en-GB" altLang="en-US" dirty="0"/>
              <a:t>May need to combine failure detection with </a:t>
            </a:r>
            <a:r>
              <a:rPr lang="en-GB" altLang="en-US" b="1" dirty="0">
                <a:solidFill>
                  <a:srgbClr val="FF0000"/>
                </a:solidFill>
              </a:rPr>
              <a:t>a </a:t>
            </a:r>
            <a:r>
              <a:rPr lang="en-GB" altLang="en-US" b="1" i="1" dirty="0">
                <a:solidFill>
                  <a:srgbClr val="FF0000"/>
                </a:solidFill>
              </a:rPr>
              <a:t>dissemination protocol</a:t>
            </a:r>
          </a:p>
          <a:p>
            <a:pPr lvl="1"/>
            <a:r>
              <a:rPr lang="en-GB" altLang="en-US" dirty="0"/>
              <a:t>What’s an example of a dissemination protocol?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2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8EE7-8C12-BD4B-883A-468BD3CB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Zookeeper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C269-183A-254B-A04D-C8BE289F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monitors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notifies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</a:p>
          <a:p>
            <a:r>
              <a:rPr lang="en-US" altLang="zh-CN" dirty="0"/>
              <a:t>Pros</a:t>
            </a:r>
          </a:p>
          <a:p>
            <a:pPr lvl="1"/>
            <a:r>
              <a:rPr lang="en-US" altLang="zh-CN" dirty="0"/>
              <a:t>Simple</a:t>
            </a:r>
          </a:p>
          <a:p>
            <a:r>
              <a:rPr lang="en-US" altLang="zh-CN" dirty="0"/>
              <a:t>Cons</a:t>
            </a:r>
          </a:p>
          <a:p>
            <a:pPr lvl="1"/>
            <a:r>
              <a:rPr lang="en-US" altLang="zh-CN" dirty="0"/>
              <a:t>Connectivity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</a:p>
          <a:p>
            <a:pPr lvl="1"/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members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D9551-85B0-8D41-ABCD-EBE2DE76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761" y="4595858"/>
            <a:ext cx="6185925" cy="18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5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1630-AA99-F545-822A-2C1A3176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Decentralized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4BD4F-4E8F-394E-A39D-D633ED66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gossip-based</a:t>
            </a:r>
          </a:p>
          <a:p>
            <a:r>
              <a:rPr lang="en-US" dirty="0"/>
              <a:t>Van </a:t>
            </a:r>
            <a:r>
              <a:rPr lang="en-US" dirty="0" err="1"/>
              <a:t>Renesse</a:t>
            </a:r>
            <a:r>
              <a:rPr lang="en-US" dirty="0"/>
              <a:t>, </a:t>
            </a:r>
            <a:r>
              <a:rPr lang="en-US" dirty="0" err="1"/>
              <a:t>Robbert</a:t>
            </a:r>
            <a:r>
              <a:rPr lang="en-US" dirty="0"/>
              <a:t>, </a:t>
            </a:r>
            <a:r>
              <a:rPr lang="en-US" dirty="0" err="1"/>
              <a:t>Yaron</a:t>
            </a:r>
            <a:r>
              <a:rPr lang="en-US" dirty="0"/>
              <a:t> Minsky, and Mark Hayden. "A gossip-style failure detection service." </a:t>
            </a:r>
            <a:r>
              <a:rPr lang="en-US" i="1" dirty="0"/>
              <a:t>Proceedings of the IFIP International Conference on Distributed Systems Platforms and Open Distributed Processing</a:t>
            </a:r>
            <a:r>
              <a:rPr lang="en-US" dirty="0"/>
              <a:t>. Springer-Verlag, 2009.</a:t>
            </a:r>
          </a:p>
        </p:txBody>
      </p:sp>
    </p:spTree>
    <p:extLst>
      <p:ext uri="{BB962C8B-B14F-4D97-AF65-F5344CB8AC3E}">
        <p14:creationId xmlns:p14="http://schemas.microsoft.com/office/powerpoint/2010/main" val="117844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0442-1FB5-6246-BD97-1CFEE4C1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Gossip-style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982A-19BF-B445-A42D-69C68617C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detects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locally</a:t>
            </a:r>
          </a:p>
          <a:p>
            <a:r>
              <a:rPr lang="en-US" altLang="zh-CN" dirty="0"/>
              <a:t>Eventually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123785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67D0-B76D-994E-B1E5-D39DD072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Gossip-Style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96C6-C8B1-0F4C-A8CA-A132716A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</a:p>
          <a:p>
            <a:pPr lvl="1"/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largest</a:t>
            </a:r>
            <a:r>
              <a:rPr lang="zh-CN" altLang="en-US" dirty="0"/>
              <a:t> </a:t>
            </a:r>
            <a:r>
              <a:rPr lang="en-US" altLang="zh-CN" dirty="0"/>
              <a:t>heartbeat</a:t>
            </a:r>
            <a:r>
              <a:rPr lang="zh-CN" altLang="en-US" dirty="0"/>
              <a:t> </a:t>
            </a:r>
            <a:r>
              <a:rPr lang="en-US" altLang="zh-CN" dirty="0"/>
              <a:t>counter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</a:p>
          <a:p>
            <a:pPr lvl="1"/>
            <a:r>
              <a:rPr lang="en-US" altLang="zh-CN" dirty="0"/>
              <a:t>Heartbeat</a:t>
            </a:r>
            <a:r>
              <a:rPr lang="zh-CN" altLang="en-US" dirty="0"/>
              <a:t> </a:t>
            </a:r>
            <a:r>
              <a:rPr lang="en-US" altLang="zh-CN" dirty="0"/>
              <a:t>counter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updated</a:t>
            </a:r>
          </a:p>
          <a:p>
            <a:pPr lvl="2"/>
            <a:r>
              <a:rPr lang="en-US" altLang="zh-CN" dirty="0"/>
              <a:t>Incremented</a:t>
            </a:r>
            <a:r>
              <a:rPr lang="zh-CN" altLang="en-US" dirty="0"/>
              <a:t> </a:t>
            </a:r>
            <a:r>
              <a:rPr lang="en-US" altLang="zh-CN" dirty="0"/>
              <a:t>periodically</a:t>
            </a:r>
          </a:p>
          <a:p>
            <a:r>
              <a:rPr lang="en-US" altLang="zh-CN" dirty="0"/>
              <a:t>Procedures</a:t>
            </a:r>
          </a:p>
          <a:p>
            <a:pPr lvl="1"/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counter</a:t>
            </a:r>
            <a:r>
              <a:rPr lang="zh-CN" altLang="en-US" dirty="0"/>
              <a:t> </a:t>
            </a:r>
            <a:r>
              <a:rPr lang="en-US" altLang="zh-CN" dirty="0"/>
              <a:t>increases,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heartbeat</a:t>
            </a:r>
          </a:p>
          <a:p>
            <a:pPr lvl="1"/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reply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heartbeat,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updated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heartbeat</a:t>
            </a:r>
            <a:r>
              <a:rPr lang="zh-CN" altLang="en-US" dirty="0"/>
              <a:t> </a:t>
            </a:r>
            <a:r>
              <a:rPr lang="en-US" altLang="zh-CN" dirty="0"/>
              <a:t>counter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11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>
            <a:extLst>
              <a:ext uri="{FF2B5EF4-FFF2-40B4-BE49-F238E27FC236}">
                <a16:creationId xmlns:a16="http://schemas.microsoft.com/office/drawing/2014/main" id="{C44B5823-228C-244E-A729-B401F9C2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1919288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1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787FE331-F64C-0D45-84FA-FB9D1D7B35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33825" y="1157288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Group 5">
            <a:extLst>
              <a:ext uri="{FF2B5EF4-FFF2-40B4-BE49-F238E27FC236}">
                <a16:creationId xmlns:a16="http://schemas.microsoft.com/office/drawing/2014/main" id="{19C4CF46-17D3-9847-85DA-270F6673F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55724"/>
              </p:ext>
            </p:extLst>
          </p:nvPr>
        </p:nvGraphicFramePr>
        <p:xfrm>
          <a:off x="2257425" y="1157288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val 27">
            <a:extLst>
              <a:ext uri="{FF2B5EF4-FFF2-40B4-BE49-F238E27FC236}">
                <a16:creationId xmlns:a16="http://schemas.microsoft.com/office/drawing/2014/main" id="{FBA2BF08-1742-5949-A6F2-17B96320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5" y="1538288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2</a:t>
            </a: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35CF7740-F327-BC46-A68E-9ACE36201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443288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4</a:t>
            </a:r>
          </a:p>
        </p:txBody>
      </p:sp>
      <p:sp>
        <p:nvSpPr>
          <p:cNvPr id="10" name="Oval 29">
            <a:extLst>
              <a:ext uri="{FF2B5EF4-FFF2-40B4-BE49-F238E27FC236}">
                <a16:creationId xmlns:a16="http://schemas.microsoft.com/office/drawing/2014/main" id="{BB8146CD-1F41-1946-870B-9DCA4D1B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824288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3</a:t>
            </a:r>
          </a:p>
        </p:txBody>
      </p:sp>
      <p:sp>
        <p:nvSpPr>
          <p:cNvPr id="11" name="Line 30">
            <a:extLst>
              <a:ext uri="{FF2B5EF4-FFF2-40B4-BE49-F238E27FC236}">
                <a16:creationId xmlns:a16="http://schemas.microsoft.com/office/drawing/2014/main" id="{7FCD68A1-5203-F24D-9C67-C64255E10C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3025" y="184308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1">
            <a:extLst>
              <a:ext uri="{FF2B5EF4-FFF2-40B4-BE49-F238E27FC236}">
                <a16:creationId xmlns:a16="http://schemas.microsoft.com/office/drawing/2014/main" id="{C9157516-5FE7-584D-86DA-B882FDB5C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425" y="2452688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2">
            <a:extLst>
              <a:ext uri="{FF2B5EF4-FFF2-40B4-BE49-F238E27FC236}">
                <a16:creationId xmlns:a16="http://schemas.microsoft.com/office/drawing/2014/main" id="{BFF03F5D-A1F4-A24D-92AA-BD3092ECF8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225" y="374808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id="{CC647882-BC8E-5045-A24C-1532AF774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1825" y="2071688"/>
            <a:ext cx="152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4">
            <a:extLst>
              <a:ext uri="{FF2B5EF4-FFF2-40B4-BE49-F238E27FC236}">
                <a16:creationId xmlns:a16="http://schemas.microsoft.com/office/drawing/2014/main" id="{220B1FFC-CB4C-914C-AD0E-33BE737576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4025" y="1995488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5">
            <a:extLst>
              <a:ext uri="{FF2B5EF4-FFF2-40B4-BE49-F238E27FC236}">
                <a16:creationId xmlns:a16="http://schemas.microsoft.com/office/drawing/2014/main" id="{155E6A35-CA40-ED4E-8629-22A012AE32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53025" y="2300288"/>
            <a:ext cx="1447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37">
            <a:extLst>
              <a:ext uri="{FF2B5EF4-FFF2-40B4-BE49-F238E27FC236}">
                <a16:creationId xmlns:a16="http://schemas.microsoft.com/office/drawing/2014/main" id="{CB731683-6A56-1643-88AB-C2489DE2783F}"/>
              </a:ext>
            </a:extLst>
          </p:cNvPr>
          <p:cNvSpPr>
            <a:spLocks noChangeArrowheads="1"/>
          </p:cNvSpPr>
          <p:nvPr/>
        </p:nvSpPr>
        <p:spPr bwMode="auto">
          <a:xfrm rot="21102171">
            <a:off x="4919663" y="1722438"/>
            <a:ext cx="2133600" cy="152400"/>
          </a:xfrm>
          <a:prstGeom prst="rightArrow">
            <a:avLst>
              <a:gd name="adj1" fmla="val 50000"/>
              <a:gd name="adj2" fmla="val 3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56ECCC0B-9A1F-C44A-AEEC-28402DF1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39292"/>
            <a:ext cx="4019550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b="1" u="sng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Protocol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Each process maintains a membership list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Each process periodically increments its own heartbeat counter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Each process periodically gossips its membership list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On receipt, the heartbeats are merged, and local times are updated</a:t>
            </a:r>
          </a:p>
        </p:txBody>
      </p:sp>
      <p:graphicFrame>
        <p:nvGraphicFramePr>
          <p:cNvPr id="19" name="Group 39">
            <a:extLst>
              <a:ext uri="{FF2B5EF4-FFF2-40B4-BE49-F238E27FC236}">
                <a16:creationId xmlns:a16="http://schemas.microsoft.com/office/drawing/2014/main" id="{BA9B5E54-9FDB-C645-AB62-F5EEAC12F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99133"/>
              </p:ext>
            </p:extLst>
          </p:nvPr>
        </p:nvGraphicFramePr>
        <p:xfrm>
          <a:off x="7591425" y="471488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Line 61">
            <a:extLst>
              <a:ext uri="{FF2B5EF4-FFF2-40B4-BE49-F238E27FC236}">
                <a16:creationId xmlns:a16="http://schemas.microsoft.com/office/drawing/2014/main" id="{F1180B15-D879-2B49-A777-335D15DC1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6625" y="471488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Group 62">
            <a:extLst>
              <a:ext uri="{FF2B5EF4-FFF2-40B4-BE49-F238E27FC236}">
                <a16:creationId xmlns:a16="http://schemas.microsoft.com/office/drawing/2014/main" id="{449717A8-982C-2242-80A3-C08C64E22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02637"/>
              </p:ext>
            </p:extLst>
          </p:nvPr>
        </p:nvGraphicFramePr>
        <p:xfrm>
          <a:off x="7667625" y="2605088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AutoShape 84">
            <a:extLst>
              <a:ext uri="{FF2B5EF4-FFF2-40B4-BE49-F238E27FC236}">
                <a16:creationId xmlns:a16="http://schemas.microsoft.com/office/drawing/2014/main" id="{2AE74D99-C4AA-CF48-84A6-724E9A96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1919288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85">
            <a:extLst>
              <a:ext uri="{FF2B5EF4-FFF2-40B4-BE49-F238E27FC236}">
                <a16:creationId xmlns:a16="http://schemas.microsoft.com/office/drawing/2014/main" id="{E69EBDB2-84B3-164B-A7F7-DB5169634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4205288"/>
            <a:ext cx="2743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Current time : 70 at node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(asynchronous clocks)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02072BC5-CC1D-504A-93F2-8C39046C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605088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Address</a:t>
            </a:r>
          </a:p>
        </p:txBody>
      </p:sp>
      <p:sp>
        <p:nvSpPr>
          <p:cNvPr id="25" name="Line 87">
            <a:extLst>
              <a:ext uri="{FF2B5EF4-FFF2-40B4-BE49-F238E27FC236}">
                <a16:creationId xmlns:a16="http://schemas.microsoft.com/office/drawing/2014/main" id="{A998E97D-CEAF-5A4E-8069-75EC5DA1D9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5" y="23764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88">
            <a:extLst>
              <a:ext uri="{FF2B5EF4-FFF2-40B4-BE49-F238E27FC236}">
                <a16:creationId xmlns:a16="http://schemas.microsoft.com/office/drawing/2014/main" id="{988553A6-E9DA-CD4C-A7E0-4455C356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29098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Heartbeat Counter</a:t>
            </a:r>
          </a:p>
        </p:txBody>
      </p:sp>
      <p:sp>
        <p:nvSpPr>
          <p:cNvPr id="27" name="Line 89">
            <a:extLst>
              <a:ext uri="{FF2B5EF4-FFF2-40B4-BE49-F238E27FC236}">
                <a16:creationId xmlns:a16="http://schemas.microsoft.com/office/drawing/2014/main" id="{7F91711B-7510-6646-8860-A1F7283498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5" y="2376488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90">
            <a:extLst>
              <a:ext uri="{FF2B5EF4-FFF2-40B4-BE49-F238E27FC236}">
                <a16:creationId xmlns:a16="http://schemas.microsoft.com/office/drawing/2014/main" id="{0CBFA23B-172F-8242-B9C5-42282EC6B3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9025" y="2376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91">
            <a:extLst>
              <a:ext uri="{FF2B5EF4-FFF2-40B4-BE49-F238E27FC236}">
                <a16:creationId xmlns:a16="http://schemas.microsoft.com/office/drawing/2014/main" id="{68C3706F-DCA4-0140-A6C2-61ECA69B5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2605088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Time (local)</a:t>
            </a:r>
          </a:p>
        </p:txBody>
      </p:sp>
    </p:spTree>
    <p:extLst>
      <p:ext uri="{BB962C8B-B14F-4D97-AF65-F5344CB8AC3E}">
        <p14:creationId xmlns:p14="http://schemas.microsoft.com/office/powerpoint/2010/main" val="2421968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243D-F05E-F449-B52E-9482895F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Gossip-Style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B803-CB48-034B-B7EF-8FB8B702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occasionally</a:t>
            </a:r>
          </a:p>
          <a:p>
            <a:pPr lvl="1"/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discovered</a:t>
            </a:r>
          </a:p>
          <a:p>
            <a:pPr lvl="1"/>
            <a:r>
              <a:rPr lang="en-US" altLang="zh-CN" dirty="0"/>
              <a:t>Recover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In a group of N processes, it takes O(log(N)) time for a heartbeat update to propagate to everyone with high probability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Very robust against failures – even if a large number of processes crash, most/all of the remaining processes still receive all heartbeats</a:t>
            </a:r>
            <a:endParaRPr lang="en-US" altLang="zh-CN" dirty="0"/>
          </a:p>
          <a:p>
            <a:r>
              <a:rPr lang="en-US" altLang="ko-KR" dirty="0">
                <a:ea typeface="굴림" panose="020B0600000101010101" pitchFamily="34" charset="-127"/>
              </a:rPr>
              <a:t>Failure detection: If the heartbeat has not increased for more than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fail</a:t>
            </a:r>
            <a:r>
              <a:rPr lang="en-US" altLang="ko-KR" dirty="0">
                <a:ea typeface="굴림" panose="020B0600000101010101" pitchFamily="34" charset="-127"/>
              </a:rPr>
              <a:t> seconds, the member is considered failed</a:t>
            </a:r>
          </a:p>
          <a:p>
            <a:pPr lvl="1"/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fail</a:t>
            </a:r>
            <a:r>
              <a:rPr lang="en-US" altLang="ko-KR" baseline="-25000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usually set to O(log(N)).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8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F480E222-5F5C-674E-A631-CE7EC26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69A4BD2-2F4A-F24A-81D3-BBCB483B1E52}" type="slidenum"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14620F9-4AE1-8842-9531-E6C2F3A37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1641" y="152399"/>
            <a:ext cx="7273159" cy="1501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dirty="0">
                <a:ea typeface="굴림" pitchFamily="-84" charset="-127"/>
              </a:rPr>
              <a:t>Gossip-Style Failure Detection</a:t>
            </a:r>
            <a:endParaRPr lang="ko-KR" altLang="en-US" dirty="0">
              <a:ea typeface="굴림" pitchFamily="-84" charset="-127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9312B6FF-3362-884B-8385-D6942E8F9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675" y="1600200"/>
            <a:ext cx="11256580" cy="5257800"/>
          </a:xfrm>
        </p:spPr>
        <p:txBody>
          <a:bodyPr/>
          <a:lstStyle/>
          <a:p>
            <a:pPr eaLnBrk="1" hangingPunct="1"/>
            <a:r>
              <a:rPr lang="en-US" altLang="ko-KR" dirty="0">
                <a:ea typeface="굴림" panose="020B0600000101010101" pitchFamily="34" charset="-127"/>
              </a:rPr>
              <a:t>What if an entry pointing to a failed node is deleted right after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fail</a:t>
            </a:r>
            <a:r>
              <a:rPr lang="en-US" altLang="ko-KR" dirty="0">
                <a:ea typeface="굴림" panose="020B0600000101010101" pitchFamily="34" charset="-127"/>
              </a:rPr>
              <a:t> (=24) seconds?</a:t>
            </a:r>
          </a:p>
          <a:p>
            <a:pPr eaLnBrk="1" hangingPunct="1"/>
            <a:endParaRPr lang="en-US" altLang="ko-KR" dirty="0">
              <a:ea typeface="굴림" panose="020B0600000101010101" pitchFamily="34" charset="-127"/>
            </a:endParaRPr>
          </a:p>
          <a:p>
            <a:pPr eaLnBrk="1" hangingPunct="1"/>
            <a:endParaRPr lang="en-US" altLang="ko-KR" dirty="0">
              <a:ea typeface="굴림" panose="020B0600000101010101" pitchFamily="34" charset="-127"/>
            </a:endParaRPr>
          </a:p>
          <a:p>
            <a:pPr eaLnBrk="1" hangingPunct="1"/>
            <a:endParaRPr lang="en-US" altLang="ko-KR" dirty="0">
              <a:ea typeface="굴림" panose="020B0600000101010101" pitchFamily="34" charset="-127"/>
            </a:endParaRPr>
          </a:p>
          <a:p>
            <a:pPr eaLnBrk="1" hangingPunct="1"/>
            <a:endParaRPr lang="en-US" altLang="ko-KR" dirty="0">
              <a:ea typeface="굴림" panose="020B0600000101010101" pitchFamily="34" charset="-127"/>
            </a:endParaRPr>
          </a:p>
          <a:p>
            <a:pPr eaLnBrk="1" hangingPunct="1"/>
            <a:endParaRPr lang="en-US" altLang="ko-KR" dirty="0">
              <a:ea typeface="굴림" panose="020B0600000101010101" pitchFamily="34" charset="-127"/>
            </a:endParaRPr>
          </a:p>
          <a:p>
            <a:pPr eaLnBrk="1" hangingPunct="1"/>
            <a:endParaRPr lang="en-US" altLang="ko-KR" dirty="0">
              <a:ea typeface="굴림" panose="020B0600000101010101" pitchFamily="34" charset="-127"/>
            </a:endParaRPr>
          </a:p>
          <a:p>
            <a:pPr eaLnBrk="1" hangingPunct="1"/>
            <a:endParaRPr lang="en-US" altLang="ko-KR" dirty="0">
              <a:ea typeface="굴림" panose="020B0600000101010101" pitchFamily="34" charset="-127"/>
            </a:endParaRPr>
          </a:p>
          <a:p>
            <a:pPr eaLnBrk="1" hangingPunct="1"/>
            <a:r>
              <a:rPr lang="en-US" altLang="ko-KR" dirty="0">
                <a:ea typeface="굴림" panose="020B0600000101010101" pitchFamily="34" charset="-127"/>
              </a:rPr>
              <a:t>Fix: remember for another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fail</a:t>
            </a:r>
            <a:endParaRPr lang="en-US" altLang="ko-KR" baseline="-25000" dirty="0">
              <a:ea typeface="굴림" panose="020B0600000101010101" pitchFamily="34" charset="-127"/>
            </a:endParaRPr>
          </a:p>
        </p:txBody>
      </p:sp>
      <p:sp>
        <p:nvSpPr>
          <p:cNvPr id="29701" name="Oval 4">
            <a:extLst>
              <a:ext uri="{FF2B5EF4-FFF2-40B4-BE49-F238E27FC236}">
                <a16:creationId xmlns:a16="http://schemas.microsoft.com/office/drawing/2014/main" id="{CC107C03-8624-3B4A-918F-F7120FF5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416877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1</a:t>
            </a:r>
          </a:p>
        </p:txBody>
      </p:sp>
      <p:sp>
        <p:nvSpPr>
          <p:cNvPr id="29702" name="Line 5">
            <a:extLst>
              <a:ext uri="{FF2B5EF4-FFF2-40B4-BE49-F238E27FC236}">
                <a16:creationId xmlns:a16="http://schemas.microsoft.com/office/drawing/2014/main" id="{84087F9A-6C12-3F49-905A-1B28F840C5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7350" y="340677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9686" name="Group 6">
            <a:extLst>
              <a:ext uri="{FF2B5EF4-FFF2-40B4-BE49-F238E27FC236}">
                <a16:creationId xmlns:a16="http://schemas.microsoft.com/office/drawing/2014/main" id="{1D8AD3BA-D11D-0749-8626-FF294255EDA1}"/>
              </a:ext>
            </a:extLst>
          </p:cNvPr>
          <p:cNvGraphicFramePr>
            <a:graphicFrameLocks noGrp="1"/>
          </p:cNvGraphicFramePr>
          <p:nvPr/>
        </p:nvGraphicFramePr>
        <p:xfrm>
          <a:off x="2520950" y="3406775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25" name="Oval 28">
            <a:extLst>
              <a:ext uri="{FF2B5EF4-FFF2-40B4-BE49-F238E27FC236}">
                <a16:creationId xmlns:a16="http://schemas.microsoft.com/office/drawing/2014/main" id="{C6B25016-C937-F34B-A779-B2D9D8D1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0" y="378777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2</a:t>
            </a:r>
          </a:p>
        </p:txBody>
      </p:sp>
      <p:sp>
        <p:nvSpPr>
          <p:cNvPr id="29726" name="Oval 29">
            <a:extLst>
              <a:ext uri="{FF2B5EF4-FFF2-40B4-BE49-F238E27FC236}">
                <a16:creationId xmlns:a16="http://schemas.microsoft.com/office/drawing/2014/main" id="{C00E9D84-BFAE-3244-B1F1-473C3741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569277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4</a:t>
            </a:r>
          </a:p>
        </p:txBody>
      </p:sp>
      <p:sp>
        <p:nvSpPr>
          <p:cNvPr id="29727" name="Oval 30">
            <a:extLst>
              <a:ext uri="{FF2B5EF4-FFF2-40B4-BE49-F238E27FC236}">
                <a16:creationId xmlns:a16="http://schemas.microsoft.com/office/drawing/2014/main" id="{DAA7FE99-3838-5A45-BA7F-56480C9A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607377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3</a:t>
            </a:r>
          </a:p>
        </p:txBody>
      </p:sp>
      <p:sp>
        <p:nvSpPr>
          <p:cNvPr id="29728" name="Line 31">
            <a:extLst>
              <a:ext uri="{FF2B5EF4-FFF2-40B4-BE49-F238E27FC236}">
                <a16:creationId xmlns:a16="http://schemas.microsoft.com/office/drawing/2014/main" id="{BE52105A-34D3-3648-B192-49C9FCD27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50" y="4092575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Line 32">
            <a:extLst>
              <a:ext uri="{FF2B5EF4-FFF2-40B4-BE49-F238E27FC236}">
                <a16:creationId xmlns:a16="http://schemas.microsoft.com/office/drawing/2014/main" id="{B82BB04D-630E-A046-87A7-D86EB6928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7950" y="4702175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Line 33">
            <a:extLst>
              <a:ext uri="{FF2B5EF4-FFF2-40B4-BE49-F238E27FC236}">
                <a16:creationId xmlns:a16="http://schemas.microsoft.com/office/drawing/2014/main" id="{EAF2C5BA-072C-9943-B3B0-95067C607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3750" y="5997575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Line 34">
            <a:extLst>
              <a:ext uri="{FF2B5EF4-FFF2-40B4-BE49-F238E27FC236}">
                <a16:creationId xmlns:a16="http://schemas.microsoft.com/office/drawing/2014/main" id="{4A641D27-4EC9-FC4A-937E-C441B66C22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5350" y="4321175"/>
            <a:ext cx="152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2" name="Line 35">
            <a:extLst>
              <a:ext uri="{FF2B5EF4-FFF2-40B4-BE49-F238E27FC236}">
                <a16:creationId xmlns:a16="http://schemas.microsoft.com/office/drawing/2014/main" id="{53C1D331-715F-784D-B8B3-44F5812A9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7550" y="4244975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3" name="Line 36">
            <a:extLst>
              <a:ext uri="{FF2B5EF4-FFF2-40B4-BE49-F238E27FC236}">
                <a16:creationId xmlns:a16="http://schemas.microsoft.com/office/drawing/2014/main" id="{94CDC4C5-D0CA-A240-8EFB-7FCC995740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6550" y="4549775"/>
            <a:ext cx="1447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4" name="Line 37">
            <a:extLst>
              <a:ext uri="{FF2B5EF4-FFF2-40B4-BE49-F238E27FC236}">
                <a16:creationId xmlns:a16="http://schemas.microsoft.com/office/drawing/2014/main" id="{378AD9B2-028A-3840-BD84-856F69FCA5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0150" y="2720975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9718" name="Group 38">
            <a:extLst>
              <a:ext uri="{FF2B5EF4-FFF2-40B4-BE49-F238E27FC236}">
                <a16:creationId xmlns:a16="http://schemas.microsoft.com/office/drawing/2014/main" id="{38BB7499-3C27-6B49-86AA-BA1F3BECCFAB}"/>
              </a:ext>
            </a:extLst>
          </p:cNvPr>
          <p:cNvGraphicFramePr>
            <a:graphicFrameLocks noGrp="1"/>
          </p:cNvGraphicFramePr>
          <p:nvPr/>
        </p:nvGraphicFramePr>
        <p:xfrm>
          <a:off x="7850188" y="2752725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740" name="AutoShape 60">
            <a:extLst>
              <a:ext uri="{FF2B5EF4-FFF2-40B4-BE49-F238E27FC236}">
                <a16:creationId xmlns:a16="http://schemas.microsoft.com/office/drawing/2014/main" id="{CFD0BE25-A477-3A4B-84A2-3EF6D36F15E7}"/>
              </a:ext>
            </a:extLst>
          </p:cNvPr>
          <p:cNvSpPr>
            <a:spLocks noChangeArrowheads="1"/>
          </p:cNvSpPr>
          <p:nvPr/>
        </p:nvSpPr>
        <p:spPr bwMode="auto">
          <a:xfrm rot="19530963">
            <a:off x="6783388" y="3133725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9741" name="Group 61">
            <a:extLst>
              <a:ext uri="{FF2B5EF4-FFF2-40B4-BE49-F238E27FC236}">
                <a16:creationId xmlns:a16="http://schemas.microsoft.com/office/drawing/2014/main" id="{2C9FFB7D-9D9B-E448-97B9-ADBDB7D19BC4}"/>
              </a:ext>
            </a:extLst>
          </p:cNvPr>
          <p:cNvGraphicFramePr>
            <a:graphicFrameLocks noGrp="1"/>
          </p:cNvGraphicFramePr>
          <p:nvPr/>
        </p:nvGraphicFramePr>
        <p:xfrm>
          <a:off x="7850188" y="2752725"/>
          <a:ext cx="1676400" cy="9144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9759" name="AutoShape 79">
            <a:extLst>
              <a:ext uri="{FF2B5EF4-FFF2-40B4-BE49-F238E27FC236}">
                <a16:creationId xmlns:a16="http://schemas.microsoft.com/office/drawing/2014/main" id="{752A3798-27EF-5C4D-8E9B-C04BFA9DA550}"/>
              </a:ext>
            </a:extLst>
          </p:cNvPr>
          <p:cNvSpPr>
            <a:spLocks noChangeArrowheads="1"/>
          </p:cNvSpPr>
          <p:nvPr/>
        </p:nvSpPr>
        <p:spPr bwMode="auto">
          <a:xfrm rot="21216155">
            <a:off x="5334000" y="3962400"/>
            <a:ext cx="1752600" cy="228600"/>
          </a:xfrm>
          <a:prstGeom prst="rightArrow">
            <a:avLst>
              <a:gd name="adj1" fmla="val 50000"/>
              <a:gd name="adj2" fmla="val 191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9760" name="Group 80">
            <a:extLst>
              <a:ext uri="{FF2B5EF4-FFF2-40B4-BE49-F238E27FC236}">
                <a16:creationId xmlns:a16="http://schemas.microsoft.com/office/drawing/2014/main" id="{B4385AB9-59C8-5F44-B26B-3FFB752148C0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2743200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99" name="Text Box 102">
            <a:extLst>
              <a:ext uri="{FF2B5EF4-FFF2-40B4-BE49-F238E27FC236}">
                <a16:creationId xmlns:a16="http://schemas.microsoft.com/office/drawing/2014/main" id="{C20117DA-8E38-F444-80E6-5A6BE14A0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Current time : 75 at node 2</a:t>
            </a:r>
          </a:p>
        </p:txBody>
      </p:sp>
    </p:spTree>
    <p:extLst>
      <p:ext uri="{BB962C8B-B14F-4D97-AF65-F5344CB8AC3E}">
        <p14:creationId xmlns:p14="http://schemas.microsoft.com/office/powerpoint/2010/main" val="32010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40" grpId="0" animBg="1"/>
      <p:bldP spid="1997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1485-11FF-D54D-AA6B-019D0066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Gossip-based</a:t>
            </a:r>
            <a:r>
              <a:rPr lang="zh-CN" altLang="en-US" dirty="0"/>
              <a:t> </a:t>
            </a:r>
            <a:r>
              <a:rPr lang="en-US" altLang="zh-CN" dirty="0"/>
              <a:t>membership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EBAC-CB7B-A645-89C8-98D6AF3B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Pros</a:t>
            </a:r>
          </a:p>
          <a:p>
            <a:pPr lvl="1"/>
            <a:r>
              <a:rPr lang="en-US" altLang="zh-CN" dirty="0"/>
              <a:t>Resiliency</a:t>
            </a:r>
          </a:p>
          <a:p>
            <a:pPr lvl="1"/>
            <a:r>
              <a:rPr lang="en-US" altLang="zh-CN" dirty="0"/>
              <a:t>Performance</a:t>
            </a:r>
          </a:p>
          <a:p>
            <a:pPr lvl="1"/>
            <a:r>
              <a:rPr lang="en-US" altLang="zh-CN" dirty="0"/>
              <a:t>Scalable</a:t>
            </a:r>
            <a:r>
              <a:rPr lang="zh-CN" altLang="en-US" dirty="0"/>
              <a:t> </a:t>
            </a:r>
            <a:r>
              <a:rPr lang="en-US" altLang="zh-CN" dirty="0"/>
              <a:t>(?)</a:t>
            </a:r>
          </a:p>
          <a:p>
            <a:r>
              <a:rPr lang="en-US" altLang="zh-CN" dirty="0"/>
              <a:t>Cons</a:t>
            </a:r>
          </a:p>
          <a:p>
            <a:pPr lvl="1"/>
            <a:r>
              <a:rPr lang="en-US" altLang="zh-CN" dirty="0"/>
              <a:t>Stability</a:t>
            </a:r>
          </a:p>
          <a:p>
            <a:pPr lvl="1"/>
            <a:r>
              <a:rPr lang="en-US" altLang="zh-CN" dirty="0"/>
              <a:t>Inconsistent</a:t>
            </a:r>
            <a:r>
              <a:rPr lang="zh-CN" altLang="en-US" dirty="0"/>
              <a:t> </a:t>
            </a:r>
            <a:r>
              <a:rPr lang="en-US" altLang="zh-CN" dirty="0"/>
              <a:t>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10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5675-8A79-FF45-B778-EFB0B464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Uber’s </a:t>
            </a:r>
            <a:r>
              <a:rPr lang="en-US" dirty="0" err="1"/>
              <a:t>Ringpop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049ED7-86E3-9044-9023-E627F33A6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805" y="1825625"/>
            <a:ext cx="8528390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25010E-24A1-C44D-80D2-014F61A6978D}"/>
              </a:ext>
            </a:extLst>
          </p:cNvPr>
          <p:cNvSpPr/>
          <p:nvPr/>
        </p:nvSpPr>
        <p:spPr>
          <a:xfrm>
            <a:off x="3608688" y="1388825"/>
            <a:ext cx="387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eng.uber.com</a:t>
            </a:r>
            <a:r>
              <a:rPr lang="en-US" dirty="0"/>
              <a:t>/intro-to-</a:t>
            </a:r>
            <a:r>
              <a:rPr lang="en-US" dirty="0" err="1"/>
              <a:t>ringpop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4425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4D40-F437-5E4B-BE12-393EEDAE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4F6C-6628-5E47-8184-9DA79A80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Maintain a list of other alive (non-faulty) processes at </a:t>
            </a:r>
            <a:r>
              <a:rPr lang="en-US" altLang="en-US" i="1" dirty="0"/>
              <a:t>each process </a:t>
            </a:r>
            <a:r>
              <a:rPr lang="en-US" altLang="en-US" dirty="0"/>
              <a:t>in the system</a:t>
            </a:r>
          </a:p>
          <a:p>
            <a:r>
              <a:rPr lang="en-US" altLang="en-US" dirty="0"/>
              <a:t>Flavors</a:t>
            </a:r>
          </a:p>
          <a:p>
            <a:pPr lvl="1"/>
            <a:r>
              <a:rPr lang="en-US" altLang="en-US" dirty="0"/>
              <a:t>Strongly consistent: all membership lists identical at all times (hard, may not scale)</a:t>
            </a:r>
          </a:p>
          <a:p>
            <a:pPr lvl="1"/>
            <a:r>
              <a:rPr lang="en-US" altLang="en-US" dirty="0"/>
              <a:t>Weakly consistent: membership lists not identical at all times</a:t>
            </a:r>
          </a:p>
          <a:p>
            <a:pPr lvl="1"/>
            <a:r>
              <a:rPr lang="en-US" altLang="en-US" u="sng" dirty="0"/>
              <a:t>Eventually consistent</a:t>
            </a:r>
            <a:r>
              <a:rPr lang="en-US" altLang="en-US" dirty="0"/>
              <a:t>: membership lists always moving towards becoming identical eventually (scales well)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17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A48F-C88E-1040-B67C-02067EDF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Uber’s </a:t>
            </a:r>
            <a:r>
              <a:rPr lang="en-US" dirty="0" err="1"/>
              <a:t>Ringpop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5EDE-5CED-2846-BC3B-A30AA37A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open-source library that maintains a consistent hash ring atop a membership protocol. It can be used by applications to arbitrarily shard data in a scalable and fault-tolerant manner.</a:t>
            </a:r>
          </a:p>
          <a:p>
            <a:r>
              <a:rPr lang="en-US" dirty="0"/>
              <a:t>Node.js</a:t>
            </a:r>
          </a:p>
          <a:p>
            <a:r>
              <a:rPr lang="en-US" dirty="0"/>
              <a:t>Three parts</a:t>
            </a:r>
          </a:p>
          <a:p>
            <a:pPr lvl="1"/>
            <a:r>
              <a:rPr lang="en-US" dirty="0"/>
              <a:t>A membership protocol (SWIM variant)</a:t>
            </a:r>
          </a:p>
          <a:p>
            <a:pPr lvl="1"/>
            <a:r>
              <a:rPr lang="en-US" dirty="0"/>
              <a:t>Consistent hashing</a:t>
            </a:r>
          </a:p>
          <a:p>
            <a:pPr lvl="1"/>
            <a:r>
              <a:rPr lang="en-US" dirty="0"/>
              <a:t>Forwarding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4156223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E40E-899E-4B44-946D-BCC699DC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Uber membership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C6C2B-163F-914F-95DB-9EDB026A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SWIM variant</a:t>
            </a:r>
          </a:p>
          <a:p>
            <a:r>
              <a:rPr lang="en-US" dirty="0"/>
              <a:t>Gossip over TCP</a:t>
            </a:r>
          </a:p>
          <a:p>
            <a:r>
              <a:rPr lang="en-US" dirty="0"/>
              <a:t>Computes membership and ring checksum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6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89E2-8EFC-0440-94FD-EC49C821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6C2E1-DDAA-C347-94DA-C0C0228A1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Scalable </a:t>
            </a:r>
          </a:p>
          <a:p>
            <a:r>
              <a:rPr lang="en-US" dirty="0"/>
              <a:t>Weakly consistent</a:t>
            </a:r>
          </a:p>
          <a:p>
            <a:r>
              <a:rPr lang="en-US" dirty="0"/>
              <a:t>Infection-style</a:t>
            </a:r>
          </a:p>
          <a:p>
            <a:r>
              <a:rPr lang="en-US" dirty="0"/>
              <a:t>Membership protocol</a:t>
            </a:r>
          </a:p>
        </p:txBody>
      </p:sp>
    </p:spTree>
    <p:extLst>
      <p:ext uri="{BB962C8B-B14F-4D97-AF65-F5344CB8AC3E}">
        <p14:creationId xmlns:p14="http://schemas.microsoft.com/office/powerpoint/2010/main" val="3389340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C81-ADB5-6E48-A1CA-3BD704C8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 Failure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9B473-7FE9-F344-B33F-830612CA9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with the classic gossip-based membership protocols</a:t>
            </a:r>
          </a:p>
          <a:p>
            <a:r>
              <a:rPr lang="en-US" dirty="0"/>
              <a:t>Failure detection </a:t>
            </a:r>
          </a:p>
          <a:p>
            <a:pPr lvl="1"/>
            <a:r>
              <a:rPr lang="en-US" dirty="0"/>
              <a:t>gossip-based random peer detection</a:t>
            </a:r>
          </a:p>
          <a:p>
            <a:pPr lvl="1"/>
            <a:r>
              <a:rPr lang="en-US" dirty="0"/>
              <a:t>Indirect ping: ask another K set of random peers to ping the target node (help improve the accuracy)</a:t>
            </a:r>
          </a:p>
          <a:p>
            <a:pPr lvl="1"/>
            <a:r>
              <a:rPr lang="en-US" dirty="0"/>
              <a:t>(Network load compared with the previous approach?)</a:t>
            </a:r>
          </a:p>
        </p:txBody>
      </p:sp>
    </p:spTree>
    <p:extLst>
      <p:ext uri="{BB962C8B-B14F-4D97-AF65-F5344CB8AC3E}">
        <p14:creationId xmlns:p14="http://schemas.microsoft.com/office/powerpoint/2010/main" val="3733431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1E76-E287-2A42-A486-E6940198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 Information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5169-28BB-9146-9C8A-B55B689C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 style dissemination</a:t>
            </a:r>
          </a:p>
          <a:p>
            <a:r>
              <a:rPr lang="en-US" dirty="0"/>
              <a:t>State update is piggybacked with the ping-ack messages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704B3-7424-1643-8C41-EC37899CA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82" y="3429000"/>
            <a:ext cx="53721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9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3EA3-A42D-384B-9230-282DEDB5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 Information Dissemination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B1B9A0-BBE5-3B42-A797-4FCCACB21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6034" y="1373188"/>
            <a:ext cx="3556000" cy="28067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A7B5F-6340-574E-82B8-F81F83FA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22" y="1531938"/>
            <a:ext cx="4635500" cy="248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F01D7A-0E50-8B44-B089-0EC1CFFB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098" y="3662362"/>
            <a:ext cx="4178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2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1FF5-89CB-6245-8DC5-F5D8A2C5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Ringpop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E0E9AE-9516-5841-B192-4F77A5E84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611" y="1689278"/>
            <a:ext cx="8492482" cy="4803597"/>
          </a:xfrm>
        </p:spPr>
      </p:pic>
    </p:spTree>
    <p:extLst>
      <p:ext uri="{BB962C8B-B14F-4D97-AF65-F5344CB8AC3E}">
        <p14:creationId xmlns:p14="http://schemas.microsoft.com/office/powerpoint/2010/main" val="2714232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3F89-4776-7F4D-ACC1-38DBD1A3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Ringpop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1649EC-CB0A-5240-A205-5CA4E9581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297" y="1482418"/>
            <a:ext cx="8147743" cy="4694545"/>
          </a:xfrm>
        </p:spPr>
      </p:pic>
    </p:spTree>
    <p:extLst>
      <p:ext uri="{BB962C8B-B14F-4D97-AF65-F5344CB8AC3E}">
        <p14:creationId xmlns:p14="http://schemas.microsoft.com/office/powerpoint/2010/main" val="3071040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09DC-DA03-C849-93FF-6227A4D5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416C-ED6F-0942-873C-FC1B9A135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types?</a:t>
            </a:r>
          </a:p>
          <a:p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67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53F8-1C6D-2944-8538-F3175899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A76C-CE10-E947-B11C-9684AC61E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Chockler</a:t>
            </a:r>
            <a:r>
              <a:rPr lang="en-US" dirty="0"/>
              <a:t>, Gregory V., </a:t>
            </a:r>
            <a:r>
              <a:rPr lang="en-US" dirty="0" err="1"/>
              <a:t>Idit</a:t>
            </a:r>
            <a:r>
              <a:rPr lang="en-US" dirty="0"/>
              <a:t> </a:t>
            </a:r>
            <a:r>
              <a:rPr lang="en-US" dirty="0" err="1"/>
              <a:t>Keidar</a:t>
            </a:r>
            <a:r>
              <a:rPr lang="en-US" dirty="0"/>
              <a:t>, and Roman </a:t>
            </a:r>
            <a:r>
              <a:rPr lang="en-US" dirty="0" err="1"/>
              <a:t>Vitenberg</a:t>
            </a:r>
            <a:r>
              <a:rPr lang="en-US" dirty="0"/>
              <a:t>. "Group communication specifications: a comprehensive study." </a:t>
            </a:r>
            <a:r>
              <a:rPr lang="en-US" i="1" dirty="0"/>
              <a:t>ACM Computing Surveys (CSUR)</a:t>
            </a:r>
            <a:r>
              <a:rPr lang="en-US" dirty="0"/>
              <a:t> 33.4 (2001): 427-469.</a:t>
            </a:r>
          </a:p>
          <a:p>
            <a:r>
              <a:rPr lang="en-US" dirty="0" err="1"/>
              <a:t>Leitao</a:t>
            </a:r>
            <a:r>
              <a:rPr lang="en-US" dirty="0"/>
              <a:t>, Joao, José Pereira, and Luis Rodrigues. "</a:t>
            </a:r>
            <a:r>
              <a:rPr lang="en-US" dirty="0" err="1"/>
              <a:t>HyParView</a:t>
            </a:r>
            <a:r>
              <a:rPr lang="en-US" dirty="0"/>
              <a:t>: A membership protocol for reliable gossip-based broadcast." </a:t>
            </a:r>
            <a:r>
              <a:rPr lang="en-US" i="1" dirty="0"/>
              <a:t>Dependable Systems and Networks, 2007. DSN'07. 37th Annual IEEE/IFIP International Conference on</a:t>
            </a:r>
            <a:r>
              <a:rPr lang="en-US" dirty="0"/>
              <a:t>. IEEE, 2007.</a:t>
            </a:r>
          </a:p>
          <a:p>
            <a:r>
              <a:rPr lang="en-US" dirty="0"/>
              <a:t>Das, </a:t>
            </a:r>
            <a:r>
              <a:rPr lang="en-US" dirty="0" err="1"/>
              <a:t>Abhinandan</a:t>
            </a:r>
            <a:r>
              <a:rPr lang="en-US" dirty="0"/>
              <a:t>, </a:t>
            </a:r>
            <a:r>
              <a:rPr lang="en-US" dirty="0" err="1"/>
              <a:t>Indranil</a:t>
            </a:r>
            <a:r>
              <a:rPr lang="en-US" dirty="0"/>
              <a:t> Gupta, and Ashish </a:t>
            </a:r>
            <a:r>
              <a:rPr lang="en-US" dirty="0" err="1"/>
              <a:t>Motivala</a:t>
            </a:r>
            <a:r>
              <a:rPr lang="en-US" dirty="0"/>
              <a:t>. "Swim: Scalable weakly-consistent infection-style process group membership protocol." </a:t>
            </a:r>
            <a:r>
              <a:rPr lang="en-US" i="1" dirty="0"/>
              <a:t>Dependable Systems and Networks, 2002. DSN 2002. Proceedings. International Conference on</a:t>
            </a:r>
            <a:r>
              <a:rPr lang="en-US" dirty="0"/>
              <a:t>. IEEE, 2002.</a:t>
            </a:r>
          </a:p>
          <a:p>
            <a:r>
              <a:rPr lang="en-US" dirty="0"/>
              <a:t>Cowling, James, et al. "Census: Location-aware membership management for large-scale distributed systems." (2009).</a:t>
            </a:r>
          </a:p>
        </p:txBody>
      </p:sp>
    </p:spTree>
    <p:extLst>
      <p:ext uri="{BB962C8B-B14F-4D97-AF65-F5344CB8AC3E}">
        <p14:creationId xmlns:p14="http://schemas.microsoft.com/office/powerpoint/2010/main" val="280244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5253-4F37-494C-84D1-6E48C02D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5DF55-114D-AD49-AE6D-526725267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(Logically)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pPr lvl="1"/>
            <a:r>
              <a:rPr lang="en-US" altLang="zh-CN" dirty="0"/>
              <a:t>Auxiliary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</a:p>
          <a:p>
            <a:pPr lvl="1"/>
            <a:r>
              <a:rPr lang="en-US" altLang="zh-CN" dirty="0"/>
              <a:t>Zookeeper,</a:t>
            </a:r>
            <a:r>
              <a:rPr lang="zh-CN" altLang="en-US" dirty="0"/>
              <a:t> </a:t>
            </a:r>
            <a:r>
              <a:rPr lang="en-US" altLang="zh-CN" dirty="0"/>
              <a:t>Hadoop</a:t>
            </a:r>
          </a:p>
          <a:p>
            <a:r>
              <a:rPr lang="en-US" altLang="zh-CN" dirty="0"/>
              <a:t>Decentralized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pPr lvl="1"/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gossip-based</a:t>
            </a:r>
          </a:p>
          <a:p>
            <a:pPr lvl="1"/>
            <a:r>
              <a:rPr lang="en-US" altLang="zh-CN" dirty="0"/>
              <a:t>Cassandra,</a:t>
            </a:r>
            <a:r>
              <a:rPr lang="zh-CN" altLang="en-US" dirty="0"/>
              <a:t> </a:t>
            </a:r>
            <a:r>
              <a:rPr lang="en-US" altLang="zh-CN" dirty="0" err="1"/>
              <a:t>redis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uber</a:t>
            </a:r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7B56-A7D6-9040-B11C-43A8F5D6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CCA3-196A-194E-875F-D50B968B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auxiliary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</a:p>
          <a:p>
            <a:pPr lvl="1"/>
            <a:r>
              <a:rPr lang="en-US" altLang="zh-CN" dirty="0"/>
              <a:t>Zookeeper</a:t>
            </a:r>
          </a:p>
          <a:p>
            <a:pPr lvl="1"/>
            <a:r>
              <a:rPr lang="en-US" altLang="zh-CN" dirty="0" err="1"/>
              <a:t>Etcd</a:t>
            </a:r>
            <a:endParaRPr lang="en-US" altLang="zh-CN" dirty="0"/>
          </a:p>
          <a:p>
            <a:pPr lvl="1"/>
            <a:r>
              <a:rPr lang="en-US" altLang="zh-CN" dirty="0"/>
              <a:t>Chubby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auxiliary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replicated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EB2A-4260-D646-A2B0-39322CB4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Apache</a:t>
            </a:r>
            <a:r>
              <a:rPr lang="zh-CN" altLang="en-US" dirty="0"/>
              <a:t> </a:t>
            </a:r>
            <a:r>
              <a:rPr lang="en-US" altLang="zh-CN" dirty="0"/>
              <a:t>Zookeeper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2D3A1-D5FA-0C4C-BACB-DB7DE0A2C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coordinating</a:t>
            </a:r>
            <a:r>
              <a:rPr lang="zh-CN" altLang="en-US" dirty="0"/>
              <a:t> </a:t>
            </a:r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</a:p>
          <a:p>
            <a:r>
              <a:rPr lang="en-US" altLang="zh-CN" dirty="0"/>
              <a:t>Java-based</a:t>
            </a:r>
          </a:p>
          <a:p>
            <a:r>
              <a:rPr lang="en-US" altLang="zh-CN" dirty="0"/>
              <a:t>Coordination</a:t>
            </a:r>
          </a:p>
          <a:p>
            <a:pPr lvl="1"/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</a:p>
          <a:p>
            <a:pPr lvl="1"/>
            <a:r>
              <a:rPr lang="en-US" altLang="zh-CN" dirty="0"/>
              <a:t>Configuration</a:t>
            </a:r>
          </a:p>
          <a:p>
            <a:pPr lvl="1"/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election</a:t>
            </a:r>
          </a:p>
          <a:p>
            <a:pPr lvl="1"/>
            <a:r>
              <a:rPr lang="en-US" altLang="zh-CN" dirty="0"/>
              <a:t>Queuing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8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09D-DACC-514E-B003-E3437E21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Apache</a:t>
            </a:r>
            <a:r>
              <a:rPr lang="zh-CN" altLang="en-US" dirty="0"/>
              <a:t> </a:t>
            </a:r>
            <a:r>
              <a:rPr lang="en-US" altLang="zh-CN" dirty="0"/>
              <a:t>Zookeeper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1C879-7490-EB4E-BE2D-434A03C6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“locking-service”</a:t>
            </a:r>
            <a:r>
              <a:rPr lang="zh-CN" altLang="en-US" dirty="0"/>
              <a:t> </a:t>
            </a:r>
            <a:r>
              <a:rPr lang="en-US" altLang="zh-CN" dirty="0"/>
              <a:t>(which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degrade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performance)</a:t>
            </a:r>
          </a:p>
          <a:p>
            <a:r>
              <a:rPr lang="en-US" altLang="zh-CN" dirty="0"/>
              <a:t>Wait-free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</a:p>
          <a:p>
            <a:r>
              <a:rPr lang="en-US" altLang="zh-CN" dirty="0"/>
              <a:t>Goals</a:t>
            </a:r>
          </a:p>
          <a:p>
            <a:pPr lvl="1"/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</a:p>
          <a:p>
            <a:pPr lvl="1"/>
            <a:r>
              <a:rPr lang="en-US" altLang="zh-CN" dirty="0"/>
              <a:t>General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Reliable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0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65B0-6F27-AB48-A6CC-5B53085E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Apache</a:t>
            </a:r>
            <a:r>
              <a:rPr lang="zh-CN" altLang="en-US" dirty="0"/>
              <a:t> </a:t>
            </a:r>
            <a:r>
              <a:rPr lang="en-US" altLang="zh-CN" dirty="0"/>
              <a:t>Zookeeper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E9EEB-344C-114D-B93F-ABC1C463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Replicated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r>
              <a:rPr lang="en-US" altLang="zh-CN" dirty="0"/>
              <a:t>Read/write</a:t>
            </a:r>
          </a:p>
          <a:p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</a:p>
          <a:p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</a:p>
          <a:p>
            <a:r>
              <a:rPr lang="en-US" altLang="zh-CN" dirty="0"/>
              <a:t>Writes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Zab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logged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reliability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10504-BE29-134B-B7B0-BA3485BF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44" y="1531983"/>
            <a:ext cx="6185925" cy="18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2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0DB7-68A0-7F4F-ADD9-F5A7BF8C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Zookeeper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DB677-F7FC-AF49-99E6-B0CFC61BA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Znodes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</a:p>
          <a:p>
            <a:pPr lvl="1"/>
            <a:r>
              <a:rPr lang="en-US" altLang="zh-CN" dirty="0"/>
              <a:t>Organized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hierarchical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  <a:p>
            <a:pPr lvl="1"/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Clients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manipulate</a:t>
            </a:r>
            <a:r>
              <a:rPr lang="zh-CN" altLang="en-US" dirty="0"/>
              <a:t> </a:t>
            </a:r>
            <a:r>
              <a:rPr lang="en-US" altLang="zh-CN" dirty="0" err="1"/>
              <a:t>znodes</a:t>
            </a:r>
            <a:endParaRPr lang="en-US" altLang="zh-CN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E7C3D-CCA9-6241-9230-BACA5273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16" y="3182236"/>
            <a:ext cx="5464084" cy="31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4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1341</Words>
  <Application>Microsoft Macintosh PowerPoint</Application>
  <PresentationFormat>Widescreen</PresentationFormat>
  <Paragraphs>332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IS 698/800-01:  Advanced Distributed Systems Membership Management</vt:lpstr>
      <vt:lpstr>Outline</vt:lpstr>
      <vt:lpstr>Membership Protocols</vt:lpstr>
      <vt:lpstr>Membership Management</vt:lpstr>
      <vt:lpstr>Centralized Solution</vt:lpstr>
      <vt:lpstr>Apache Zookeeper</vt:lpstr>
      <vt:lpstr>Apache Zookeeper</vt:lpstr>
      <vt:lpstr>Apache Zookeeper</vt:lpstr>
      <vt:lpstr>Zookeeper membership management</vt:lpstr>
      <vt:lpstr>Zookeeper membership</vt:lpstr>
      <vt:lpstr>Zookeeper membership</vt:lpstr>
      <vt:lpstr>Zookeeper Membership</vt:lpstr>
      <vt:lpstr>How do you know a process fails?</vt:lpstr>
      <vt:lpstr>Failure detector</vt:lpstr>
      <vt:lpstr>Ping-Ack</vt:lpstr>
      <vt:lpstr>Heart-beating</vt:lpstr>
      <vt:lpstr>Failure Detector Properties</vt:lpstr>
      <vt:lpstr>Completeness or Accuracy</vt:lpstr>
      <vt:lpstr>Completeness or Accuracy?</vt:lpstr>
      <vt:lpstr>From Failure Detection to Distributed System Membership Management</vt:lpstr>
      <vt:lpstr>Zookeeper</vt:lpstr>
      <vt:lpstr>Decentralized Solutions</vt:lpstr>
      <vt:lpstr>Gossip-style Membership</vt:lpstr>
      <vt:lpstr>Gossip-Style Membership</vt:lpstr>
      <vt:lpstr>PowerPoint Presentation</vt:lpstr>
      <vt:lpstr>Gossip-Style Membership</vt:lpstr>
      <vt:lpstr>Gossip-Style Failure Detection</vt:lpstr>
      <vt:lpstr>Gossip-based membership </vt:lpstr>
      <vt:lpstr>Uber’s Ringpop</vt:lpstr>
      <vt:lpstr>Uber’s Ringpop Overview</vt:lpstr>
      <vt:lpstr>Uber membership protocol</vt:lpstr>
      <vt:lpstr>SWIM</vt:lpstr>
      <vt:lpstr>SWIM Failure Detection</vt:lpstr>
      <vt:lpstr>SWIM Information Dissemination</vt:lpstr>
      <vt:lpstr>SWIM Information Dissemination</vt:lpstr>
      <vt:lpstr>Ringpop</vt:lpstr>
      <vt:lpstr>Ringpop</vt:lpstr>
      <vt:lpstr>Failure Detection and Membership Topics</vt:lpstr>
      <vt:lpstr>Other related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152</cp:revision>
  <dcterms:created xsi:type="dcterms:W3CDTF">2018-05-16T16:03:59Z</dcterms:created>
  <dcterms:modified xsi:type="dcterms:W3CDTF">2019-03-23T18:25:27Z</dcterms:modified>
</cp:coreProperties>
</file>