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313" r:id="rId5"/>
    <p:sldId id="332" r:id="rId6"/>
    <p:sldId id="353" r:id="rId7"/>
    <p:sldId id="354" r:id="rId8"/>
    <p:sldId id="259" r:id="rId9"/>
    <p:sldId id="344" r:id="rId10"/>
    <p:sldId id="260" r:id="rId11"/>
    <p:sldId id="336" r:id="rId12"/>
    <p:sldId id="334" r:id="rId13"/>
    <p:sldId id="335" r:id="rId14"/>
    <p:sldId id="333" r:id="rId15"/>
    <p:sldId id="337" r:id="rId16"/>
    <p:sldId id="338" r:id="rId17"/>
    <p:sldId id="340" r:id="rId18"/>
    <p:sldId id="341" r:id="rId19"/>
    <p:sldId id="342" r:id="rId20"/>
    <p:sldId id="343" r:id="rId21"/>
    <p:sldId id="261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2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D921-E1DE-0C43-9431-810CFBB845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698/800-01: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Separating Agreement from Execution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8CA7-52C1-9242-85AD-498DF754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05"/>
            <a:ext cx="10515600" cy="1325563"/>
          </a:xfrm>
        </p:spPr>
        <p:txBody>
          <a:bodyPr/>
          <a:lstStyle/>
          <a:p>
            <a:r>
              <a:rPr lang="en-US" altLang="zh-CN" dirty="0"/>
              <a:t>Separating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E8B4-7C9C-A04E-87C8-3C02310E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89"/>
            <a:ext cx="6096000" cy="430897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generates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ordered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</a:p>
          <a:p>
            <a:pPr lvl="1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proof?</a:t>
            </a:r>
          </a:p>
          <a:p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executes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returns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model?</a:t>
            </a:r>
          </a:p>
          <a:p>
            <a:pPr lvl="1"/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cluster?</a:t>
            </a:r>
          </a:p>
          <a:p>
            <a:pPr lvl="1"/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cluster?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8CF1A-BD81-1F45-ABCC-C7B4D8A5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950" y="2408313"/>
            <a:ext cx="5375439" cy="3768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E018BE-5B0D-B349-A505-215BE69112A9}"/>
              </a:ext>
            </a:extLst>
          </p:cNvPr>
          <p:cNvSpPr/>
          <p:nvPr/>
        </p:nvSpPr>
        <p:spPr>
          <a:xfrm>
            <a:off x="979714" y="1129902"/>
            <a:ext cx="10698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Yin, Jian, et al. "Separating agreement from execution for byzantine fault tolerant services." </a:t>
            </a:r>
            <a:r>
              <a:rPr lang="en-US" i="1" dirty="0"/>
              <a:t>ACM SIGOPS Operating Systems Review</a:t>
            </a:r>
            <a:r>
              <a:rPr lang="en-US" dirty="0"/>
              <a:t> 37.5 (2003): 253-267.</a:t>
            </a:r>
          </a:p>
        </p:txBody>
      </p:sp>
    </p:spTree>
    <p:extLst>
      <p:ext uri="{BB962C8B-B14F-4D97-AF65-F5344CB8AC3E}">
        <p14:creationId xmlns:p14="http://schemas.microsoft.com/office/powerpoint/2010/main" val="209020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8CA7-52C1-9242-85AD-498DF754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05"/>
            <a:ext cx="10515600" cy="1325563"/>
          </a:xfrm>
        </p:spPr>
        <p:txBody>
          <a:bodyPr/>
          <a:lstStyle/>
          <a:p>
            <a:r>
              <a:rPr lang="en-US" altLang="zh-CN" dirty="0"/>
              <a:t>Separating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E8B4-7C9C-A04E-87C8-3C02310E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89"/>
            <a:ext cx="6096000" cy="430897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(AC)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orders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BFT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</a:p>
          <a:p>
            <a:r>
              <a:rPr lang="en-US" altLang="zh-CN" dirty="0"/>
              <a:t>AC</a:t>
            </a:r>
            <a:r>
              <a:rPr lang="zh-CN" altLang="en-US" dirty="0"/>
              <a:t> </a:t>
            </a:r>
            <a:r>
              <a:rPr lang="en-US" altLang="zh-CN" dirty="0"/>
              <a:t>generates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certificate</a:t>
            </a:r>
            <a:r>
              <a:rPr lang="zh-CN" altLang="en-US" dirty="0"/>
              <a:t> </a:t>
            </a:r>
            <a:r>
              <a:rPr lang="en-US" altLang="zh-CN" dirty="0"/>
              <a:t>(2f+1</a:t>
            </a:r>
            <a:r>
              <a:rPr lang="zh-CN" altLang="en-US" dirty="0"/>
              <a:t> </a:t>
            </a:r>
            <a:r>
              <a:rPr lang="en-US" altLang="zh-CN" dirty="0"/>
              <a:t>signatures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messages)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EC</a:t>
            </a:r>
          </a:p>
          <a:p>
            <a:r>
              <a:rPr lang="en-US" altLang="zh-CN" dirty="0"/>
              <a:t>EC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Waits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executed</a:t>
            </a:r>
          </a:p>
          <a:p>
            <a:pPr lvl="1"/>
            <a:r>
              <a:rPr lang="en-US" altLang="zh-CN" dirty="0"/>
              <a:t>executes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generates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reply</a:t>
            </a:r>
          </a:p>
          <a:p>
            <a:pPr lvl="1"/>
            <a:r>
              <a:rPr lang="en-US" altLang="zh-CN" dirty="0"/>
              <a:t>Reply</a:t>
            </a:r>
            <a:r>
              <a:rPr lang="zh-CN" altLang="en-US" dirty="0"/>
              <a:t> </a:t>
            </a:r>
            <a:r>
              <a:rPr lang="en-US" altLang="zh-CN" dirty="0"/>
              <a:t>certificate:</a:t>
            </a:r>
            <a:r>
              <a:rPr lang="zh-CN" altLang="en-US" dirty="0"/>
              <a:t> </a:t>
            </a:r>
            <a:r>
              <a:rPr lang="en-US" altLang="zh-CN" dirty="0"/>
              <a:t>t+1</a:t>
            </a:r>
            <a:r>
              <a:rPr lang="zh-CN" altLang="en-US" dirty="0"/>
              <a:t> </a:t>
            </a:r>
            <a:r>
              <a:rPr lang="en-US" altLang="zh-CN" dirty="0"/>
              <a:t>signatures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8CF1A-BD81-1F45-ABCC-C7B4D8A5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950" y="2408313"/>
            <a:ext cx="5375439" cy="37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8CA7-52C1-9242-85AD-498DF754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Separating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E8B4-7C9C-A04E-87C8-3C02310E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5695"/>
            <a:ext cx="5961993" cy="3981268"/>
          </a:xfrm>
        </p:spPr>
        <p:txBody>
          <a:bodyPr/>
          <a:lstStyle/>
          <a:p>
            <a:r>
              <a:rPr lang="en-US" altLang="zh-CN" dirty="0"/>
              <a:t>Benefits?</a:t>
            </a:r>
          </a:p>
          <a:p>
            <a:pPr lvl="1"/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extensive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become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bottleneck</a:t>
            </a:r>
          </a:p>
          <a:p>
            <a:pPr lvl="1"/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</a:p>
          <a:p>
            <a:pPr lvl="1"/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inside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</a:p>
          <a:p>
            <a:pPr lvl="1"/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majority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8CF1A-BD81-1F45-ABCC-C7B4D8A5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79" y="2364829"/>
            <a:ext cx="5281633" cy="37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8CA7-52C1-9242-85AD-498DF754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Separating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E8B4-7C9C-A04E-87C8-3C02310E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5695"/>
            <a:ext cx="5961993" cy="3981268"/>
          </a:xfrm>
        </p:spPr>
        <p:txBody>
          <a:bodyPr/>
          <a:lstStyle/>
          <a:p>
            <a:r>
              <a:rPr lang="en-US" altLang="zh-CN" dirty="0"/>
              <a:t>Confidentiality?</a:t>
            </a:r>
          </a:p>
          <a:p>
            <a:pPr lvl="1"/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8CF1A-BD81-1F45-ABCC-C7B4D8A5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79" y="2364829"/>
            <a:ext cx="5281633" cy="37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6E26-06EF-AC41-A0B4-FC1FCA3F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Confidentiality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4758-5FDD-D749-970A-EF9DCBF5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6863" cy="4351338"/>
          </a:xfrm>
        </p:spPr>
        <p:txBody>
          <a:bodyPr/>
          <a:lstStyle/>
          <a:p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privacy</a:t>
            </a:r>
            <a:r>
              <a:rPr lang="zh-CN" altLang="en-US" dirty="0"/>
              <a:t> </a:t>
            </a:r>
            <a:r>
              <a:rPr lang="en-US" altLang="zh-CN" dirty="0"/>
              <a:t>firewall</a:t>
            </a:r>
          </a:p>
          <a:p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letting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  <a:r>
              <a:rPr lang="zh-CN" altLang="en-US" dirty="0"/>
              <a:t> </a:t>
            </a:r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combine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results,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2A213-1EE3-D24D-BE53-F9BAEB21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83" y="888274"/>
            <a:ext cx="7050525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6E26-06EF-AC41-A0B4-FC1FCA3F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Confidentiality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4758-5FDD-D749-970A-EF9DCBF5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6863" cy="4351338"/>
          </a:xfrm>
        </p:spPr>
        <p:txBody>
          <a:bodyPr/>
          <a:lstStyle/>
          <a:p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privacy</a:t>
            </a:r>
            <a:r>
              <a:rPr lang="zh-CN" altLang="en-US" dirty="0"/>
              <a:t> </a:t>
            </a:r>
            <a:r>
              <a:rPr lang="en-US" altLang="zh-CN" dirty="0"/>
              <a:t>firewall</a:t>
            </a:r>
          </a:p>
          <a:p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row?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rows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need?</a:t>
            </a:r>
          </a:p>
          <a:p>
            <a:r>
              <a:rPr lang="en-US" altLang="zh-CN" dirty="0"/>
              <a:t>Assumption: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firewalls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2A213-1EE3-D24D-BE53-F9BAEB21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83" y="888274"/>
            <a:ext cx="7050525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6E26-06EF-AC41-A0B4-FC1FCA3F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Confidentiality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4758-5FDD-D749-970A-EF9DCBF5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709" y="1690688"/>
            <a:ext cx="8113234" cy="4351338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reply</a:t>
            </a:r>
            <a:r>
              <a:rPr lang="zh-CN" altLang="en-US" dirty="0"/>
              <a:t> </a:t>
            </a:r>
            <a:r>
              <a:rPr lang="en-US" altLang="zh-CN" dirty="0"/>
              <a:t>body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encrypted</a:t>
            </a:r>
          </a:p>
          <a:p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signatures</a:t>
            </a:r>
          </a:p>
          <a:p>
            <a:r>
              <a:rPr lang="en-US" altLang="zh-CN" dirty="0"/>
              <a:t>Why?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B3B56-F300-7146-994B-BD4811DE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591" y="2860675"/>
            <a:ext cx="7759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0B6A-7F83-C04B-950C-2470AB07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58" y="253387"/>
            <a:ext cx="10515600" cy="1325563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privacy</a:t>
            </a:r>
            <a:r>
              <a:rPr lang="zh-CN" altLang="en-US" dirty="0"/>
              <a:t> </a:t>
            </a:r>
            <a:r>
              <a:rPr lang="en-US" altLang="zh-CN" dirty="0"/>
              <a:t>firewall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2984-DB5C-8148-9896-2ECBEFA16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5686" cy="4351338"/>
          </a:xfrm>
        </p:spPr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EC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filters</a:t>
            </a:r>
          </a:p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row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rows</a:t>
            </a:r>
            <a:r>
              <a:rPr lang="zh-CN" altLang="en-US" dirty="0"/>
              <a:t> </a:t>
            </a:r>
            <a:r>
              <a:rPr lang="en-US" altLang="zh-CN" dirty="0"/>
              <a:t>below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nay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BA18F-3ED8-7E4C-AB9F-91B197F8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392" y="796834"/>
            <a:ext cx="7050525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698D-3644-DF40-B2E7-0E69B154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confidentiality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6435-39EC-374A-A1D5-CD6300CA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889"/>
            <a:ext cx="10515600" cy="3749073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replies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encrypted?</a:t>
            </a:r>
          </a:p>
          <a:p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issue?</a:t>
            </a:r>
          </a:p>
          <a:p>
            <a:r>
              <a:rPr lang="en-US" altLang="zh-CN" dirty="0"/>
              <a:t>Encryption:</a:t>
            </a:r>
            <a:r>
              <a:rPr lang="zh-CN" altLang="en-US" dirty="0"/>
              <a:t> </a:t>
            </a:r>
            <a:r>
              <a:rPr lang="en-US" altLang="zh-CN" dirty="0"/>
              <a:t>deterministic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randomized?</a:t>
            </a:r>
          </a:p>
          <a:p>
            <a:pPr lvl="1"/>
            <a:r>
              <a:rPr lang="en-US" altLang="zh-CN" dirty="0"/>
              <a:t>Deterministic…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good…</a:t>
            </a:r>
          </a:p>
          <a:p>
            <a:pPr lvl="1"/>
            <a:r>
              <a:rPr lang="en-US" altLang="zh-CN" dirty="0"/>
              <a:t>Randomization:</a:t>
            </a:r>
            <a:r>
              <a:rPr lang="zh-CN" altLang="en-US" dirty="0"/>
              <a:t> </a:t>
            </a:r>
            <a:r>
              <a:rPr lang="en-US" altLang="zh-CN" dirty="0"/>
              <a:t>violate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signature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PF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filter…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F778D-EF74-4B4C-9FA7-40A83B95D542}"/>
              </a:ext>
            </a:extLst>
          </p:cNvPr>
          <p:cNvSpPr/>
          <p:nvPr/>
        </p:nvSpPr>
        <p:spPr>
          <a:xfrm>
            <a:off x="1760483" y="1412957"/>
            <a:ext cx="8671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Duan</a:t>
            </a:r>
            <a:r>
              <a:rPr lang="en-US" dirty="0"/>
              <a:t>, </a:t>
            </a:r>
            <a:r>
              <a:rPr lang="en-US" dirty="0" err="1"/>
              <a:t>Sisi</a:t>
            </a:r>
            <a:r>
              <a:rPr lang="en-US" dirty="0"/>
              <a:t>, and </a:t>
            </a:r>
            <a:r>
              <a:rPr lang="en-US" dirty="0" err="1"/>
              <a:t>Haibin</a:t>
            </a:r>
            <a:r>
              <a:rPr lang="en-US" dirty="0"/>
              <a:t> Zhang. "Practical state machine replication with confidentiality." </a:t>
            </a:r>
            <a:r>
              <a:rPr lang="en-US" i="1" dirty="0"/>
              <a:t>SRDS</a:t>
            </a:r>
            <a:r>
              <a:rPr lang="en-US" dirty="0"/>
              <a:t>. IEEE, 2016</a:t>
            </a:r>
          </a:p>
        </p:txBody>
      </p:sp>
    </p:spTree>
    <p:extLst>
      <p:ext uri="{BB962C8B-B14F-4D97-AF65-F5344CB8AC3E}">
        <p14:creationId xmlns:p14="http://schemas.microsoft.com/office/powerpoint/2010/main" val="405272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88AD-32E9-C74A-9BEC-FD1105AF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Enabling</a:t>
            </a:r>
            <a:r>
              <a:rPr lang="zh-CN" altLang="en-US" dirty="0"/>
              <a:t> </a:t>
            </a:r>
            <a:r>
              <a:rPr lang="en-US" altLang="zh-CN" dirty="0"/>
              <a:t>confidentiality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40D05-FC90-1643-BB7A-95F054C25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285" y="1825625"/>
            <a:ext cx="9459430" cy="4351338"/>
          </a:xfrm>
        </p:spPr>
      </p:pic>
    </p:spTree>
    <p:extLst>
      <p:ext uri="{BB962C8B-B14F-4D97-AF65-F5344CB8AC3E}">
        <p14:creationId xmlns:p14="http://schemas.microsoft.com/office/powerpoint/2010/main" val="106320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6D94-A50D-EC45-9504-88A597BA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2729-B58F-BC4C-BCD4-A13220D7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Separating execution from agreement</a:t>
            </a:r>
          </a:p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how?</a:t>
            </a:r>
          </a:p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 err="1"/>
              <a:t>Paxos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Fabric</a:t>
            </a:r>
          </a:p>
          <a:p>
            <a:r>
              <a:rPr lang="en-US" altLang="zh-CN" dirty="0"/>
              <a:t>Separating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</a:p>
          <a:p>
            <a:r>
              <a:rPr lang="en-US" altLang="zh-CN" dirty="0"/>
              <a:t>Shuttle: Byzantine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9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683E-1B7E-4844-B93D-492BCE5A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Enabling</a:t>
            </a:r>
            <a:r>
              <a:rPr lang="zh-CN" altLang="en-US" dirty="0"/>
              <a:t> </a:t>
            </a:r>
            <a:r>
              <a:rPr lang="en-US" altLang="zh-CN" dirty="0"/>
              <a:t>Confidentiality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E58A-53C8-754F-9618-B7B15D84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AEAD </a:t>
            </a:r>
            <a:r>
              <a:rPr lang="zh-CN" altLang="en-US" dirty="0"/>
              <a:t> </a:t>
            </a:r>
            <a:r>
              <a:rPr lang="en-US" altLang="zh-CN" dirty="0"/>
              <a:t>(soundness)</a:t>
            </a:r>
            <a:endParaRPr lang="en-US" dirty="0"/>
          </a:p>
          <a:p>
            <a:pPr lvl="1"/>
            <a:r>
              <a:rPr lang="en-US" altLang="zh-CN" dirty="0"/>
              <a:t>Authenticated</a:t>
            </a:r>
            <a:r>
              <a:rPr lang="zh-CN" altLang="en-US" dirty="0"/>
              <a:t> </a:t>
            </a:r>
            <a:r>
              <a:rPr lang="en-US" altLang="zh-CN" dirty="0"/>
              <a:t>encryption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associated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Efficiency</a:t>
            </a:r>
          </a:p>
          <a:p>
            <a:pPr lvl="1"/>
            <a:r>
              <a:rPr lang="en-US" altLang="zh-CN" dirty="0"/>
              <a:t>Symmetric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authentication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encryption</a:t>
            </a:r>
          </a:p>
          <a:p>
            <a:r>
              <a:rPr lang="en-US" altLang="zh-CN" dirty="0"/>
              <a:t>Randomized</a:t>
            </a:r>
            <a:r>
              <a:rPr lang="zh-CN" altLang="en-US" dirty="0"/>
              <a:t> </a:t>
            </a:r>
            <a:r>
              <a:rPr lang="en-US" altLang="zh-CN" dirty="0"/>
              <a:t>BFT</a:t>
            </a:r>
            <a:r>
              <a:rPr lang="zh-CN" altLang="en-US" dirty="0"/>
              <a:t> </a:t>
            </a:r>
            <a:r>
              <a:rPr lang="en-US" altLang="zh-CN" dirty="0"/>
              <a:t>(request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reply</a:t>
            </a:r>
            <a:r>
              <a:rPr lang="zh-CN" altLang="en-US" dirty="0"/>
              <a:t> </a:t>
            </a:r>
            <a:r>
              <a:rPr lang="en-US" altLang="zh-CN" dirty="0"/>
              <a:t>privacy)</a:t>
            </a:r>
          </a:p>
          <a:p>
            <a:pPr lvl="1"/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coins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Request-specific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4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E0C6-3587-E24B-9055-8206734F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Replication: Shuttle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6C577-A384-5D42-8A8F-27BF4140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separating</a:t>
            </a:r>
            <a:r>
              <a:rPr lang="zh-CN" altLang="en-US" dirty="0"/>
              <a:t> </a:t>
            </a:r>
            <a:r>
              <a:rPr lang="en-US" altLang="zh-CN" dirty="0"/>
              <a:t>roles</a:t>
            </a:r>
          </a:p>
          <a:p>
            <a:r>
              <a:rPr lang="en-US" dirty="0"/>
              <a:t>Configurable chain replication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BE4BD-C6FB-0A41-8EFD-01855551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86" y="2907211"/>
            <a:ext cx="4522647" cy="34046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D2314F-633C-BF4F-9603-F6D023A3EF75}"/>
              </a:ext>
            </a:extLst>
          </p:cNvPr>
          <p:cNvSpPr/>
          <p:nvPr/>
        </p:nvSpPr>
        <p:spPr>
          <a:xfrm>
            <a:off x="6810103" y="1322618"/>
            <a:ext cx="5381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Van </a:t>
            </a:r>
            <a:r>
              <a:rPr lang="en-US" dirty="0" err="1"/>
              <a:t>Renesse</a:t>
            </a:r>
            <a:r>
              <a:rPr lang="en-US" dirty="0"/>
              <a:t>, </a:t>
            </a:r>
            <a:r>
              <a:rPr lang="en-US" dirty="0" err="1"/>
              <a:t>Robbert</a:t>
            </a:r>
            <a:r>
              <a:rPr lang="en-US" dirty="0"/>
              <a:t>, Chi Ho, and Nicolas </a:t>
            </a:r>
            <a:r>
              <a:rPr lang="en-US" dirty="0" err="1"/>
              <a:t>Schiper</a:t>
            </a:r>
            <a:r>
              <a:rPr lang="en-US" dirty="0"/>
              <a:t>. "Byzantine chain replication." </a:t>
            </a:r>
            <a:r>
              <a:rPr lang="en-US" i="1" dirty="0"/>
              <a:t>International Conference On Principles Of Distributed Systems</a:t>
            </a:r>
            <a:r>
              <a:rPr lang="en-US" dirty="0"/>
              <a:t>. Springer, Berlin, Heidelberg, 2012.</a:t>
            </a:r>
          </a:p>
        </p:txBody>
      </p:sp>
    </p:spTree>
    <p:extLst>
      <p:ext uri="{BB962C8B-B14F-4D97-AF65-F5344CB8AC3E}">
        <p14:creationId xmlns:p14="http://schemas.microsoft.com/office/powerpoint/2010/main" val="88523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1AF3-66F9-7246-B084-55020B46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states and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A6971-2C9E-DB4A-9A91-10644DC1A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		</a:t>
            </a:r>
          </a:p>
          <a:p>
            <a:pPr lvl="1"/>
            <a:r>
              <a:rPr lang="en-US" dirty="0"/>
              <a:t>PENDING</a:t>
            </a:r>
          </a:p>
          <a:p>
            <a:pPr lvl="1"/>
            <a:r>
              <a:rPr lang="en-US" dirty="0"/>
              <a:t>ACTIVE</a:t>
            </a:r>
          </a:p>
          <a:p>
            <a:pPr lvl="1"/>
            <a:r>
              <a:rPr lang="en-US" dirty="0"/>
              <a:t>IMMUTABLE</a:t>
            </a:r>
          </a:p>
          <a:p>
            <a:r>
              <a:rPr lang="en-US" dirty="0"/>
              <a:t>Transitions</a:t>
            </a:r>
          </a:p>
          <a:p>
            <a:pPr lvl="1"/>
            <a:r>
              <a:rPr lang="en-US" dirty="0" err="1"/>
              <a:t>orderCommand</a:t>
            </a:r>
            <a:r>
              <a:rPr lang="en-US" dirty="0"/>
              <a:t>(</a:t>
            </a:r>
            <a:r>
              <a:rPr lang="en-US" dirty="0" err="1"/>
              <a:t>p,C,s,o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BecomeImmutable</a:t>
            </a:r>
            <a:r>
              <a:rPr lang="en-US" dirty="0"/>
              <a:t>(p)</a:t>
            </a:r>
          </a:p>
          <a:p>
            <a:pPr lvl="1"/>
            <a:r>
              <a:rPr lang="en-US" dirty="0" err="1"/>
              <a:t>switchConfig</a:t>
            </a:r>
            <a:r>
              <a:rPr lang="en-US" dirty="0"/>
              <a:t>(C,C’,H)</a:t>
            </a:r>
          </a:p>
          <a:p>
            <a:pPr lvl="1"/>
            <a:r>
              <a:rPr lang="en-US" dirty="0" err="1"/>
              <a:t>becomeActive</a:t>
            </a:r>
            <a:r>
              <a:rPr lang="en-US" dirty="0"/>
              <a:t>(</a:t>
            </a:r>
            <a:r>
              <a:rPr lang="en-US" dirty="0" err="1"/>
              <a:t>p,C,hist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91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7392-71B7-6C46-A68D-0FFE85E5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Olympus: The centralized oracle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04B9-C66F-434D-A563-C148C811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5926" cy="4351338"/>
          </a:xfrm>
        </p:spPr>
        <p:txBody>
          <a:bodyPr/>
          <a:lstStyle/>
          <a:p>
            <a:r>
              <a:rPr lang="en-US" dirty="0"/>
              <a:t>Configuration service</a:t>
            </a:r>
          </a:p>
          <a:p>
            <a:r>
              <a:rPr lang="en-US" dirty="0"/>
              <a:t>Generates configurations</a:t>
            </a:r>
          </a:p>
          <a:p>
            <a:r>
              <a:rPr lang="en-US" dirty="0"/>
              <a:t>Issuing </a:t>
            </a:r>
            <a:r>
              <a:rPr lang="en-US" dirty="0" err="1"/>
              <a:t>inithist</a:t>
            </a:r>
            <a:r>
              <a:rPr lang="en-US" dirty="0"/>
              <a:t> statements</a:t>
            </a:r>
          </a:p>
          <a:p>
            <a:r>
              <a:rPr lang="en-US" dirty="0"/>
              <a:t>Generate a new configuration upon receiving a reconfiguration-request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F6BBF-44AC-0542-AF9C-9A8B6CC3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34" y="1726655"/>
            <a:ext cx="4522647" cy="34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6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CC73-3543-1F4E-ACDD-3AB17D21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Shuttle: The failure-free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92A0-DCDD-AE42-9E1E-17E111730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 obtains a configuration from Olympus</a:t>
            </a:r>
          </a:p>
          <a:p>
            <a:r>
              <a:rPr lang="en-US" dirty="0"/>
              <a:t>Send o to the head of the chain</a:t>
            </a:r>
          </a:p>
          <a:p>
            <a:r>
              <a:rPr lang="en-US" dirty="0"/>
              <a:t>Each replica</a:t>
            </a:r>
          </a:p>
          <a:p>
            <a:pPr lvl="1"/>
            <a:r>
              <a:rPr lang="en-US" dirty="0"/>
              <a:t>Validates the requests</a:t>
            </a:r>
          </a:p>
          <a:p>
            <a:pPr lvl="1"/>
            <a:r>
              <a:rPr lang="en-US" dirty="0"/>
              <a:t>Applies o and obtain a result r</a:t>
            </a:r>
          </a:p>
          <a:p>
            <a:pPr lvl="1"/>
            <a:r>
              <a:rPr lang="en-US" dirty="0"/>
              <a:t>Adds the request to the order proof</a:t>
            </a:r>
          </a:p>
          <a:p>
            <a:pPr lvl="1"/>
            <a:r>
              <a:rPr lang="en-US" dirty="0"/>
              <a:t>Adds the result to the result proof</a:t>
            </a:r>
          </a:p>
          <a:p>
            <a:pPr lvl="1"/>
            <a:r>
              <a:rPr lang="en-US" dirty="0"/>
              <a:t>Forwards the message to the next replica</a:t>
            </a:r>
          </a:p>
          <a:p>
            <a:r>
              <a:rPr lang="en-US" dirty="0"/>
              <a:t>Tail: forwards the result proof to the client</a:t>
            </a:r>
          </a:p>
          <a:p>
            <a:r>
              <a:rPr lang="en-US" dirty="0"/>
              <a:t>The result proof is return backwards to the chain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0D144-F340-9949-BBDD-83ADBA5B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992" y="2172825"/>
            <a:ext cx="4522647" cy="34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7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98D1-84C0-3C49-BE7C-76B831F0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Shuttle: under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1E43-1D3F-1D4B-A415-55BF86EB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925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 cannot receive response on time and retransmit</a:t>
            </a:r>
          </a:p>
          <a:p>
            <a:r>
              <a:rPr lang="en-US" dirty="0"/>
              <a:t>If the server has the result, return to the client</a:t>
            </a:r>
          </a:p>
          <a:p>
            <a:r>
              <a:rPr lang="en-US" dirty="0"/>
              <a:t>If the server is immutable, return error</a:t>
            </a:r>
          </a:p>
          <a:p>
            <a:r>
              <a:rPr lang="en-US" dirty="0"/>
              <a:t>Head</a:t>
            </a:r>
          </a:p>
          <a:p>
            <a:pPr lvl="1"/>
            <a:r>
              <a:rPr lang="en-US" dirty="0"/>
              <a:t>If it has the result, sent to the client</a:t>
            </a:r>
          </a:p>
          <a:p>
            <a:pPr lvl="1"/>
            <a:r>
              <a:rPr lang="en-US" dirty="0"/>
              <a:t>If it has ordered requests and still is waiting for the result to come back: starts a timer</a:t>
            </a:r>
          </a:p>
          <a:p>
            <a:pPr lvl="1"/>
            <a:r>
              <a:rPr lang="en-US" dirty="0"/>
              <a:t>It does not recognize the operation: order it again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7F808-551A-6645-9B96-8E959947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868" y="2298949"/>
            <a:ext cx="4522647" cy="34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082C-0EAB-DF4A-89D6-DC09906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Shuttle: under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AC01-EFF1-7B4D-9141-00195D34E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timer expires at any replica</a:t>
            </a:r>
          </a:p>
          <a:p>
            <a:pPr lvl="1"/>
            <a:r>
              <a:rPr lang="en-US" dirty="0"/>
              <a:t>Send a reconfiguration-request statement to Olympus</a:t>
            </a:r>
          </a:p>
          <a:p>
            <a:r>
              <a:rPr lang="en-US" dirty="0"/>
              <a:t>Olympus</a:t>
            </a:r>
          </a:p>
          <a:p>
            <a:pPr lvl="1"/>
            <a:r>
              <a:rPr lang="en-US" dirty="0"/>
              <a:t>Send signed wedge requests to all the replicas</a:t>
            </a:r>
          </a:p>
          <a:p>
            <a:pPr lvl="2"/>
            <a:r>
              <a:rPr lang="en-US" dirty="0"/>
              <a:t>Correct replicas respond with wedged statements (</a:t>
            </a:r>
            <a:r>
              <a:rPr lang="en-US" dirty="0" err="1"/>
              <a:t>becomeImmutable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Await responses from a quorum of replicas, and construct a history h by selecting the longest order proof for each slot</a:t>
            </a:r>
          </a:p>
          <a:p>
            <a:pPr lvl="1"/>
            <a:r>
              <a:rPr lang="en-US" dirty="0"/>
              <a:t>Allocate a new configuration C of replicas and seed those with h and a configuration statement for C. The replica then become active(</a:t>
            </a:r>
            <a:r>
              <a:rPr lang="en-US" dirty="0" err="1"/>
              <a:t>becomeActive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4898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606B-7BA4-C143-B73C-388C0E28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525A-F833-E140-809F-E32C0D22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primitives and purposes</a:t>
            </a:r>
          </a:p>
          <a:p>
            <a:r>
              <a:rPr lang="en-US" dirty="0"/>
              <a:t>Simple separation: performance, no confidentiality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D284B-41BF-CB46-928A-45EAC4C9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8" y="2962030"/>
            <a:ext cx="4690228" cy="3530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80BC0-E1F6-D94C-9A8F-0E6D2C30F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23" y="3179626"/>
            <a:ext cx="4690228" cy="32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56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6B1A-202E-514C-86F7-389C2D9C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F127-F4C0-5343-9923-B04016B9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is everywhere</a:t>
            </a:r>
          </a:p>
          <a:p>
            <a:pPr lvl="1"/>
            <a:r>
              <a:rPr lang="en-US" dirty="0"/>
              <a:t>Chubby</a:t>
            </a:r>
          </a:p>
          <a:p>
            <a:pPr lvl="1"/>
            <a:r>
              <a:rPr lang="en-US" dirty="0"/>
              <a:t>Zookeeper</a:t>
            </a:r>
          </a:p>
          <a:p>
            <a:pPr lvl="1"/>
            <a:r>
              <a:rPr lang="en-US" dirty="0"/>
              <a:t>Storage sys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Separate the design of agreement and storage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Latency is obviously longer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622EC-6253-1141-B04B-23AEA738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76" y="579217"/>
            <a:ext cx="4690228" cy="32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2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C799-E2C1-9349-BA2C-CA6CF6D2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53C6-DB22-B14D-8B6E-9BEEEC534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a common concept</a:t>
            </a:r>
          </a:p>
          <a:p>
            <a:pPr lvl="1"/>
            <a:r>
              <a:rPr lang="en-US" dirty="0"/>
              <a:t>Google file system master service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Efficient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Single point of failures?</a:t>
            </a:r>
          </a:p>
          <a:p>
            <a:pPr lvl="1"/>
            <a:r>
              <a:rPr lang="en-US" dirty="0"/>
              <a:t>How about frequent failures?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C51DE-F9CA-9A4B-A88E-1DD5E330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29" y="470449"/>
            <a:ext cx="4690228" cy="35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EB62-AC0D-B04E-919C-4EDB5369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SMR and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2283-5504-364D-B802-198EA679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talked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far…</a:t>
            </a:r>
          </a:p>
          <a:p>
            <a:pPr lvl="1"/>
            <a:r>
              <a:rPr lang="en-US" altLang="zh-CN" dirty="0"/>
              <a:t>SMR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</a:p>
          <a:p>
            <a:pPr lvl="1"/>
            <a:r>
              <a:rPr lang="en-US" altLang="zh-CN" dirty="0"/>
              <a:t>Availability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integrity</a:t>
            </a:r>
            <a:r>
              <a:rPr lang="zh-CN" altLang="en-US" dirty="0"/>
              <a:t> </a:t>
            </a:r>
            <a:r>
              <a:rPr lang="en-US" altLang="zh-CN" dirty="0"/>
              <a:t>(total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requests,</a:t>
            </a:r>
            <a:r>
              <a:rPr lang="zh-CN" altLang="en-US" dirty="0"/>
              <a:t> </a:t>
            </a:r>
            <a:r>
              <a:rPr lang="en-US" altLang="zh-CN" dirty="0"/>
              <a:t>consistency…)</a:t>
            </a:r>
          </a:p>
          <a:p>
            <a:pPr lvl="1"/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(read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write…)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</a:p>
          <a:p>
            <a:pPr lvl="1"/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47688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C67F-1809-B143-ADAB-41EEF593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 err="1"/>
              <a:t>hyperledger</a:t>
            </a:r>
            <a:r>
              <a:rPr lang="zh-CN" altLang="en-US" dirty="0"/>
              <a:t> </a:t>
            </a:r>
            <a:r>
              <a:rPr lang="en-US" altLang="zh-CN" dirty="0"/>
              <a:t>Fabric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A67763-B794-B74F-AF8C-DBF20A8BA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1" y="1629145"/>
            <a:ext cx="7830344" cy="4547818"/>
          </a:xfrm>
        </p:spPr>
      </p:pic>
    </p:spTree>
    <p:extLst>
      <p:ext uri="{BB962C8B-B14F-4D97-AF65-F5344CB8AC3E}">
        <p14:creationId xmlns:p14="http://schemas.microsoft.com/office/powerpoint/2010/main" val="93275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CA6D-902D-D94B-B4FD-70AA72D0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 err="1"/>
              <a:t>Paxos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571E4-3FCD-A442-A8EF-0EF4C170E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r>
              <a:rPr lang="zh-CN" altLang="en-US" dirty="0"/>
              <a:t> </a:t>
            </a:r>
            <a:r>
              <a:rPr lang="en-US" altLang="zh-CN" dirty="0"/>
              <a:t>closer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original</a:t>
            </a:r>
            <a:r>
              <a:rPr lang="zh-CN" altLang="en-US" dirty="0"/>
              <a:t> </a:t>
            </a:r>
            <a:r>
              <a:rPr lang="en-US" altLang="zh-CN" dirty="0" err="1"/>
              <a:t>Paxos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A867B-6253-ED42-9896-68D2267A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72" y="2530747"/>
            <a:ext cx="9181455" cy="34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6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0063-9604-7B48-88D9-493530C2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HDFS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9CD65-A365-3A45-90C2-DC629C795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577" y="1789805"/>
            <a:ext cx="6976836" cy="4821521"/>
          </a:xfrm>
        </p:spPr>
      </p:pic>
    </p:spTree>
    <p:extLst>
      <p:ext uri="{BB962C8B-B14F-4D97-AF65-F5344CB8AC3E}">
        <p14:creationId xmlns:p14="http://schemas.microsoft.com/office/powerpoint/2010/main" val="89397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809B-B77B-9E46-BDEF-1B8A30FF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MapReduce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0C686C-59D2-C44C-9907-B5944E3D5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583011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46CBE-91E6-4246-BAE9-C19757A2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9" y="1951061"/>
            <a:ext cx="5925691" cy="3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C314-EF9C-A94E-9076-7C0D9569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execution from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ECBC-60A7-464A-8602-4E26EC4E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Wang, Yang, Lorenzo </a:t>
            </a:r>
            <a:r>
              <a:rPr lang="en-US" dirty="0" err="1"/>
              <a:t>Alvisi</a:t>
            </a:r>
            <a:r>
              <a:rPr lang="en-US" dirty="0"/>
              <a:t>, and Mike Dahlin. "</a:t>
            </a:r>
            <a:r>
              <a:rPr lang="en-US" dirty="0" err="1"/>
              <a:t>Gnothi</a:t>
            </a:r>
            <a:r>
              <a:rPr lang="en-US" dirty="0"/>
              <a:t>: Separating data and metadata for efficient and available storage replication." </a:t>
            </a:r>
            <a:r>
              <a:rPr lang="en-US" i="1" dirty="0"/>
              <a:t>ATC </a:t>
            </a:r>
            <a:r>
              <a:rPr lang="en-US" dirty="0"/>
              <a:t>2012.</a:t>
            </a:r>
          </a:p>
          <a:p>
            <a:r>
              <a:rPr lang="en-US" dirty="0" err="1"/>
              <a:t>Androulaki</a:t>
            </a:r>
            <a:r>
              <a:rPr lang="en-US" dirty="0"/>
              <a:t>, Elli, et al. "Erasure-coded Byzantine storage with separate metadata." </a:t>
            </a:r>
            <a:r>
              <a:rPr lang="en-US" i="1" dirty="0"/>
              <a:t>PODC</a:t>
            </a:r>
            <a:r>
              <a:rPr lang="en-US" dirty="0"/>
              <a:t>. Springer, Cham, 2014.</a:t>
            </a:r>
          </a:p>
          <a:p>
            <a:r>
              <a:rPr lang="en-US" dirty="0" err="1"/>
              <a:t>Cachin</a:t>
            </a:r>
            <a:r>
              <a:rPr lang="en-US" dirty="0"/>
              <a:t>, Christian, Dan </a:t>
            </a:r>
            <a:r>
              <a:rPr lang="en-US" dirty="0" err="1"/>
              <a:t>Dobre</a:t>
            </a:r>
            <a:r>
              <a:rPr lang="en-US" dirty="0"/>
              <a:t>, and Marko </a:t>
            </a:r>
            <a:r>
              <a:rPr lang="en-US" dirty="0" err="1"/>
              <a:t>Vukolić</a:t>
            </a:r>
            <a:r>
              <a:rPr lang="en-US" dirty="0"/>
              <a:t>. "Separating data and control: Asynchronous BFT storage with 2t+ 1 data replicas." </a:t>
            </a:r>
            <a:r>
              <a:rPr lang="en-US" i="1" dirty="0"/>
              <a:t>Symposium on Self-Stabilizing Systems</a:t>
            </a:r>
            <a:r>
              <a:rPr lang="en-US" dirty="0"/>
              <a:t>. Springer, Cham, 2014.</a:t>
            </a:r>
          </a:p>
          <a:p>
            <a:r>
              <a:rPr lang="en-US" dirty="0"/>
              <a:t>Yin, Jian, et al. "Separating agreement from execution for byzantine fault tolerant services." </a:t>
            </a:r>
            <a:r>
              <a:rPr lang="en-US" i="1" dirty="0"/>
              <a:t>ACM SIGOPS Operating Systems Review</a:t>
            </a:r>
            <a:r>
              <a:rPr lang="en-US" dirty="0"/>
              <a:t> 37.5 (2003): 253-267.</a:t>
            </a:r>
          </a:p>
          <a:p>
            <a:r>
              <a:rPr lang="en-US" dirty="0" err="1"/>
              <a:t>Duan</a:t>
            </a:r>
            <a:r>
              <a:rPr lang="en-US" dirty="0"/>
              <a:t>, </a:t>
            </a:r>
            <a:r>
              <a:rPr lang="en-US" dirty="0" err="1"/>
              <a:t>Sisi</a:t>
            </a:r>
            <a:r>
              <a:rPr lang="en-US" dirty="0"/>
              <a:t>, and </a:t>
            </a:r>
            <a:r>
              <a:rPr lang="en-US" dirty="0" err="1"/>
              <a:t>Haibin</a:t>
            </a:r>
            <a:r>
              <a:rPr lang="en-US" dirty="0"/>
              <a:t> Zhang. "Practical state machine replication with confidentiality." </a:t>
            </a:r>
            <a:r>
              <a:rPr lang="en-US" i="1" dirty="0"/>
              <a:t>SRDS</a:t>
            </a:r>
            <a:r>
              <a:rPr lang="en-US" dirty="0"/>
              <a:t>. IEEE, 2016.</a:t>
            </a:r>
          </a:p>
          <a:p>
            <a:r>
              <a:rPr lang="en-US" dirty="0"/>
              <a:t>Van </a:t>
            </a:r>
            <a:r>
              <a:rPr lang="en-US" dirty="0" err="1"/>
              <a:t>Renesse</a:t>
            </a:r>
            <a:r>
              <a:rPr lang="en-US" dirty="0"/>
              <a:t>, </a:t>
            </a:r>
            <a:r>
              <a:rPr lang="en-US" dirty="0" err="1"/>
              <a:t>Robbert</a:t>
            </a:r>
            <a:r>
              <a:rPr lang="en-US" dirty="0"/>
              <a:t>, Chi Ho, and Nicolas </a:t>
            </a:r>
            <a:r>
              <a:rPr lang="en-US" dirty="0" err="1"/>
              <a:t>Schiper</a:t>
            </a:r>
            <a:r>
              <a:rPr lang="en-US" dirty="0"/>
              <a:t>. "Byzantine chain replication." </a:t>
            </a:r>
            <a:r>
              <a:rPr lang="en-US" i="1" dirty="0"/>
              <a:t>International Conference On Principles Of Distributed Systems</a:t>
            </a:r>
            <a:r>
              <a:rPr lang="en-US" dirty="0"/>
              <a:t>. Springer, Berlin, Heidelberg, 2012.</a:t>
            </a:r>
          </a:p>
        </p:txBody>
      </p:sp>
    </p:spTree>
    <p:extLst>
      <p:ext uri="{BB962C8B-B14F-4D97-AF65-F5344CB8AC3E}">
        <p14:creationId xmlns:p14="http://schemas.microsoft.com/office/powerpoint/2010/main" val="65612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A7C2-BB6A-B14E-9D43-4FD1209D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separation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2A9AE-24F9-244B-A699-C221EB2AB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9671"/>
            <a:ext cx="10515600" cy="418324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2000EC-6D0D-E74A-8851-5A52536B6C6F}"/>
              </a:ext>
            </a:extLst>
          </p:cNvPr>
          <p:cNvSpPr/>
          <p:nvPr/>
        </p:nvSpPr>
        <p:spPr>
          <a:xfrm>
            <a:off x="1741714" y="1338515"/>
            <a:ext cx="870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Cachin</a:t>
            </a:r>
            <a:r>
              <a:rPr lang="en-US" dirty="0"/>
              <a:t>, Christian, Dan </a:t>
            </a:r>
            <a:r>
              <a:rPr lang="en-US" dirty="0" err="1"/>
              <a:t>Dobre</a:t>
            </a:r>
            <a:r>
              <a:rPr lang="en-US" dirty="0"/>
              <a:t>, and Marko </a:t>
            </a:r>
            <a:r>
              <a:rPr lang="en-US" dirty="0" err="1"/>
              <a:t>Vukolić</a:t>
            </a:r>
            <a:r>
              <a:rPr lang="en-US" dirty="0"/>
              <a:t>. "Separating data and control: Asynchronous BFT storage with 2t+ 1 data replicas." </a:t>
            </a:r>
            <a:r>
              <a:rPr lang="en-US" i="1" dirty="0"/>
              <a:t>Symposium on Self-Stabilizing Systems</a:t>
            </a:r>
            <a:r>
              <a:rPr lang="en-US" dirty="0"/>
              <a:t>. Springer, Cham, 2014.</a:t>
            </a:r>
          </a:p>
        </p:txBody>
      </p:sp>
    </p:spTree>
    <p:extLst>
      <p:ext uri="{BB962C8B-B14F-4D97-AF65-F5344CB8AC3E}">
        <p14:creationId xmlns:p14="http://schemas.microsoft.com/office/powerpoint/2010/main" val="141564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894</Words>
  <Application>Microsoft Macintosh PowerPoint</Application>
  <PresentationFormat>Widescreen</PresentationFormat>
  <Paragraphs>159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IS 698/800-01:  Advanced Distributed Systems Separating Agreement from Execution</vt:lpstr>
      <vt:lpstr>Overview</vt:lpstr>
      <vt:lpstr>SMR and Blockchains</vt:lpstr>
      <vt:lpstr>Another look at hyperledger Fabric</vt:lpstr>
      <vt:lpstr>Another look at Paxos</vt:lpstr>
      <vt:lpstr>HDFS</vt:lpstr>
      <vt:lpstr>MapReduce</vt:lpstr>
      <vt:lpstr>Separating execution from agreement</vt:lpstr>
      <vt:lpstr>An example of separation</vt:lpstr>
      <vt:lpstr>Separating Execution from Agreement</vt:lpstr>
      <vt:lpstr>Separating Execution from Agreement</vt:lpstr>
      <vt:lpstr>Separating Execution from Agreement</vt:lpstr>
      <vt:lpstr>Separating Execution from Agreement</vt:lpstr>
      <vt:lpstr>Confidentiality</vt:lpstr>
      <vt:lpstr>Confidentiality</vt:lpstr>
      <vt:lpstr>Confidentiality</vt:lpstr>
      <vt:lpstr>The privacy firewall</vt:lpstr>
      <vt:lpstr>Another look at confidentiality and safety</vt:lpstr>
      <vt:lpstr>Enabling confidentiality</vt:lpstr>
      <vt:lpstr>Enabling Confidentiality</vt:lpstr>
      <vt:lpstr>Byzantine Chain Replication: Shuttle</vt:lpstr>
      <vt:lpstr>Replica states and transitions</vt:lpstr>
      <vt:lpstr>Olympus: The centralized oracle</vt:lpstr>
      <vt:lpstr>Shuttle: The failure-free case</vt:lpstr>
      <vt:lpstr>Shuttle: under failures</vt:lpstr>
      <vt:lpstr>Shuttle: under failures</vt:lpstr>
      <vt:lpstr>A comparison</vt:lpstr>
      <vt:lpstr>Conclusion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148</cp:revision>
  <dcterms:created xsi:type="dcterms:W3CDTF">2018-05-16T16:03:59Z</dcterms:created>
  <dcterms:modified xsi:type="dcterms:W3CDTF">2019-04-01T15:12:26Z</dcterms:modified>
</cp:coreProperties>
</file>